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781" r:id="rId2"/>
  </p:sldMasterIdLst>
  <p:notesMasterIdLst>
    <p:notesMasterId r:id="rId25"/>
  </p:notesMasterIdLst>
  <p:sldIdLst>
    <p:sldId id="256" r:id="rId3"/>
    <p:sldId id="287" r:id="rId4"/>
    <p:sldId id="333" r:id="rId5"/>
    <p:sldId id="334" r:id="rId6"/>
    <p:sldId id="273" r:id="rId7"/>
    <p:sldId id="340" r:id="rId8"/>
    <p:sldId id="324" r:id="rId9"/>
    <p:sldId id="272" r:id="rId10"/>
    <p:sldId id="325" r:id="rId11"/>
    <p:sldId id="269" r:id="rId12"/>
    <p:sldId id="329" r:id="rId13"/>
    <p:sldId id="326" r:id="rId14"/>
    <p:sldId id="327" r:id="rId15"/>
    <p:sldId id="328" r:id="rId16"/>
    <p:sldId id="330" r:id="rId17"/>
    <p:sldId id="332" r:id="rId18"/>
    <p:sldId id="341" r:id="rId19"/>
    <p:sldId id="331" r:id="rId20"/>
    <p:sldId id="335" r:id="rId21"/>
    <p:sldId id="336" r:id="rId22"/>
    <p:sldId id="337" r:id="rId23"/>
    <p:sldId id="338" r:id="rId24"/>
  </p:sldIdLst>
  <p:sldSz cx="9144000" cy="6858000" type="screen4x3"/>
  <p:notesSz cx="7315200" cy="9601200"/>
  <p:defaultTextStyle>
    <a:defPPr>
      <a:defRPr lang="en-US"/>
    </a:defPPr>
    <a:lvl1pPr algn="l" rtl="0" fontAlgn="base">
      <a:spcBef>
        <a:spcPct val="20000"/>
      </a:spcBef>
      <a:spcAft>
        <a:spcPct val="0"/>
      </a:spcAft>
      <a:buChar char="•"/>
      <a:defRPr kern="1200">
        <a:solidFill>
          <a:schemeClr val="tx1"/>
        </a:solidFill>
        <a:latin typeface="Arial" charset="0"/>
        <a:ea typeface="+mn-ea"/>
        <a:cs typeface="Arial" charset="0"/>
      </a:defRPr>
    </a:lvl1pPr>
    <a:lvl2pPr marL="457200" algn="l" rtl="0" fontAlgn="base">
      <a:spcBef>
        <a:spcPct val="20000"/>
      </a:spcBef>
      <a:spcAft>
        <a:spcPct val="0"/>
      </a:spcAft>
      <a:buChar char="•"/>
      <a:defRPr kern="1200">
        <a:solidFill>
          <a:schemeClr val="tx1"/>
        </a:solidFill>
        <a:latin typeface="Arial" charset="0"/>
        <a:ea typeface="+mn-ea"/>
        <a:cs typeface="Arial" charset="0"/>
      </a:defRPr>
    </a:lvl2pPr>
    <a:lvl3pPr marL="914400" algn="l" rtl="0" fontAlgn="base">
      <a:spcBef>
        <a:spcPct val="20000"/>
      </a:spcBef>
      <a:spcAft>
        <a:spcPct val="0"/>
      </a:spcAft>
      <a:buChar char="•"/>
      <a:defRPr kern="1200">
        <a:solidFill>
          <a:schemeClr val="tx1"/>
        </a:solidFill>
        <a:latin typeface="Arial" charset="0"/>
        <a:ea typeface="+mn-ea"/>
        <a:cs typeface="Arial" charset="0"/>
      </a:defRPr>
    </a:lvl3pPr>
    <a:lvl4pPr marL="1371600" algn="l" rtl="0" fontAlgn="base">
      <a:spcBef>
        <a:spcPct val="20000"/>
      </a:spcBef>
      <a:spcAft>
        <a:spcPct val="0"/>
      </a:spcAft>
      <a:buChar char="•"/>
      <a:defRPr kern="1200">
        <a:solidFill>
          <a:schemeClr val="tx1"/>
        </a:solidFill>
        <a:latin typeface="Arial" charset="0"/>
        <a:ea typeface="+mn-ea"/>
        <a:cs typeface="Arial" charset="0"/>
      </a:defRPr>
    </a:lvl4pPr>
    <a:lvl5pPr marL="1828800" algn="l" rtl="0" fontAlgn="base">
      <a:spcBef>
        <a:spcPct val="20000"/>
      </a:spcBef>
      <a:spcAft>
        <a:spcPct val="0"/>
      </a:spcAft>
      <a:buChar char="•"/>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B7FB"/>
    <a:srgbClr val="FF0080"/>
    <a:srgbClr val="005596"/>
    <a:srgbClr val="DDE3F1"/>
    <a:srgbClr val="777777"/>
    <a:srgbClr val="4D4D4D"/>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2" autoAdjust="0"/>
    <p:restoredTop sz="98857" autoAdjust="0"/>
  </p:normalViewPr>
  <p:slideViewPr>
    <p:cSldViewPr snapToObjects="1">
      <p:cViewPr>
        <p:scale>
          <a:sx n="111" d="100"/>
          <a:sy n="111" d="100"/>
        </p:scale>
        <p:origin x="0"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FC374-47ED-40D5-B615-DACBC5D5C65B}"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6C13F739-8A35-4D4A-A900-8F209CFA736B}">
      <dgm:prSet phldrT="[Text]" custT="1"/>
      <dgm:spPr>
        <a:solidFill>
          <a:schemeClr val="accent4">
            <a:lumMod val="75000"/>
          </a:schemeClr>
        </a:solidFill>
      </dgm:spPr>
      <dgm:t>
        <a:bodyPr/>
        <a:lstStyle/>
        <a:p>
          <a:r>
            <a:rPr lang="en-US" sz="3200" b="1" cap="small" baseline="0" dirty="0"/>
            <a:t>Brown</a:t>
          </a:r>
        </a:p>
        <a:p>
          <a:r>
            <a:rPr lang="en-US" sz="2300" dirty="0"/>
            <a:t>No waiver of sovereign </a:t>
          </a:r>
          <a:r>
            <a:rPr lang="en-US" sz="2300" dirty="0" smtClean="0"/>
            <a:t>immunity </a:t>
          </a:r>
          <a:r>
            <a:rPr lang="en-US" sz="2300" dirty="0"/>
            <a:t>for </a:t>
          </a:r>
          <a:r>
            <a:rPr lang="en-US" sz="2300" dirty="0" smtClean="0"/>
            <a:t>post-judgment interest </a:t>
          </a:r>
          <a:r>
            <a:rPr lang="en-US" sz="2300" dirty="0"/>
            <a:t>in </a:t>
          </a:r>
          <a:r>
            <a:rPr lang="en-US" sz="2300" dirty="0" smtClean="0"/>
            <a:t>section </a:t>
          </a:r>
          <a:r>
            <a:rPr lang="en-US" sz="2300" dirty="0"/>
            <a:t>9 </a:t>
          </a:r>
          <a:r>
            <a:rPr lang="en-US" sz="2300" dirty="0" smtClean="0"/>
            <a:t>action</a:t>
          </a:r>
          <a:endParaRPr lang="en-US" sz="2300" dirty="0"/>
        </a:p>
      </dgm:t>
    </dgm:pt>
    <dgm:pt modelId="{907F6BDD-5685-4BA1-9E9B-02E878EDB6DC}" type="parTrans" cxnId="{DFAE6292-CF23-4244-8470-810AE19B7CA8}">
      <dgm:prSet/>
      <dgm:spPr/>
      <dgm:t>
        <a:bodyPr/>
        <a:lstStyle/>
        <a:p>
          <a:endParaRPr lang="en-US"/>
        </a:p>
      </dgm:t>
    </dgm:pt>
    <dgm:pt modelId="{3B76BF74-0C42-48C0-95F8-E30CBB9C9DAD}" type="sibTrans" cxnId="{DFAE6292-CF23-4244-8470-810AE19B7CA8}">
      <dgm:prSet/>
      <dgm:spPr/>
      <dgm:t>
        <a:bodyPr/>
        <a:lstStyle/>
        <a:p>
          <a:endParaRPr lang="en-US"/>
        </a:p>
      </dgm:t>
    </dgm:pt>
    <dgm:pt modelId="{E35A121A-63A1-4691-8752-45D03FC2FFC4}">
      <dgm:prSet phldrT="[Text]" custT="1"/>
      <dgm:spPr>
        <a:solidFill>
          <a:schemeClr val="accent4">
            <a:lumMod val="75000"/>
          </a:schemeClr>
        </a:solidFill>
      </dgm:spPr>
      <dgm:t>
        <a:bodyPr/>
        <a:lstStyle/>
        <a:p>
          <a:r>
            <a:rPr lang="en-US" sz="3200" b="1" cap="small" baseline="0" dirty="0" err="1"/>
            <a:t>LaChance</a:t>
          </a:r>
          <a:endParaRPr lang="en-US" sz="3200" b="1" cap="small" baseline="0" dirty="0"/>
        </a:p>
        <a:p>
          <a:r>
            <a:rPr lang="en-US" sz="2300" dirty="0"/>
            <a:t>Upholding reasonableness of attorney’s fees award</a:t>
          </a:r>
        </a:p>
      </dgm:t>
    </dgm:pt>
    <dgm:pt modelId="{5EC134C9-5009-4CF8-85BD-8DA62731FA6E}" type="parTrans" cxnId="{5A269AC5-2063-46FA-B183-3F5563914658}">
      <dgm:prSet/>
      <dgm:spPr/>
      <dgm:t>
        <a:bodyPr/>
        <a:lstStyle/>
        <a:p>
          <a:endParaRPr lang="en-US"/>
        </a:p>
      </dgm:t>
    </dgm:pt>
    <dgm:pt modelId="{7B30CF66-BAC0-45F1-B066-B4A872465B5B}" type="sibTrans" cxnId="{5A269AC5-2063-46FA-B183-3F5563914658}">
      <dgm:prSet/>
      <dgm:spPr/>
      <dgm:t>
        <a:bodyPr/>
        <a:lstStyle/>
        <a:p>
          <a:endParaRPr lang="en-US"/>
        </a:p>
      </dgm:t>
    </dgm:pt>
    <dgm:pt modelId="{6A6AD2D9-372B-459D-8F0E-9555C099706C}">
      <dgm:prSet phldrT="[Text]" custT="1"/>
      <dgm:spPr>
        <a:solidFill>
          <a:schemeClr val="accent4">
            <a:lumMod val="75000"/>
          </a:schemeClr>
        </a:solidFill>
      </dgm:spPr>
      <dgm:t>
        <a:bodyPr/>
        <a:lstStyle/>
        <a:p>
          <a:r>
            <a:rPr lang="en-US" sz="3200" b="1" cap="small" baseline="0" dirty="0"/>
            <a:t>Gyulakian</a:t>
          </a:r>
        </a:p>
        <a:p>
          <a:r>
            <a:rPr lang="en-US" sz="2300" dirty="0"/>
            <a:t>Damages for failure to adequately investigate / remedy sexual harassment</a:t>
          </a:r>
        </a:p>
      </dgm:t>
    </dgm:pt>
    <dgm:pt modelId="{9E375D8F-23B7-4984-B0D5-837C857A8B12}" type="sibTrans" cxnId="{49889158-D161-4343-BA71-B95D83B26154}">
      <dgm:prSet/>
      <dgm:spPr/>
      <dgm:t>
        <a:bodyPr/>
        <a:lstStyle/>
        <a:p>
          <a:endParaRPr lang="en-US"/>
        </a:p>
      </dgm:t>
    </dgm:pt>
    <dgm:pt modelId="{89D1B158-D1C6-4FD9-9BCE-FBE7ED40D64D}" type="parTrans" cxnId="{49889158-D161-4343-BA71-B95D83B26154}">
      <dgm:prSet/>
      <dgm:spPr/>
      <dgm:t>
        <a:bodyPr/>
        <a:lstStyle/>
        <a:p>
          <a:endParaRPr lang="en-US"/>
        </a:p>
      </dgm:t>
    </dgm:pt>
    <dgm:pt modelId="{6364E095-FB37-4B3A-AD2A-DDF3BCD7AAA7}">
      <dgm:prSet phldrT="[Text]" custT="1"/>
      <dgm:spPr>
        <a:solidFill>
          <a:schemeClr val="accent6">
            <a:lumMod val="75000"/>
          </a:schemeClr>
        </a:solidFill>
      </dgm:spPr>
      <dgm:t>
        <a:bodyPr/>
        <a:lstStyle/>
        <a:p>
          <a:r>
            <a:rPr lang="en-US" sz="3200" b="1" cap="small" baseline="0" dirty="0" err="1"/>
            <a:t>Hagopian</a:t>
          </a:r>
          <a:endParaRPr lang="en-US" sz="3200" b="1" cap="small" baseline="0" dirty="0"/>
        </a:p>
        <a:p>
          <a:r>
            <a:rPr lang="en-US" sz="2900" dirty="0"/>
            <a:t>Upholding MCAD imposition of 12% interest</a:t>
          </a:r>
        </a:p>
      </dgm:t>
    </dgm:pt>
    <dgm:pt modelId="{4849C4EF-9E28-4756-97BD-371CC564C72E}" type="parTrans" cxnId="{2290DCDA-B231-45CD-A45E-BA0557E440A8}">
      <dgm:prSet/>
      <dgm:spPr/>
      <dgm:t>
        <a:bodyPr/>
        <a:lstStyle/>
        <a:p>
          <a:endParaRPr lang="en-US"/>
        </a:p>
      </dgm:t>
    </dgm:pt>
    <dgm:pt modelId="{4CC98FBC-4A79-4F3E-A7CC-F1F46953B0E7}" type="sibTrans" cxnId="{2290DCDA-B231-45CD-A45E-BA0557E440A8}">
      <dgm:prSet/>
      <dgm:spPr/>
      <dgm:t>
        <a:bodyPr/>
        <a:lstStyle/>
        <a:p>
          <a:endParaRPr lang="en-US"/>
        </a:p>
      </dgm:t>
    </dgm:pt>
    <dgm:pt modelId="{5CD75CA0-6D63-482C-B54D-32294E1F6D70}" type="pres">
      <dgm:prSet presAssocID="{4D5FC374-47ED-40D5-B615-DACBC5D5C65B}" presName="diagram" presStyleCnt="0">
        <dgm:presLayoutVars>
          <dgm:dir/>
          <dgm:resizeHandles val="exact"/>
        </dgm:presLayoutVars>
      </dgm:prSet>
      <dgm:spPr/>
      <dgm:t>
        <a:bodyPr/>
        <a:lstStyle/>
        <a:p>
          <a:endParaRPr lang="en-US"/>
        </a:p>
      </dgm:t>
    </dgm:pt>
    <dgm:pt modelId="{920CB293-C073-437F-9F89-95D827C30DD3}" type="pres">
      <dgm:prSet presAssocID="{6A6AD2D9-372B-459D-8F0E-9555C099706C}" presName="node" presStyleLbl="node1" presStyleIdx="0" presStyleCnt="4">
        <dgm:presLayoutVars>
          <dgm:bulletEnabled val="1"/>
        </dgm:presLayoutVars>
      </dgm:prSet>
      <dgm:spPr/>
      <dgm:t>
        <a:bodyPr/>
        <a:lstStyle/>
        <a:p>
          <a:endParaRPr lang="en-US"/>
        </a:p>
      </dgm:t>
    </dgm:pt>
    <dgm:pt modelId="{1EE21354-DE7C-4689-BDFE-14A29A5D63A7}" type="pres">
      <dgm:prSet presAssocID="{9E375D8F-23B7-4984-B0D5-837C857A8B12}" presName="sibTrans" presStyleCnt="0"/>
      <dgm:spPr/>
      <dgm:t>
        <a:bodyPr/>
        <a:lstStyle/>
        <a:p>
          <a:endParaRPr lang="en-US"/>
        </a:p>
      </dgm:t>
    </dgm:pt>
    <dgm:pt modelId="{02DBD201-7B06-415D-B638-AF6C77B878A3}" type="pres">
      <dgm:prSet presAssocID="{6C13F739-8A35-4D4A-A900-8F209CFA736B}" presName="node" presStyleLbl="node1" presStyleIdx="1" presStyleCnt="4">
        <dgm:presLayoutVars>
          <dgm:bulletEnabled val="1"/>
        </dgm:presLayoutVars>
      </dgm:prSet>
      <dgm:spPr/>
      <dgm:t>
        <a:bodyPr/>
        <a:lstStyle/>
        <a:p>
          <a:endParaRPr lang="en-US"/>
        </a:p>
      </dgm:t>
    </dgm:pt>
    <dgm:pt modelId="{8D27ACDA-CC66-4535-B714-2DB53D6C04AE}" type="pres">
      <dgm:prSet presAssocID="{3B76BF74-0C42-48C0-95F8-E30CBB9C9DAD}" presName="sibTrans" presStyleCnt="0"/>
      <dgm:spPr/>
      <dgm:t>
        <a:bodyPr/>
        <a:lstStyle/>
        <a:p>
          <a:endParaRPr lang="en-US"/>
        </a:p>
      </dgm:t>
    </dgm:pt>
    <dgm:pt modelId="{5500A50B-B24C-42FF-BF82-BFFB09BE7B03}" type="pres">
      <dgm:prSet presAssocID="{E35A121A-63A1-4691-8752-45D03FC2FFC4}" presName="node" presStyleLbl="node1" presStyleIdx="2" presStyleCnt="4">
        <dgm:presLayoutVars>
          <dgm:bulletEnabled val="1"/>
        </dgm:presLayoutVars>
      </dgm:prSet>
      <dgm:spPr/>
      <dgm:t>
        <a:bodyPr/>
        <a:lstStyle/>
        <a:p>
          <a:endParaRPr lang="en-US"/>
        </a:p>
      </dgm:t>
    </dgm:pt>
    <dgm:pt modelId="{1C0683CE-3E39-4A19-8086-F9BECBABECDE}" type="pres">
      <dgm:prSet presAssocID="{7B30CF66-BAC0-45F1-B066-B4A872465B5B}" presName="sibTrans" presStyleCnt="0"/>
      <dgm:spPr/>
      <dgm:t>
        <a:bodyPr/>
        <a:lstStyle/>
        <a:p>
          <a:endParaRPr lang="en-US"/>
        </a:p>
      </dgm:t>
    </dgm:pt>
    <dgm:pt modelId="{E489D501-116D-4A2B-93A3-3B53819D3B3E}" type="pres">
      <dgm:prSet presAssocID="{6364E095-FB37-4B3A-AD2A-DDF3BCD7AAA7}" presName="node" presStyleLbl="node1" presStyleIdx="3" presStyleCnt="4">
        <dgm:presLayoutVars>
          <dgm:bulletEnabled val="1"/>
        </dgm:presLayoutVars>
      </dgm:prSet>
      <dgm:spPr/>
      <dgm:t>
        <a:bodyPr/>
        <a:lstStyle/>
        <a:p>
          <a:endParaRPr lang="en-US"/>
        </a:p>
      </dgm:t>
    </dgm:pt>
  </dgm:ptLst>
  <dgm:cxnLst>
    <dgm:cxn modelId="{8F982532-0DC3-A042-A5BB-D64A6BC40249}" type="presOf" srcId="{E35A121A-63A1-4691-8752-45D03FC2FFC4}" destId="{5500A50B-B24C-42FF-BF82-BFFB09BE7B03}" srcOrd="0" destOrd="0" presId="urn:microsoft.com/office/officeart/2005/8/layout/default"/>
    <dgm:cxn modelId="{5A269AC5-2063-46FA-B183-3F5563914658}" srcId="{4D5FC374-47ED-40D5-B615-DACBC5D5C65B}" destId="{E35A121A-63A1-4691-8752-45D03FC2FFC4}" srcOrd="2" destOrd="0" parTransId="{5EC134C9-5009-4CF8-85BD-8DA62731FA6E}" sibTransId="{7B30CF66-BAC0-45F1-B066-B4A872465B5B}"/>
    <dgm:cxn modelId="{2290DCDA-B231-45CD-A45E-BA0557E440A8}" srcId="{4D5FC374-47ED-40D5-B615-DACBC5D5C65B}" destId="{6364E095-FB37-4B3A-AD2A-DDF3BCD7AAA7}" srcOrd="3" destOrd="0" parTransId="{4849C4EF-9E28-4756-97BD-371CC564C72E}" sibTransId="{4CC98FBC-4A79-4F3E-A7CC-F1F46953B0E7}"/>
    <dgm:cxn modelId="{9696850F-F3AF-47BF-B87E-E43CEF6030BD}" type="presOf" srcId="{6364E095-FB37-4B3A-AD2A-DDF3BCD7AAA7}" destId="{E489D501-116D-4A2B-93A3-3B53819D3B3E}" srcOrd="0" destOrd="0" presId="urn:microsoft.com/office/officeart/2005/8/layout/default"/>
    <dgm:cxn modelId="{75418B50-7A22-8F43-A78B-598A48B28036}" type="presOf" srcId="{4D5FC374-47ED-40D5-B615-DACBC5D5C65B}" destId="{5CD75CA0-6D63-482C-B54D-32294E1F6D70}" srcOrd="0" destOrd="0" presId="urn:microsoft.com/office/officeart/2005/8/layout/default"/>
    <dgm:cxn modelId="{17C31061-612F-9745-BA9B-5285054A756E}" type="presOf" srcId="{6A6AD2D9-372B-459D-8F0E-9555C099706C}" destId="{920CB293-C073-437F-9F89-95D827C30DD3}" srcOrd="0" destOrd="0" presId="urn:microsoft.com/office/officeart/2005/8/layout/default"/>
    <dgm:cxn modelId="{49889158-D161-4343-BA71-B95D83B26154}" srcId="{4D5FC374-47ED-40D5-B615-DACBC5D5C65B}" destId="{6A6AD2D9-372B-459D-8F0E-9555C099706C}" srcOrd="0" destOrd="0" parTransId="{89D1B158-D1C6-4FD9-9BCE-FBE7ED40D64D}" sibTransId="{9E375D8F-23B7-4984-B0D5-837C857A8B12}"/>
    <dgm:cxn modelId="{5EBC7502-A4EB-E444-B211-D5A786C134E4}" type="presOf" srcId="{6C13F739-8A35-4D4A-A900-8F209CFA736B}" destId="{02DBD201-7B06-415D-B638-AF6C77B878A3}" srcOrd="0" destOrd="0" presId="urn:microsoft.com/office/officeart/2005/8/layout/default"/>
    <dgm:cxn modelId="{DFAE6292-CF23-4244-8470-810AE19B7CA8}" srcId="{4D5FC374-47ED-40D5-B615-DACBC5D5C65B}" destId="{6C13F739-8A35-4D4A-A900-8F209CFA736B}" srcOrd="1" destOrd="0" parTransId="{907F6BDD-5685-4BA1-9E9B-02E878EDB6DC}" sibTransId="{3B76BF74-0C42-48C0-95F8-E30CBB9C9DAD}"/>
    <dgm:cxn modelId="{FEE93253-0D11-5049-B083-FCF11F9F96D9}" type="presParOf" srcId="{5CD75CA0-6D63-482C-B54D-32294E1F6D70}" destId="{920CB293-C073-437F-9F89-95D827C30DD3}" srcOrd="0" destOrd="0" presId="urn:microsoft.com/office/officeart/2005/8/layout/default"/>
    <dgm:cxn modelId="{C7834E16-C0A9-6B40-B306-C815B2455861}" type="presParOf" srcId="{5CD75CA0-6D63-482C-B54D-32294E1F6D70}" destId="{1EE21354-DE7C-4689-BDFE-14A29A5D63A7}" srcOrd="1" destOrd="0" presId="urn:microsoft.com/office/officeart/2005/8/layout/default"/>
    <dgm:cxn modelId="{4839091E-3E0B-2F4B-B857-04650F3ABDE0}" type="presParOf" srcId="{5CD75CA0-6D63-482C-B54D-32294E1F6D70}" destId="{02DBD201-7B06-415D-B638-AF6C77B878A3}" srcOrd="2" destOrd="0" presId="urn:microsoft.com/office/officeart/2005/8/layout/default"/>
    <dgm:cxn modelId="{2FF876EA-D488-D141-85AD-5CFFAD07DDE2}" type="presParOf" srcId="{5CD75CA0-6D63-482C-B54D-32294E1F6D70}" destId="{8D27ACDA-CC66-4535-B714-2DB53D6C04AE}" srcOrd="3" destOrd="0" presId="urn:microsoft.com/office/officeart/2005/8/layout/default"/>
    <dgm:cxn modelId="{FD969160-925A-CF4F-9570-AB025FD3D473}" type="presParOf" srcId="{5CD75CA0-6D63-482C-B54D-32294E1F6D70}" destId="{5500A50B-B24C-42FF-BF82-BFFB09BE7B03}" srcOrd="4" destOrd="0" presId="urn:microsoft.com/office/officeart/2005/8/layout/default"/>
    <dgm:cxn modelId="{85051914-F6F9-4787-8A19-AEECCEA32541}" type="presParOf" srcId="{5CD75CA0-6D63-482C-B54D-32294E1F6D70}" destId="{1C0683CE-3E39-4A19-8086-F9BECBABECDE}" srcOrd="5" destOrd="0" presId="urn:microsoft.com/office/officeart/2005/8/layout/default"/>
    <dgm:cxn modelId="{989CDD65-4330-4BD4-85CB-59F93592D184}" type="presParOf" srcId="{5CD75CA0-6D63-482C-B54D-32294E1F6D70}" destId="{E489D501-116D-4A2B-93A3-3B53819D3B3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D5FC374-47ED-40D5-B615-DACBC5D5C65B}"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6C13F739-8A35-4D4A-A900-8F209CFA736B}">
      <dgm:prSet phldrT="[Text]" custT="1"/>
      <dgm:spPr>
        <a:solidFill>
          <a:schemeClr val="accent4">
            <a:lumMod val="75000"/>
          </a:schemeClr>
        </a:solidFill>
      </dgm:spPr>
      <dgm:t>
        <a:bodyPr/>
        <a:lstStyle/>
        <a:p>
          <a:r>
            <a:rPr lang="en-US" sz="2800" b="1" cap="small" baseline="0" dirty="0" err="1"/>
            <a:t>LaChance</a:t>
          </a:r>
          <a:r>
            <a:rPr lang="en-US" sz="2800" b="1" cap="small" baseline="0" dirty="0"/>
            <a:t> </a:t>
          </a:r>
          <a:endParaRPr lang="en-US" sz="2800" b="1" cap="small" baseline="0" dirty="0" smtClean="0"/>
        </a:p>
        <a:p>
          <a:r>
            <a:rPr lang="en-US" sz="1800" dirty="0" smtClean="0"/>
            <a:t>Mootness </a:t>
          </a:r>
          <a:r>
            <a:rPr lang="en-US" sz="1800" dirty="0"/>
            <a:t>under state v. federal law</a:t>
          </a:r>
        </a:p>
      </dgm:t>
    </dgm:pt>
    <dgm:pt modelId="{907F6BDD-5685-4BA1-9E9B-02E878EDB6DC}" type="parTrans" cxnId="{DFAE6292-CF23-4244-8470-810AE19B7CA8}">
      <dgm:prSet/>
      <dgm:spPr/>
      <dgm:t>
        <a:bodyPr/>
        <a:lstStyle/>
        <a:p>
          <a:endParaRPr lang="en-US"/>
        </a:p>
      </dgm:t>
    </dgm:pt>
    <dgm:pt modelId="{3B76BF74-0C42-48C0-95F8-E30CBB9C9DAD}" type="sibTrans" cxnId="{DFAE6292-CF23-4244-8470-810AE19B7CA8}">
      <dgm:prSet/>
      <dgm:spPr/>
      <dgm:t>
        <a:bodyPr/>
        <a:lstStyle/>
        <a:p>
          <a:endParaRPr lang="en-US"/>
        </a:p>
      </dgm:t>
    </dgm:pt>
    <dgm:pt modelId="{08424C53-7344-4BA5-B471-096D8C6DEC71}">
      <dgm:prSet phldrT="[Text]" custT="1"/>
      <dgm:spPr>
        <a:solidFill>
          <a:schemeClr val="accent6">
            <a:lumMod val="75000"/>
          </a:schemeClr>
        </a:solidFill>
      </dgm:spPr>
      <dgm:t>
        <a:bodyPr/>
        <a:lstStyle/>
        <a:p>
          <a:r>
            <a:rPr lang="en-US" sz="2800" b="1" cap="small" baseline="0" dirty="0" err="1" smtClean="0"/>
            <a:t>Valladares</a:t>
          </a:r>
          <a:endParaRPr lang="en-US" sz="2800" b="1" cap="small" baseline="0" dirty="0" smtClean="0"/>
        </a:p>
        <a:p>
          <a:r>
            <a:rPr lang="en-US" sz="1800" dirty="0" smtClean="0"/>
            <a:t>Claims </a:t>
          </a:r>
          <a:r>
            <a:rPr lang="en-US" sz="1800" dirty="0"/>
            <a:t>that an independent contractor may bring </a:t>
          </a:r>
        </a:p>
      </dgm:t>
    </dgm:pt>
    <dgm:pt modelId="{9844BFDD-679F-448E-A6B1-0410AAC51ACC}" type="parTrans" cxnId="{05B87725-4A06-4690-A607-75C75197DEDB}">
      <dgm:prSet/>
      <dgm:spPr/>
      <dgm:t>
        <a:bodyPr/>
        <a:lstStyle/>
        <a:p>
          <a:endParaRPr lang="en-US"/>
        </a:p>
      </dgm:t>
    </dgm:pt>
    <dgm:pt modelId="{79825B1D-A6FD-488C-B5D1-B048C79C52CE}" type="sibTrans" cxnId="{05B87725-4A06-4690-A607-75C75197DEDB}">
      <dgm:prSet/>
      <dgm:spPr/>
      <dgm:t>
        <a:bodyPr/>
        <a:lstStyle/>
        <a:p>
          <a:endParaRPr lang="en-US"/>
        </a:p>
      </dgm:t>
    </dgm:pt>
    <dgm:pt modelId="{E35A121A-63A1-4691-8752-45D03FC2FFC4}">
      <dgm:prSet phldrT="[Text]" custT="1"/>
      <dgm:spPr>
        <a:solidFill>
          <a:schemeClr val="accent6">
            <a:lumMod val="75000"/>
          </a:schemeClr>
        </a:solidFill>
      </dgm:spPr>
      <dgm:t>
        <a:bodyPr/>
        <a:lstStyle/>
        <a:p>
          <a:r>
            <a:rPr lang="en-US" sz="2800" b="1" cap="small" baseline="0" dirty="0"/>
            <a:t>Shea </a:t>
          </a:r>
        </a:p>
        <a:p>
          <a:r>
            <a:rPr lang="en-US" sz="1800" dirty="0"/>
            <a:t>Deadlines not extend by Civil Service action</a:t>
          </a:r>
        </a:p>
      </dgm:t>
    </dgm:pt>
    <dgm:pt modelId="{5EC134C9-5009-4CF8-85BD-8DA62731FA6E}" type="parTrans" cxnId="{5A269AC5-2063-46FA-B183-3F5563914658}">
      <dgm:prSet/>
      <dgm:spPr/>
      <dgm:t>
        <a:bodyPr/>
        <a:lstStyle/>
        <a:p>
          <a:endParaRPr lang="en-US"/>
        </a:p>
      </dgm:t>
    </dgm:pt>
    <dgm:pt modelId="{7B30CF66-BAC0-45F1-B066-B4A872465B5B}" type="sibTrans" cxnId="{5A269AC5-2063-46FA-B183-3F5563914658}">
      <dgm:prSet/>
      <dgm:spPr/>
      <dgm:t>
        <a:bodyPr/>
        <a:lstStyle/>
        <a:p>
          <a:endParaRPr lang="en-US"/>
        </a:p>
      </dgm:t>
    </dgm:pt>
    <dgm:pt modelId="{D5E883CE-C5CB-4AAC-9B84-06479F829A6A}">
      <dgm:prSet phldrT="[Text]" custT="1"/>
      <dgm:spPr>
        <a:solidFill>
          <a:srgbClr val="53B7FB"/>
        </a:solidFill>
      </dgm:spPr>
      <dgm:t>
        <a:bodyPr/>
        <a:lstStyle/>
        <a:p>
          <a:r>
            <a:rPr lang="en-US" sz="2800" b="1" cap="small" baseline="0" dirty="0" err="1"/>
            <a:t>Barret</a:t>
          </a:r>
          <a:r>
            <a:rPr lang="en-US" sz="2800" b="1" cap="small" baseline="0" dirty="0"/>
            <a:t> </a:t>
          </a:r>
          <a:endParaRPr lang="en-US" sz="2800" b="1" cap="small" baseline="0" dirty="0" smtClean="0"/>
        </a:p>
        <a:p>
          <a:r>
            <a:rPr lang="en-US" sz="1800" dirty="0" smtClean="0"/>
            <a:t>Job </a:t>
          </a:r>
          <a:r>
            <a:rPr lang="en-US" sz="1800" dirty="0"/>
            <a:t>offer rescinded by Catholic school because of same-sex marriage – SJ for EE</a:t>
          </a:r>
        </a:p>
      </dgm:t>
    </dgm:pt>
    <dgm:pt modelId="{63DD2782-140F-46B0-9018-AE6DEB19E874}" type="parTrans" cxnId="{07C815D9-8316-4402-B2BD-F7F6D7E7AC8A}">
      <dgm:prSet/>
      <dgm:spPr/>
      <dgm:t>
        <a:bodyPr/>
        <a:lstStyle/>
        <a:p>
          <a:endParaRPr lang="en-US"/>
        </a:p>
      </dgm:t>
    </dgm:pt>
    <dgm:pt modelId="{D2197EC5-5670-4088-8E8B-82F6E96B0675}" type="sibTrans" cxnId="{07C815D9-8316-4402-B2BD-F7F6D7E7AC8A}">
      <dgm:prSet/>
      <dgm:spPr/>
      <dgm:t>
        <a:bodyPr/>
        <a:lstStyle/>
        <a:p>
          <a:endParaRPr lang="en-US"/>
        </a:p>
      </dgm:t>
    </dgm:pt>
    <dgm:pt modelId="{6A6AD2D9-372B-459D-8F0E-9555C099706C}">
      <dgm:prSet phldrT="[Text]" custT="1"/>
      <dgm:spPr>
        <a:solidFill>
          <a:schemeClr val="accent4">
            <a:lumMod val="75000"/>
          </a:schemeClr>
        </a:solidFill>
      </dgm:spPr>
      <dgm:t>
        <a:bodyPr/>
        <a:lstStyle/>
        <a:p>
          <a:r>
            <a:rPr lang="en-US" sz="2800" b="1" cap="small" baseline="0" dirty="0" smtClean="0"/>
            <a:t>Chadwick</a:t>
          </a:r>
        </a:p>
        <a:p>
          <a:r>
            <a:rPr lang="en-US" sz="1800" dirty="0" smtClean="0"/>
            <a:t>Rejecting </a:t>
          </a:r>
          <a:r>
            <a:rPr lang="en-US" sz="1800" dirty="0"/>
            <a:t>“union privilege” “in this case”</a:t>
          </a:r>
        </a:p>
      </dgm:t>
    </dgm:pt>
    <dgm:pt modelId="{9E375D8F-23B7-4984-B0D5-837C857A8B12}" type="sibTrans" cxnId="{49889158-D161-4343-BA71-B95D83B26154}">
      <dgm:prSet/>
      <dgm:spPr/>
      <dgm:t>
        <a:bodyPr/>
        <a:lstStyle/>
        <a:p>
          <a:endParaRPr lang="en-US"/>
        </a:p>
      </dgm:t>
    </dgm:pt>
    <dgm:pt modelId="{89D1B158-D1C6-4FD9-9BCE-FBE7ED40D64D}" type="parTrans" cxnId="{49889158-D161-4343-BA71-B95D83B26154}">
      <dgm:prSet/>
      <dgm:spPr/>
      <dgm:t>
        <a:bodyPr/>
        <a:lstStyle/>
        <a:p>
          <a:endParaRPr lang="en-US"/>
        </a:p>
      </dgm:t>
    </dgm:pt>
    <dgm:pt modelId="{7B64BE39-999E-4535-8457-1193C135EDA9}">
      <dgm:prSet phldrT="[Text]" custT="1"/>
      <dgm:spPr>
        <a:solidFill>
          <a:srgbClr val="53B7FB"/>
        </a:solidFill>
      </dgm:spPr>
      <dgm:t>
        <a:bodyPr/>
        <a:lstStyle/>
        <a:p>
          <a:r>
            <a:rPr lang="en-US" sz="2800" b="1" cap="small" baseline="0" dirty="0" err="1"/>
            <a:t>Barbuto</a:t>
          </a:r>
          <a:r>
            <a:rPr lang="en-US" sz="2800" b="1" cap="small" baseline="0" dirty="0"/>
            <a:t> </a:t>
          </a:r>
          <a:endParaRPr lang="en-US" sz="2800" b="1" cap="small" baseline="0" dirty="0" smtClean="0"/>
        </a:p>
        <a:p>
          <a:r>
            <a:rPr lang="en-US" sz="1800" dirty="0" err="1" smtClean="0"/>
            <a:t>Empoyer</a:t>
          </a:r>
          <a:r>
            <a:rPr lang="en-US" sz="1800" dirty="0" smtClean="0"/>
            <a:t> </a:t>
          </a:r>
          <a:r>
            <a:rPr lang="en-US" sz="1800" dirty="0"/>
            <a:t>not required to reasonably accommodate medical use of marijuana</a:t>
          </a:r>
        </a:p>
      </dgm:t>
    </dgm:pt>
    <dgm:pt modelId="{747E2175-AF3A-479D-9279-09FB1292A137}" type="parTrans" cxnId="{B8406257-E106-48CF-8391-DE2D3D5A523F}">
      <dgm:prSet/>
      <dgm:spPr/>
      <dgm:t>
        <a:bodyPr/>
        <a:lstStyle/>
        <a:p>
          <a:endParaRPr lang="en-US"/>
        </a:p>
      </dgm:t>
    </dgm:pt>
    <dgm:pt modelId="{671424EE-E77B-4FE5-9007-D7E4B5239946}" type="sibTrans" cxnId="{B8406257-E106-48CF-8391-DE2D3D5A523F}">
      <dgm:prSet/>
      <dgm:spPr/>
      <dgm:t>
        <a:bodyPr/>
        <a:lstStyle/>
        <a:p>
          <a:endParaRPr lang="en-US"/>
        </a:p>
      </dgm:t>
    </dgm:pt>
    <dgm:pt modelId="{5CD75CA0-6D63-482C-B54D-32294E1F6D70}" type="pres">
      <dgm:prSet presAssocID="{4D5FC374-47ED-40D5-B615-DACBC5D5C65B}" presName="diagram" presStyleCnt="0">
        <dgm:presLayoutVars>
          <dgm:dir/>
          <dgm:resizeHandles val="exact"/>
        </dgm:presLayoutVars>
      </dgm:prSet>
      <dgm:spPr/>
      <dgm:t>
        <a:bodyPr/>
        <a:lstStyle/>
        <a:p>
          <a:endParaRPr lang="en-US"/>
        </a:p>
      </dgm:t>
    </dgm:pt>
    <dgm:pt modelId="{920CB293-C073-437F-9F89-95D827C30DD3}" type="pres">
      <dgm:prSet presAssocID="{6A6AD2D9-372B-459D-8F0E-9555C099706C}" presName="node" presStyleLbl="node1" presStyleIdx="0" presStyleCnt="6">
        <dgm:presLayoutVars>
          <dgm:bulletEnabled val="1"/>
        </dgm:presLayoutVars>
      </dgm:prSet>
      <dgm:spPr/>
      <dgm:t>
        <a:bodyPr/>
        <a:lstStyle/>
        <a:p>
          <a:endParaRPr lang="en-US"/>
        </a:p>
      </dgm:t>
    </dgm:pt>
    <dgm:pt modelId="{1EE21354-DE7C-4689-BDFE-14A29A5D63A7}" type="pres">
      <dgm:prSet presAssocID="{9E375D8F-23B7-4984-B0D5-837C857A8B12}" presName="sibTrans" presStyleCnt="0"/>
      <dgm:spPr/>
      <dgm:t>
        <a:bodyPr/>
        <a:lstStyle/>
        <a:p>
          <a:endParaRPr lang="en-US"/>
        </a:p>
      </dgm:t>
    </dgm:pt>
    <dgm:pt modelId="{02DBD201-7B06-415D-B638-AF6C77B878A3}" type="pres">
      <dgm:prSet presAssocID="{6C13F739-8A35-4D4A-A900-8F209CFA736B}" presName="node" presStyleLbl="node1" presStyleIdx="1" presStyleCnt="6">
        <dgm:presLayoutVars>
          <dgm:bulletEnabled val="1"/>
        </dgm:presLayoutVars>
      </dgm:prSet>
      <dgm:spPr/>
      <dgm:t>
        <a:bodyPr/>
        <a:lstStyle/>
        <a:p>
          <a:endParaRPr lang="en-US"/>
        </a:p>
      </dgm:t>
    </dgm:pt>
    <dgm:pt modelId="{8D27ACDA-CC66-4535-B714-2DB53D6C04AE}" type="pres">
      <dgm:prSet presAssocID="{3B76BF74-0C42-48C0-95F8-E30CBB9C9DAD}" presName="sibTrans" presStyleCnt="0"/>
      <dgm:spPr/>
      <dgm:t>
        <a:bodyPr/>
        <a:lstStyle/>
        <a:p>
          <a:endParaRPr lang="en-US"/>
        </a:p>
      </dgm:t>
    </dgm:pt>
    <dgm:pt modelId="{F75D0C06-7C52-4C0C-AFC7-6563D94F4FE4}" type="pres">
      <dgm:prSet presAssocID="{08424C53-7344-4BA5-B471-096D8C6DEC71}" presName="node" presStyleLbl="node1" presStyleIdx="2" presStyleCnt="6">
        <dgm:presLayoutVars>
          <dgm:bulletEnabled val="1"/>
        </dgm:presLayoutVars>
      </dgm:prSet>
      <dgm:spPr/>
      <dgm:t>
        <a:bodyPr/>
        <a:lstStyle/>
        <a:p>
          <a:endParaRPr lang="en-US"/>
        </a:p>
      </dgm:t>
    </dgm:pt>
    <dgm:pt modelId="{FD5ADD16-C087-4B42-97D4-0FC1424B8FC1}" type="pres">
      <dgm:prSet presAssocID="{79825B1D-A6FD-488C-B5D1-B048C79C52CE}" presName="sibTrans" presStyleCnt="0"/>
      <dgm:spPr/>
      <dgm:t>
        <a:bodyPr/>
        <a:lstStyle/>
        <a:p>
          <a:endParaRPr lang="en-US"/>
        </a:p>
      </dgm:t>
    </dgm:pt>
    <dgm:pt modelId="{5500A50B-B24C-42FF-BF82-BFFB09BE7B03}" type="pres">
      <dgm:prSet presAssocID="{E35A121A-63A1-4691-8752-45D03FC2FFC4}" presName="node" presStyleLbl="node1" presStyleIdx="3" presStyleCnt="6">
        <dgm:presLayoutVars>
          <dgm:bulletEnabled val="1"/>
        </dgm:presLayoutVars>
      </dgm:prSet>
      <dgm:spPr/>
      <dgm:t>
        <a:bodyPr/>
        <a:lstStyle/>
        <a:p>
          <a:endParaRPr lang="en-US"/>
        </a:p>
      </dgm:t>
    </dgm:pt>
    <dgm:pt modelId="{46C43D9A-B872-4F01-8D09-312D299C45BB}" type="pres">
      <dgm:prSet presAssocID="{7B30CF66-BAC0-45F1-B066-B4A872465B5B}" presName="sibTrans" presStyleCnt="0"/>
      <dgm:spPr/>
      <dgm:t>
        <a:bodyPr/>
        <a:lstStyle/>
        <a:p>
          <a:endParaRPr lang="en-US"/>
        </a:p>
      </dgm:t>
    </dgm:pt>
    <dgm:pt modelId="{303C67BE-2B36-4908-A0AA-E6A8FD5C9DA3}" type="pres">
      <dgm:prSet presAssocID="{D5E883CE-C5CB-4AAC-9B84-06479F829A6A}" presName="node" presStyleLbl="node1" presStyleIdx="4" presStyleCnt="6">
        <dgm:presLayoutVars>
          <dgm:bulletEnabled val="1"/>
        </dgm:presLayoutVars>
      </dgm:prSet>
      <dgm:spPr/>
      <dgm:t>
        <a:bodyPr/>
        <a:lstStyle/>
        <a:p>
          <a:endParaRPr lang="en-US"/>
        </a:p>
      </dgm:t>
    </dgm:pt>
    <dgm:pt modelId="{1569A0DC-CB37-412C-A482-695750D5DDFA}" type="pres">
      <dgm:prSet presAssocID="{D2197EC5-5670-4088-8E8B-82F6E96B0675}" presName="sibTrans" presStyleCnt="0"/>
      <dgm:spPr/>
      <dgm:t>
        <a:bodyPr/>
        <a:lstStyle/>
        <a:p>
          <a:endParaRPr lang="en-US"/>
        </a:p>
      </dgm:t>
    </dgm:pt>
    <dgm:pt modelId="{04DA5B6C-CB38-4A9B-8E0B-149B283CFC86}" type="pres">
      <dgm:prSet presAssocID="{7B64BE39-999E-4535-8457-1193C135EDA9}" presName="node" presStyleLbl="node1" presStyleIdx="5" presStyleCnt="6">
        <dgm:presLayoutVars>
          <dgm:bulletEnabled val="1"/>
        </dgm:presLayoutVars>
      </dgm:prSet>
      <dgm:spPr/>
      <dgm:t>
        <a:bodyPr/>
        <a:lstStyle/>
        <a:p>
          <a:endParaRPr lang="en-US"/>
        </a:p>
      </dgm:t>
    </dgm:pt>
  </dgm:ptLst>
  <dgm:cxnLst>
    <dgm:cxn modelId="{D3184EC8-71C8-9440-9DC1-FAFFC0F53214}" type="presOf" srcId="{08424C53-7344-4BA5-B471-096D8C6DEC71}" destId="{F75D0C06-7C52-4C0C-AFC7-6563D94F4FE4}" srcOrd="0" destOrd="0" presId="urn:microsoft.com/office/officeart/2005/8/layout/default"/>
    <dgm:cxn modelId="{9D84769B-C41C-D94F-9502-88CEB1110762}" type="presOf" srcId="{D5E883CE-C5CB-4AAC-9B84-06479F829A6A}" destId="{303C67BE-2B36-4908-A0AA-E6A8FD5C9DA3}" srcOrd="0" destOrd="0" presId="urn:microsoft.com/office/officeart/2005/8/layout/default"/>
    <dgm:cxn modelId="{B8406257-E106-48CF-8391-DE2D3D5A523F}" srcId="{4D5FC374-47ED-40D5-B615-DACBC5D5C65B}" destId="{7B64BE39-999E-4535-8457-1193C135EDA9}" srcOrd="5" destOrd="0" parTransId="{747E2175-AF3A-479D-9279-09FB1292A137}" sibTransId="{671424EE-E77B-4FE5-9007-D7E4B5239946}"/>
    <dgm:cxn modelId="{5A269AC5-2063-46FA-B183-3F5563914658}" srcId="{4D5FC374-47ED-40D5-B615-DACBC5D5C65B}" destId="{E35A121A-63A1-4691-8752-45D03FC2FFC4}" srcOrd="3" destOrd="0" parTransId="{5EC134C9-5009-4CF8-85BD-8DA62731FA6E}" sibTransId="{7B30CF66-BAC0-45F1-B066-B4A872465B5B}"/>
    <dgm:cxn modelId="{07C815D9-8316-4402-B2BD-F7F6D7E7AC8A}" srcId="{4D5FC374-47ED-40D5-B615-DACBC5D5C65B}" destId="{D5E883CE-C5CB-4AAC-9B84-06479F829A6A}" srcOrd="4" destOrd="0" parTransId="{63DD2782-140F-46B0-9018-AE6DEB19E874}" sibTransId="{D2197EC5-5670-4088-8E8B-82F6E96B0675}"/>
    <dgm:cxn modelId="{49889158-D161-4343-BA71-B95D83B26154}" srcId="{4D5FC374-47ED-40D5-B615-DACBC5D5C65B}" destId="{6A6AD2D9-372B-459D-8F0E-9555C099706C}" srcOrd="0" destOrd="0" parTransId="{89D1B158-D1C6-4FD9-9BCE-FBE7ED40D64D}" sibTransId="{9E375D8F-23B7-4984-B0D5-837C857A8B12}"/>
    <dgm:cxn modelId="{17C31061-612F-9745-BA9B-5285054A756E}" type="presOf" srcId="{6A6AD2D9-372B-459D-8F0E-9555C099706C}" destId="{920CB293-C073-437F-9F89-95D827C30DD3}" srcOrd="0" destOrd="0" presId="urn:microsoft.com/office/officeart/2005/8/layout/default"/>
    <dgm:cxn modelId="{05B87725-4A06-4690-A607-75C75197DEDB}" srcId="{4D5FC374-47ED-40D5-B615-DACBC5D5C65B}" destId="{08424C53-7344-4BA5-B471-096D8C6DEC71}" srcOrd="2" destOrd="0" parTransId="{9844BFDD-679F-448E-A6B1-0410AAC51ACC}" sibTransId="{79825B1D-A6FD-488C-B5D1-B048C79C52CE}"/>
    <dgm:cxn modelId="{DFAE6292-CF23-4244-8470-810AE19B7CA8}" srcId="{4D5FC374-47ED-40D5-B615-DACBC5D5C65B}" destId="{6C13F739-8A35-4D4A-A900-8F209CFA736B}" srcOrd="1" destOrd="0" parTransId="{907F6BDD-5685-4BA1-9E9B-02E878EDB6DC}" sibTransId="{3B76BF74-0C42-48C0-95F8-E30CBB9C9DAD}"/>
    <dgm:cxn modelId="{5EBC7502-A4EB-E444-B211-D5A786C134E4}" type="presOf" srcId="{6C13F739-8A35-4D4A-A900-8F209CFA736B}" destId="{02DBD201-7B06-415D-B638-AF6C77B878A3}" srcOrd="0" destOrd="0" presId="urn:microsoft.com/office/officeart/2005/8/layout/default"/>
    <dgm:cxn modelId="{75418B50-7A22-8F43-A78B-598A48B28036}" type="presOf" srcId="{4D5FC374-47ED-40D5-B615-DACBC5D5C65B}" destId="{5CD75CA0-6D63-482C-B54D-32294E1F6D70}" srcOrd="0" destOrd="0" presId="urn:microsoft.com/office/officeart/2005/8/layout/default"/>
    <dgm:cxn modelId="{3A5A6FC3-094A-4DC2-B8A4-23F7D4E959C6}" type="presOf" srcId="{7B64BE39-999E-4535-8457-1193C135EDA9}" destId="{04DA5B6C-CB38-4A9B-8E0B-149B283CFC86}" srcOrd="0" destOrd="0" presId="urn:microsoft.com/office/officeart/2005/8/layout/default"/>
    <dgm:cxn modelId="{8F982532-0DC3-A042-A5BB-D64A6BC40249}" type="presOf" srcId="{E35A121A-63A1-4691-8752-45D03FC2FFC4}" destId="{5500A50B-B24C-42FF-BF82-BFFB09BE7B03}" srcOrd="0" destOrd="0" presId="urn:microsoft.com/office/officeart/2005/8/layout/default"/>
    <dgm:cxn modelId="{FEE93253-0D11-5049-B083-FCF11F9F96D9}" type="presParOf" srcId="{5CD75CA0-6D63-482C-B54D-32294E1F6D70}" destId="{920CB293-C073-437F-9F89-95D827C30DD3}" srcOrd="0" destOrd="0" presId="urn:microsoft.com/office/officeart/2005/8/layout/default"/>
    <dgm:cxn modelId="{C7834E16-C0A9-6B40-B306-C815B2455861}" type="presParOf" srcId="{5CD75CA0-6D63-482C-B54D-32294E1F6D70}" destId="{1EE21354-DE7C-4689-BDFE-14A29A5D63A7}" srcOrd="1" destOrd="0" presId="urn:microsoft.com/office/officeart/2005/8/layout/default"/>
    <dgm:cxn modelId="{4839091E-3E0B-2F4B-B857-04650F3ABDE0}" type="presParOf" srcId="{5CD75CA0-6D63-482C-B54D-32294E1F6D70}" destId="{02DBD201-7B06-415D-B638-AF6C77B878A3}" srcOrd="2" destOrd="0" presId="urn:microsoft.com/office/officeart/2005/8/layout/default"/>
    <dgm:cxn modelId="{2FF876EA-D488-D141-85AD-5CFFAD07DDE2}" type="presParOf" srcId="{5CD75CA0-6D63-482C-B54D-32294E1F6D70}" destId="{8D27ACDA-CC66-4535-B714-2DB53D6C04AE}" srcOrd="3" destOrd="0" presId="urn:microsoft.com/office/officeart/2005/8/layout/default"/>
    <dgm:cxn modelId="{9F2A2FFD-DFEE-7F41-90A5-1424E1D43A57}" type="presParOf" srcId="{5CD75CA0-6D63-482C-B54D-32294E1F6D70}" destId="{F75D0C06-7C52-4C0C-AFC7-6563D94F4FE4}" srcOrd="4" destOrd="0" presId="urn:microsoft.com/office/officeart/2005/8/layout/default"/>
    <dgm:cxn modelId="{14FF15AE-E616-804F-854A-850C82A0B774}" type="presParOf" srcId="{5CD75CA0-6D63-482C-B54D-32294E1F6D70}" destId="{FD5ADD16-C087-4B42-97D4-0FC1424B8FC1}" srcOrd="5" destOrd="0" presId="urn:microsoft.com/office/officeart/2005/8/layout/default"/>
    <dgm:cxn modelId="{FD969160-925A-CF4F-9570-AB025FD3D473}" type="presParOf" srcId="{5CD75CA0-6D63-482C-B54D-32294E1F6D70}" destId="{5500A50B-B24C-42FF-BF82-BFFB09BE7B03}" srcOrd="6" destOrd="0" presId="urn:microsoft.com/office/officeart/2005/8/layout/default"/>
    <dgm:cxn modelId="{5A591C98-0180-FC41-A1E0-EAC9DF50772E}" type="presParOf" srcId="{5CD75CA0-6D63-482C-B54D-32294E1F6D70}" destId="{46C43D9A-B872-4F01-8D09-312D299C45BB}" srcOrd="7" destOrd="0" presId="urn:microsoft.com/office/officeart/2005/8/layout/default"/>
    <dgm:cxn modelId="{F943318C-C054-EA4B-BA94-FFFF0D8FB1C4}" type="presParOf" srcId="{5CD75CA0-6D63-482C-B54D-32294E1F6D70}" destId="{303C67BE-2B36-4908-A0AA-E6A8FD5C9DA3}" srcOrd="8" destOrd="0" presId="urn:microsoft.com/office/officeart/2005/8/layout/default"/>
    <dgm:cxn modelId="{91A674A6-FDAD-45BF-BE73-44F86A18F226}" type="presParOf" srcId="{5CD75CA0-6D63-482C-B54D-32294E1F6D70}" destId="{1569A0DC-CB37-412C-A482-695750D5DDFA}" srcOrd="9" destOrd="0" presId="urn:microsoft.com/office/officeart/2005/8/layout/default"/>
    <dgm:cxn modelId="{CC053316-8AEC-4CF7-8F58-722291DDA31B}" type="presParOf" srcId="{5CD75CA0-6D63-482C-B54D-32294E1F6D70}" destId="{04DA5B6C-CB38-4A9B-8E0B-149B283CFC8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5FC374-47ED-40D5-B615-DACBC5D5C65B}"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6C13F739-8A35-4D4A-A900-8F209CFA736B}">
      <dgm:prSet phldrT="[Text]"/>
      <dgm:spPr>
        <a:solidFill>
          <a:schemeClr val="accent4">
            <a:lumMod val="75000"/>
          </a:schemeClr>
        </a:solidFill>
      </dgm:spPr>
      <dgm:t>
        <a:bodyPr/>
        <a:lstStyle/>
        <a:p>
          <a:r>
            <a:rPr lang="en-US" dirty="0" err="1"/>
            <a:t>Verdrager</a:t>
          </a:r>
          <a:r>
            <a:rPr lang="en-US" dirty="0"/>
            <a:t> </a:t>
          </a:r>
        </a:p>
      </dgm:t>
    </dgm:pt>
    <dgm:pt modelId="{907F6BDD-5685-4BA1-9E9B-02E878EDB6DC}" type="parTrans" cxnId="{DFAE6292-CF23-4244-8470-810AE19B7CA8}">
      <dgm:prSet/>
      <dgm:spPr/>
      <dgm:t>
        <a:bodyPr/>
        <a:lstStyle/>
        <a:p>
          <a:endParaRPr lang="en-US"/>
        </a:p>
      </dgm:t>
    </dgm:pt>
    <dgm:pt modelId="{3B76BF74-0C42-48C0-95F8-E30CBB9C9DAD}" type="sibTrans" cxnId="{DFAE6292-CF23-4244-8470-810AE19B7CA8}">
      <dgm:prSet/>
      <dgm:spPr/>
      <dgm:t>
        <a:bodyPr/>
        <a:lstStyle/>
        <a:p>
          <a:endParaRPr lang="en-US"/>
        </a:p>
      </dgm:t>
    </dgm:pt>
    <dgm:pt modelId="{08424C53-7344-4BA5-B471-096D8C6DEC71}">
      <dgm:prSet phldrT="[Text]"/>
      <dgm:spPr>
        <a:solidFill>
          <a:schemeClr val="accent4">
            <a:lumMod val="75000"/>
          </a:schemeClr>
        </a:solidFill>
      </dgm:spPr>
      <dgm:t>
        <a:bodyPr/>
        <a:lstStyle/>
        <a:p>
          <a:r>
            <a:rPr lang="en-US" dirty="0" err="1"/>
            <a:t>Esler</a:t>
          </a:r>
          <a:endParaRPr lang="en-US" dirty="0"/>
        </a:p>
      </dgm:t>
    </dgm:pt>
    <dgm:pt modelId="{9844BFDD-679F-448E-A6B1-0410AAC51ACC}" type="parTrans" cxnId="{05B87725-4A06-4690-A607-75C75197DEDB}">
      <dgm:prSet/>
      <dgm:spPr/>
      <dgm:t>
        <a:bodyPr/>
        <a:lstStyle/>
        <a:p>
          <a:endParaRPr lang="en-US"/>
        </a:p>
      </dgm:t>
    </dgm:pt>
    <dgm:pt modelId="{79825B1D-A6FD-488C-B5D1-B048C79C52CE}" type="sibTrans" cxnId="{05B87725-4A06-4690-A607-75C75197DEDB}">
      <dgm:prSet/>
      <dgm:spPr/>
      <dgm:t>
        <a:bodyPr/>
        <a:lstStyle/>
        <a:p>
          <a:endParaRPr lang="en-US"/>
        </a:p>
      </dgm:t>
    </dgm:pt>
    <dgm:pt modelId="{E35A121A-63A1-4691-8752-45D03FC2FFC4}">
      <dgm:prSet phldrT="[Text]"/>
      <dgm:spPr>
        <a:solidFill>
          <a:schemeClr val="accent4">
            <a:lumMod val="75000"/>
          </a:schemeClr>
        </a:solidFill>
      </dgm:spPr>
      <dgm:t>
        <a:bodyPr/>
        <a:lstStyle/>
        <a:p>
          <a:r>
            <a:rPr lang="en-US" dirty="0"/>
            <a:t>Gyulakian</a:t>
          </a:r>
        </a:p>
      </dgm:t>
    </dgm:pt>
    <dgm:pt modelId="{5EC134C9-5009-4CF8-85BD-8DA62731FA6E}" type="parTrans" cxnId="{5A269AC5-2063-46FA-B183-3F5563914658}">
      <dgm:prSet/>
      <dgm:spPr/>
      <dgm:t>
        <a:bodyPr/>
        <a:lstStyle/>
        <a:p>
          <a:endParaRPr lang="en-US"/>
        </a:p>
      </dgm:t>
    </dgm:pt>
    <dgm:pt modelId="{7B30CF66-BAC0-45F1-B066-B4A872465B5B}" type="sibTrans" cxnId="{5A269AC5-2063-46FA-B183-3F5563914658}">
      <dgm:prSet/>
      <dgm:spPr/>
      <dgm:t>
        <a:bodyPr/>
        <a:lstStyle/>
        <a:p>
          <a:endParaRPr lang="en-US"/>
        </a:p>
      </dgm:t>
    </dgm:pt>
    <dgm:pt modelId="{D5E883CE-C5CB-4AAC-9B84-06479F829A6A}">
      <dgm:prSet phldrT="[Text]"/>
      <dgm:spPr>
        <a:solidFill>
          <a:schemeClr val="accent6">
            <a:lumMod val="75000"/>
          </a:schemeClr>
        </a:solidFill>
      </dgm:spPr>
      <dgm:t>
        <a:bodyPr/>
        <a:lstStyle/>
        <a:p>
          <a:r>
            <a:rPr lang="en-US" dirty="0" err="1"/>
            <a:t>Trychon</a:t>
          </a:r>
          <a:endParaRPr lang="en-US" dirty="0"/>
        </a:p>
      </dgm:t>
    </dgm:pt>
    <dgm:pt modelId="{63DD2782-140F-46B0-9018-AE6DEB19E874}" type="parTrans" cxnId="{07C815D9-8316-4402-B2BD-F7F6D7E7AC8A}">
      <dgm:prSet/>
      <dgm:spPr/>
      <dgm:t>
        <a:bodyPr/>
        <a:lstStyle/>
        <a:p>
          <a:endParaRPr lang="en-US"/>
        </a:p>
      </dgm:t>
    </dgm:pt>
    <dgm:pt modelId="{D2197EC5-5670-4088-8E8B-82F6E96B0675}" type="sibTrans" cxnId="{07C815D9-8316-4402-B2BD-F7F6D7E7AC8A}">
      <dgm:prSet/>
      <dgm:spPr/>
      <dgm:t>
        <a:bodyPr/>
        <a:lstStyle/>
        <a:p>
          <a:endParaRPr lang="en-US"/>
        </a:p>
      </dgm:t>
    </dgm:pt>
    <dgm:pt modelId="{02A564B5-41A5-42DF-B67D-BC32C5ADF517}">
      <dgm:prSet/>
      <dgm:spPr>
        <a:solidFill>
          <a:schemeClr val="accent4">
            <a:lumMod val="75000"/>
          </a:schemeClr>
        </a:solidFill>
      </dgm:spPr>
      <dgm:t>
        <a:bodyPr/>
        <a:lstStyle/>
        <a:p>
          <a:r>
            <a:rPr lang="en-US" altLang="en-US" dirty="0"/>
            <a:t>Gannon</a:t>
          </a:r>
        </a:p>
      </dgm:t>
    </dgm:pt>
    <dgm:pt modelId="{046063DB-2B64-40B2-90BC-CB9C9B4116A5}" type="parTrans" cxnId="{69987447-9D29-423E-9D86-DEEB198067CD}">
      <dgm:prSet/>
      <dgm:spPr/>
      <dgm:t>
        <a:bodyPr/>
        <a:lstStyle/>
        <a:p>
          <a:endParaRPr lang="en-US"/>
        </a:p>
      </dgm:t>
    </dgm:pt>
    <dgm:pt modelId="{72B86D2B-54B7-417F-A348-86BD0AB82400}" type="sibTrans" cxnId="{69987447-9D29-423E-9D86-DEEB198067CD}">
      <dgm:prSet/>
      <dgm:spPr/>
      <dgm:t>
        <a:bodyPr/>
        <a:lstStyle/>
        <a:p>
          <a:endParaRPr lang="en-US"/>
        </a:p>
      </dgm:t>
    </dgm:pt>
    <dgm:pt modelId="{6A6AD2D9-372B-459D-8F0E-9555C099706C}">
      <dgm:prSet phldrT="[Text]"/>
      <dgm:spPr>
        <a:solidFill>
          <a:schemeClr val="accent4">
            <a:lumMod val="75000"/>
          </a:schemeClr>
        </a:solidFill>
      </dgm:spPr>
      <dgm:t>
        <a:bodyPr/>
        <a:lstStyle/>
        <a:p>
          <a:r>
            <a:rPr lang="en-US" dirty="0"/>
            <a:t>Bulwer</a:t>
          </a:r>
        </a:p>
      </dgm:t>
    </dgm:pt>
    <dgm:pt modelId="{9E375D8F-23B7-4984-B0D5-837C857A8B12}" type="sibTrans" cxnId="{49889158-D161-4343-BA71-B95D83B26154}">
      <dgm:prSet/>
      <dgm:spPr/>
      <dgm:t>
        <a:bodyPr/>
        <a:lstStyle/>
        <a:p>
          <a:endParaRPr lang="en-US"/>
        </a:p>
      </dgm:t>
    </dgm:pt>
    <dgm:pt modelId="{89D1B158-D1C6-4FD9-9BCE-FBE7ED40D64D}" type="parTrans" cxnId="{49889158-D161-4343-BA71-B95D83B26154}">
      <dgm:prSet/>
      <dgm:spPr/>
      <dgm:t>
        <a:bodyPr/>
        <a:lstStyle/>
        <a:p>
          <a:endParaRPr lang="en-US"/>
        </a:p>
      </dgm:t>
    </dgm:pt>
    <dgm:pt modelId="{5CD75CA0-6D63-482C-B54D-32294E1F6D70}" type="pres">
      <dgm:prSet presAssocID="{4D5FC374-47ED-40D5-B615-DACBC5D5C65B}" presName="diagram" presStyleCnt="0">
        <dgm:presLayoutVars>
          <dgm:dir/>
          <dgm:resizeHandles val="exact"/>
        </dgm:presLayoutVars>
      </dgm:prSet>
      <dgm:spPr/>
      <dgm:t>
        <a:bodyPr/>
        <a:lstStyle/>
        <a:p>
          <a:endParaRPr lang="en-US"/>
        </a:p>
      </dgm:t>
    </dgm:pt>
    <dgm:pt modelId="{920CB293-C073-437F-9F89-95D827C30DD3}" type="pres">
      <dgm:prSet presAssocID="{6A6AD2D9-372B-459D-8F0E-9555C099706C}" presName="node" presStyleLbl="node1" presStyleIdx="0" presStyleCnt="6">
        <dgm:presLayoutVars>
          <dgm:bulletEnabled val="1"/>
        </dgm:presLayoutVars>
      </dgm:prSet>
      <dgm:spPr/>
      <dgm:t>
        <a:bodyPr/>
        <a:lstStyle/>
        <a:p>
          <a:endParaRPr lang="en-US"/>
        </a:p>
      </dgm:t>
    </dgm:pt>
    <dgm:pt modelId="{1EE21354-DE7C-4689-BDFE-14A29A5D63A7}" type="pres">
      <dgm:prSet presAssocID="{9E375D8F-23B7-4984-B0D5-837C857A8B12}" presName="sibTrans" presStyleCnt="0"/>
      <dgm:spPr/>
      <dgm:t>
        <a:bodyPr/>
        <a:lstStyle/>
        <a:p>
          <a:endParaRPr lang="en-US"/>
        </a:p>
      </dgm:t>
    </dgm:pt>
    <dgm:pt modelId="{02DBD201-7B06-415D-B638-AF6C77B878A3}" type="pres">
      <dgm:prSet presAssocID="{6C13F739-8A35-4D4A-A900-8F209CFA736B}" presName="node" presStyleLbl="node1" presStyleIdx="1" presStyleCnt="6">
        <dgm:presLayoutVars>
          <dgm:bulletEnabled val="1"/>
        </dgm:presLayoutVars>
      </dgm:prSet>
      <dgm:spPr/>
      <dgm:t>
        <a:bodyPr/>
        <a:lstStyle/>
        <a:p>
          <a:endParaRPr lang="en-US"/>
        </a:p>
      </dgm:t>
    </dgm:pt>
    <dgm:pt modelId="{8D27ACDA-CC66-4535-B714-2DB53D6C04AE}" type="pres">
      <dgm:prSet presAssocID="{3B76BF74-0C42-48C0-95F8-E30CBB9C9DAD}" presName="sibTrans" presStyleCnt="0"/>
      <dgm:spPr/>
      <dgm:t>
        <a:bodyPr/>
        <a:lstStyle/>
        <a:p>
          <a:endParaRPr lang="en-US"/>
        </a:p>
      </dgm:t>
    </dgm:pt>
    <dgm:pt modelId="{F75D0C06-7C52-4C0C-AFC7-6563D94F4FE4}" type="pres">
      <dgm:prSet presAssocID="{08424C53-7344-4BA5-B471-096D8C6DEC71}" presName="node" presStyleLbl="node1" presStyleIdx="2" presStyleCnt="6">
        <dgm:presLayoutVars>
          <dgm:bulletEnabled val="1"/>
        </dgm:presLayoutVars>
      </dgm:prSet>
      <dgm:spPr/>
      <dgm:t>
        <a:bodyPr/>
        <a:lstStyle/>
        <a:p>
          <a:endParaRPr lang="en-US"/>
        </a:p>
      </dgm:t>
    </dgm:pt>
    <dgm:pt modelId="{FD5ADD16-C087-4B42-97D4-0FC1424B8FC1}" type="pres">
      <dgm:prSet presAssocID="{79825B1D-A6FD-488C-B5D1-B048C79C52CE}" presName="sibTrans" presStyleCnt="0"/>
      <dgm:spPr/>
      <dgm:t>
        <a:bodyPr/>
        <a:lstStyle/>
        <a:p>
          <a:endParaRPr lang="en-US"/>
        </a:p>
      </dgm:t>
    </dgm:pt>
    <dgm:pt modelId="{5500A50B-B24C-42FF-BF82-BFFB09BE7B03}" type="pres">
      <dgm:prSet presAssocID="{E35A121A-63A1-4691-8752-45D03FC2FFC4}" presName="node" presStyleLbl="node1" presStyleIdx="3" presStyleCnt="6">
        <dgm:presLayoutVars>
          <dgm:bulletEnabled val="1"/>
        </dgm:presLayoutVars>
      </dgm:prSet>
      <dgm:spPr/>
      <dgm:t>
        <a:bodyPr/>
        <a:lstStyle/>
        <a:p>
          <a:endParaRPr lang="en-US"/>
        </a:p>
      </dgm:t>
    </dgm:pt>
    <dgm:pt modelId="{46C43D9A-B872-4F01-8D09-312D299C45BB}" type="pres">
      <dgm:prSet presAssocID="{7B30CF66-BAC0-45F1-B066-B4A872465B5B}" presName="sibTrans" presStyleCnt="0"/>
      <dgm:spPr/>
      <dgm:t>
        <a:bodyPr/>
        <a:lstStyle/>
        <a:p>
          <a:endParaRPr lang="en-US"/>
        </a:p>
      </dgm:t>
    </dgm:pt>
    <dgm:pt modelId="{303C67BE-2B36-4908-A0AA-E6A8FD5C9DA3}" type="pres">
      <dgm:prSet presAssocID="{D5E883CE-C5CB-4AAC-9B84-06479F829A6A}" presName="node" presStyleLbl="node1" presStyleIdx="4" presStyleCnt="6">
        <dgm:presLayoutVars>
          <dgm:bulletEnabled val="1"/>
        </dgm:presLayoutVars>
      </dgm:prSet>
      <dgm:spPr/>
      <dgm:t>
        <a:bodyPr/>
        <a:lstStyle/>
        <a:p>
          <a:endParaRPr lang="en-US"/>
        </a:p>
      </dgm:t>
    </dgm:pt>
    <dgm:pt modelId="{DDAD6A6D-BFE5-434F-9C3C-C9700052F370}" type="pres">
      <dgm:prSet presAssocID="{D2197EC5-5670-4088-8E8B-82F6E96B0675}" presName="sibTrans" presStyleCnt="0"/>
      <dgm:spPr/>
      <dgm:t>
        <a:bodyPr/>
        <a:lstStyle/>
        <a:p>
          <a:endParaRPr lang="en-US"/>
        </a:p>
      </dgm:t>
    </dgm:pt>
    <dgm:pt modelId="{2921D702-DD19-4508-9C74-FFB04290B7C2}" type="pres">
      <dgm:prSet presAssocID="{02A564B5-41A5-42DF-B67D-BC32C5ADF517}" presName="node" presStyleLbl="node1" presStyleIdx="5" presStyleCnt="6">
        <dgm:presLayoutVars>
          <dgm:bulletEnabled val="1"/>
        </dgm:presLayoutVars>
      </dgm:prSet>
      <dgm:spPr/>
      <dgm:t>
        <a:bodyPr/>
        <a:lstStyle/>
        <a:p>
          <a:endParaRPr lang="en-US"/>
        </a:p>
      </dgm:t>
    </dgm:pt>
  </dgm:ptLst>
  <dgm:cxnLst>
    <dgm:cxn modelId="{D3184EC8-71C8-9440-9DC1-FAFFC0F53214}" type="presOf" srcId="{08424C53-7344-4BA5-B471-096D8C6DEC71}" destId="{F75D0C06-7C52-4C0C-AFC7-6563D94F4FE4}" srcOrd="0" destOrd="0" presId="urn:microsoft.com/office/officeart/2005/8/layout/default"/>
    <dgm:cxn modelId="{9D84769B-C41C-D94F-9502-88CEB1110762}" type="presOf" srcId="{D5E883CE-C5CB-4AAC-9B84-06479F829A6A}" destId="{303C67BE-2B36-4908-A0AA-E6A8FD5C9DA3}" srcOrd="0" destOrd="0" presId="urn:microsoft.com/office/officeart/2005/8/layout/default"/>
    <dgm:cxn modelId="{5A269AC5-2063-46FA-B183-3F5563914658}" srcId="{4D5FC374-47ED-40D5-B615-DACBC5D5C65B}" destId="{E35A121A-63A1-4691-8752-45D03FC2FFC4}" srcOrd="3" destOrd="0" parTransId="{5EC134C9-5009-4CF8-85BD-8DA62731FA6E}" sibTransId="{7B30CF66-BAC0-45F1-B066-B4A872465B5B}"/>
    <dgm:cxn modelId="{07C815D9-8316-4402-B2BD-F7F6D7E7AC8A}" srcId="{4D5FC374-47ED-40D5-B615-DACBC5D5C65B}" destId="{D5E883CE-C5CB-4AAC-9B84-06479F829A6A}" srcOrd="4" destOrd="0" parTransId="{63DD2782-140F-46B0-9018-AE6DEB19E874}" sibTransId="{D2197EC5-5670-4088-8E8B-82F6E96B0675}"/>
    <dgm:cxn modelId="{49889158-D161-4343-BA71-B95D83B26154}" srcId="{4D5FC374-47ED-40D5-B615-DACBC5D5C65B}" destId="{6A6AD2D9-372B-459D-8F0E-9555C099706C}" srcOrd="0" destOrd="0" parTransId="{89D1B158-D1C6-4FD9-9BCE-FBE7ED40D64D}" sibTransId="{9E375D8F-23B7-4984-B0D5-837C857A8B12}"/>
    <dgm:cxn modelId="{17C31061-612F-9745-BA9B-5285054A756E}" type="presOf" srcId="{6A6AD2D9-372B-459D-8F0E-9555C099706C}" destId="{920CB293-C073-437F-9F89-95D827C30DD3}" srcOrd="0" destOrd="0" presId="urn:microsoft.com/office/officeart/2005/8/layout/default"/>
    <dgm:cxn modelId="{05B87725-4A06-4690-A607-75C75197DEDB}" srcId="{4D5FC374-47ED-40D5-B615-DACBC5D5C65B}" destId="{08424C53-7344-4BA5-B471-096D8C6DEC71}" srcOrd="2" destOrd="0" parTransId="{9844BFDD-679F-448E-A6B1-0410AAC51ACC}" sibTransId="{79825B1D-A6FD-488C-B5D1-B048C79C52CE}"/>
    <dgm:cxn modelId="{DFAE6292-CF23-4244-8470-810AE19B7CA8}" srcId="{4D5FC374-47ED-40D5-B615-DACBC5D5C65B}" destId="{6C13F739-8A35-4D4A-A900-8F209CFA736B}" srcOrd="1" destOrd="0" parTransId="{907F6BDD-5685-4BA1-9E9B-02E878EDB6DC}" sibTransId="{3B76BF74-0C42-48C0-95F8-E30CBB9C9DAD}"/>
    <dgm:cxn modelId="{5EBC7502-A4EB-E444-B211-D5A786C134E4}" type="presOf" srcId="{6C13F739-8A35-4D4A-A900-8F209CFA736B}" destId="{02DBD201-7B06-415D-B638-AF6C77B878A3}" srcOrd="0" destOrd="0" presId="urn:microsoft.com/office/officeart/2005/8/layout/default"/>
    <dgm:cxn modelId="{75418B50-7A22-8F43-A78B-598A48B28036}" type="presOf" srcId="{4D5FC374-47ED-40D5-B615-DACBC5D5C65B}" destId="{5CD75CA0-6D63-482C-B54D-32294E1F6D70}" srcOrd="0" destOrd="0" presId="urn:microsoft.com/office/officeart/2005/8/layout/default"/>
    <dgm:cxn modelId="{69987447-9D29-423E-9D86-DEEB198067CD}" srcId="{4D5FC374-47ED-40D5-B615-DACBC5D5C65B}" destId="{02A564B5-41A5-42DF-B67D-BC32C5ADF517}" srcOrd="5" destOrd="0" parTransId="{046063DB-2B64-40B2-90BC-CB9C9B4116A5}" sibTransId="{72B86D2B-54B7-417F-A348-86BD0AB82400}"/>
    <dgm:cxn modelId="{C8300F92-175D-2D4D-B85B-F0B979BBAA69}" type="presOf" srcId="{02A564B5-41A5-42DF-B67D-BC32C5ADF517}" destId="{2921D702-DD19-4508-9C74-FFB04290B7C2}" srcOrd="0" destOrd="0" presId="urn:microsoft.com/office/officeart/2005/8/layout/default"/>
    <dgm:cxn modelId="{8F982532-0DC3-A042-A5BB-D64A6BC40249}" type="presOf" srcId="{E35A121A-63A1-4691-8752-45D03FC2FFC4}" destId="{5500A50B-B24C-42FF-BF82-BFFB09BE7B03}" srcOrd="0" destOrd="0" presId="urn:microsoft.com/office/officeart/2005/8/layout/default"/>
    <dgm:cxn modelId="{FEE93253-0D11-5049-B083-FCF11F9F96D9}" type="presParOf" srcId="{5CD75CA0-6D63-482C-B54D-32294E1F6D70}" destId="{920CB293-C073-437F-9F89-95D827C30DD3}" srcOrd="0" destOrd="0" presId="urn:microsoft.com/office/officeart/2005/8/layout/default"/>
    <dgm:cxn modelId="{C7834E16-C0A9-6B40-B306-C815B2455861}" type="presParOf" srcId="{5CD75CA0-6D63-482C-B54D-32294E1F6D70}" destId="{1EE21354-DE7C-4689-BDFE-14A29A5D63A7}" srcOrd="1" destOrd="0" presId="urn:microsoft.com/office/officeart/2005/8/layout/default"/>
    <dgm:cxn modelId="{4839091E-3E0B-2F4B-B857-04650F3ABDE0}" type="presParOf" srcId="{5CD75CA0-6D63-482C-B54D-32294E1F6D70}" destId="{02DBD201-7B06-415D-B638-AF6C77B878A3}" srcOrd="2" destOrd="0" presId="urn:microsoft.com/office/officeart/2005/8/layout/default"/>
    <dgm:cxn modelId="{2FF876EA-D488-D141-85AD-5CFFAD07DDE2}" type="presParOf" srcId="{5CD75CA0-6D63-482C-B54D-32294E1F6D70}" destId="{8D27ACDA-CC66-4535-B714-2DB53D6C04AE}" srcOrd="3" destOrd="0" presId="urn:microsoft.com/office/officeart/2005/8/layout/default"/>
    <dgm:cxn modelId="{9F2A2FFD-DFEE-7F41-90A5-1424E1D43A57}" type="presParOf" srcId="{5CD75CA0-6D63-482C-B54D-32294E1F6D70}" destId="{F75D0C06-7C52-4C0C-AFC7-6563D94F4FE4}" srcOrd="4" destOrd="0" presId="urn:microsoft.com/office/officeart/2005/8/layout/default"/>
    <dgm:cxn modelId="{14FF15AE-E616-804F-854A-850C82A0B774}" type="presParOf" srcId="{5CD75CA0-6D63-482C-B54D-32294E1F6D70}" destId="{FD5ADD16-C087-4B42-97D4-0FC1424B8FC1}" srcOrd="5" destOrd="0" presId="urn:microsoft.com/office/officeart/2005/8/layout/default"/>
    <dgm:cxn modelId="{FD969160-925A-CF4F-9570-AB025FD3D473}" type="presParOf" srcId="{5CD75CA0-6D63-482C-B54D-32294E1F6D70}" destId="{5500A50B-B24C-42FF-BF82-BFFB09BE7B03}" srcOrd="6" destOrd="0" presId="urn:microsoft.com/office/officeart/2005/8/layout/default"/>
    <dgm:cxn modelId="{5A591C98-0180-FC41-A1E0-EAC9DF50772E}" type="presParOf" srcId="{5CD75CA0-6D63-482C-B54D-32294E1F6D70}" destId="{46C43D9A-B872-4F01-8D09-312D299C45BB}" srcOrd="7" destOrd="0" presId="urn:microsoft.com/office/officeart/2005/8/layout/default"/>
    <dgm:cxn modelId="{F943318C-C054-EA4B-BA94-FFFF0D8FB1C4}" type="presParOf" srcId="{5CD75CA0-6D63-482C-B54D-32294E1F6D70}" destId="{303C67BE-2B36-4908-A0AA-E6A8FD5C9DA3}" srcOrd="8" destOrd="0" presId="urn:microsoft.com/office/officeart/2005/8/layout/default"/>
    <dgm:cxn modelId="{AC53DB23-EF18-A04D-A4A3-6B3355AF7D99}" type="presParOf" srcId="{5CD75CA0-6D63-482C-B54D-32294E1F6D70}" destId="{DDAD6A6D-BFE5-434F-9C3C-C9700052F370}" srcOrd="9" destOrd="0" presId="urn:microsoft.com/office/officeart/2005/8/layout/default"/>
    <dgm:cxn modelId="{15BD717B-D1BA-A942-9564-2BCB20DE6BD1}" type="presParOf" srcId="{5CD75CA0-6D63-482C-B54D-32294E1F6D70}" destId="{2921D702-DD19-4508-9C74-FFB04290B7C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CB293-C073-437F-9F89-95D827C30DD3}">
      <dsp:nvSpPr>
        <dsp:cNvPr id="0" name=""/>
        <dsp:cNvSpPr/>
      </dsp:nvSpPr>
      <dsp:spPr>
        <a:xfrm>
          <a:off x="535644" y="1129"/>
          <a:ext cx="3280723" cy="1968433"/>
        </a:xfrm>
        <a:prstGeom prst="rect">
          <a:avLst/>
        </a:prstGeom>
        <a:solidFill>
          <a:schemeClr val="accent4">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cap="small" baseline="0" dirty="0"/>
            <a:t>Gyulakian</a:t>
          </a:r>
        </a:p>
        <a:p>
          <a:pPr lvl="0" algn="ctr" defTabSz="1422400">
            <a:lnSpc>
              <a:spcPct val="90000"/>
            </a:lnSpc>
            <a:spcBef>
              <a:spcPct val="0"/>
            </a:spcBef>
            <a:spcAft>
              <a:spcPct val="35000"/>
            </a:spcAft>
          </a:pPr>
          <a:r>
            <a:rPr lang="en-US" sz="2300" kern="1200" dirty="0"/>
            <a:t>Damages for failure to adequately investigate / remedy sexual harassment</a:t>
          </a:r>
        </a:p>
      </dsp:txBody>
      <dsp:txXfrm>
        <a:off x="535644" y="1129"/>
        <a:ext cx="3280723" cy="1968433"/>
      </dsp:txXfrm>
    </dsp:sp>
    <dsp:sp modelId="{02DBD201-7B06-415D-B638-AF6C77B878A3}">
      <dsp:nvSpPr>
        <dsp:cNvPr id="0" name=""/>
        <dsp:cNvSpPr/>
      </dsp:nvSpPr>
      <dsp:spPr>
        <a:xfrm>
          <a:off x="4144439" y="1129"/>
          <a:ext cx="3280723" cy="1968433"/>
        </a:xfrm>
        <a:prstGeom prst="rect">
          <a:avLst/>
        </a:prstGeom>
        <a:solidFill>
          <a:schemeClr val="accent4">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cap="small" baseline="0" dirty="0"/>
            <a:t>Brown</a:t>
          </a:r>
        </a:p>
        <a:p>
          <a:pPr lvl="0" algn="ctr" defTabSz="1422400">
            <a:lnSpc>
              <a:spcPct val="90000"/>
            </a:lnSpc>
            <a:spcBef>
              <a:spcPct val="0"/>
            </a:spcBef>
            <a:spcAft>
              <a:spcPct val="35000"/>
            </a:spcAft>
          </a:pPr>
          <a:r>
            <a:rPr lang="en-US" sz="2300" kern="1200" dirty="0"/>
            <a:t>No waiver of sovereign </a:t>
          </a:r>
          <a:r>
            <a:rPr lang="en-US" sz="2300" kern="1200" dirty="0" smtClean="0"/>
            <a:t>immunity </a:t>
          </a:r>
          <a:r>
            <a:rPr lang="en-US" sz="2300" kern="1200" dirty="0"/>
            <a:t>for </a:t>
          </a:r>
          <a:r>
            <a:rPr lang="en-US" sz="2300" kern="1200" dirty="0" smtClean="0"/>
            <a:t>post-judgment interest </a:t>
          </a:r>
          <a:r>
            <a:rPr lang="en-US" sz="2300" kern="1200" dirty="0"/>
            <a:t>in </a:t>
          </a:r>
          <a:r>
            <a:rPr lang="en-US" sz="2300" kern="1200" dirty="0" smtClean="0"/>
            <a:t>section </a:t>
          </a:r>
          <a:r>
            <a:rPr lang="en-US" sz="2300" kern="1200" dirty="0"/>
            <a:t>9 </a:t>
          </a:r>
          <a:r>
            <a:rPr lang="en-US" sz="2300" kern="1200" dirty="0" smtClean="0"/>
            <a:t>action</a:t>
          </a:r>
          <a:endParaRPr lang="en-US" sz="2300" kern="1200" dirty="0"/>
        </a:p>
      </dsp:txBody>
      <dsp:txXfrm>
        <a:off x="4144439" y="1129"/>
        <a:ext cx="3280723" cy="1968433"/>
      </dsp:txXfrm>
    </dsp:sp>
    <dsp:sp modelId="{5500A50B-B24C-42FF-BF82-BFFB09BE7B03}">
      <dsp:nvSpPr>
        <dsp:cNvPr id="0" name=""/>
        <dsp:cNvSpPr/>
      </dsp:nvSpPr>
      <dsp:spPr>
        <a:xfrm>
          <a:off x="535644" y="2297636"/>
          <a:ext cx="3280723" cy="1968433"/>
        </a:xfrm>
        <a:prstGeom prst="rect">
          <a:avLst/>
        </a:prstGeom>
        <a:solidFill>
          <a:schemeClr val="accent4">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cap="small" baseline="0" dirty="0" err="1"/>
            <a:t>LaChance</a:t>
          </a:r>
          <a:endParaRPr lang="en-US" sz="3200" b="1" kern="1200" cap="small" baseline="0" dirty="0"/>
        </a:p>
        <a:p>
          <a:pPr lvl="0" algn="ctr" defTabSz="1422400">
            <a:lnSpc>
              <a:spcPct val="90000"/>
            </a:lnSpc>
            <a:spcBef>
              <a:spcPct val="0"/>
            </a:spcBef>
            <a:spcAft>
              <a:spcPct val="35000"/>
            </a:spcAft>
          </a:pPr>
          <a:r>
            <a:rPr lang="en-US" sz="2300" kern="1200" dirty="0"/>
            <a:t>Upholding reasonableness of attorney’s fees award</a:t>
          </a:r>
        </a:p>
      </dsp:txBody>
      <dsp:txXfrm>
        <a:off x="535644" y="2297636"/>
        <a:ext cx="3280723" cy="1968433"/>
      </dsp:txXfrm>
    </dsp:sp>
    <dsp:sp modelId="{E489D501-116D-4A2B-93A3-3B53819D3B3E}">
      <dsp:nvSpPr>
        <dsp:cNvPr id="0" name=""/>
        <dsp:cNvSpPr/>
      </dsp:nvSpPr>
      <dsp:spPr>
        <a:xfrm>
          <a:off x="4144439" y="2297636"/>
          <a:ext cx="3280723" cy="1968433"/>
        </a:xfrm>
        <a:prstGeom prst="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cap="small" baseline="0" dirty="0" err="1"/>
            <a:t>Hagopian</a:t>
          </a:r>
          <a:endParaRPr lang="en-US" sz="3200" b="1" kern="1200" cap="small" baseline="0" dirty="0"/>
        </a:p>
        <a:p>
          <a:pPr lvl="0" algn="ctr" defTabSz="1422400">
            <a:lnSpc>
              <a:spcPct val="90000"/>
            </a:lnSpc>
            <a:spcBef>
              <a:spcPct val="0"/>
            </a:spcBef>
            <a:spcAft>
              <a:spcPct val="35000"/>
            </a:spcAft>
          </a:pPr>
          <a:r>
            <a:rPr lang="en-US" sz="2900" kern="1200" dirty="0"/>
            <a:t>Upholding MCAD imposition of 12% interest</a:t>
          </a:r>
        </a:p>
      </dsp:txBody>
      <dsp:txXfrm>
        <a:off x="4144439" y="2297636"/>
        <a:ext cx="3280723" cy="1968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CB293-C073-437F-9F89-95D827C30DD3}">
      <dsp:nvSpPr>
        <dsp:cNvPr id="0" name=""/>
        <dsp:cNvSpPr/>
      </dsp:nvSpPr>
      <dsp:spPr>
        <a:xfrm>
          <a:off x="0" y="910891"/>
          <a:ext cx="2643089" cy="1585853"/>
        </a:xfrm>
        <a:prstGeom prst="rect">
          <a:avLst/>
        </a:prstGeom>
        <a:solidFill>
          <a:schemeClr val="accent4">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cap="small" baseline="0" dirty="0" smtClean="0"/>
            <a:t>Chadwick</a:t>
          </a:r>
        </a:p>
        <a:p>
          <a:pPr lvl="0" algn="ctr" defTabSz="1244600">
            <a:lnSpc>
              <a:spcPct val="90000"/>
            </a:lnSpc>
            <a:spcBef>
              <a:spcPct val="0"/>
            </a:spcBef>
            <a:spcAft>
              <a:spcPct val="35000"/>
            </a:spcAft>
          </a:pPr>
          <a:r>
            <a:rPr lang="en-US" sz="1800" kern="1200" dirty="0" smtClean="0"/>
            <a:t>Rejecting </a:t>
          </a:r>
          <a:r>
            <a:rPr lang="en-US" sz="1800" kern="1200" dirty="0"/>
            <a:t>“union privilege” “in this case”</a:t>
          </a:r>
        </a:p>
      </dsp:txBody>
      <dsp:txXfrm>
        <a:off x="0" y="910891"/>
        <a:ext cx="2643089" cy="1585853"/>
      </dsp:txXfrm>
    </dsp:sp>
    <dsp:sp modelId="{02DBD201-7B06-415D-B638-AF6C77B878A3}">
      <dsp:nvSpPr>
        <dsp:cNvPr id="0" name=""/>
        <dsp:cNvSpPr/>
      </dsp:nvSpPr>
      <dsp:spPr>
        <a:xfrm>
          <a:off x="2907398" y="910891"/>
          <a:ext cx="2643089" cy="1585853"/>
        </a:xfrm>
        <a:prstGeom prst="rect">
          <a:avLst/>
        </a:prstGeom>
        <a:solidFill>
          <a:schemeClr val="accent4">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cap="small" baseline="0" dirty="0" err="1"/>
            <a:t>LaChance</a:t>
          </a:r>
          <a:r>
            <a:rPr lang="en-US" sz="2800" b="1" kern="1200" cap="small" baseline="0" dirty="0"/>
            <a:t> </a:t>
          </a:r>
          <a:endParaRPr lang="en-US" sz="2800" b="1" kern="1200" cap="small" baseline="0" dirty="0" smtClean="0"/>
        </a:p>
        <a:p>
          <a:pPr lvl="0" algn="ctr" defTabSz="1244600">
            <a:lnSpc>
              <a:spcPct val="90000"/>
            </a:lnSpc>
            <a:spcBef>
              <a:spcPct val="0"/>
            </a:spcBef>
            <a:spcAft>
              <a:spcPct val="35000"/>
            </a:spcAft>
          </a:pPr>
          <a:r>
            <a:rPr lang="en-US" sz="1800" kern="1200" dirty="0" smtClean="0"/>
            <a:t>Mootness </a:t>
          </a:r>
          <a:r>
            <a:rPr lang="en-US" sz="1800" kern="1200" dirty="0"/>
            <a:t>under state v. federal law</a:t>
          </a:r>
        </a:p>
      </dsp:txBody>
      <dsp:txXfrm>
        <a:off x="2907398" y="910891"/>
        <a:ext cx="2643089" cy="1585853"/>
      </dsp:txXfrm>
    </dsp:sp>
    <dsp:sp modelId="{F75D0C06-7C52-4C0C-AFC7-6563D94F4FE4}">
      <dsp:nvSpPr>
        <dsp:cNvPr id="0" name=""/>
        <dsp:cNvSpPr/>
      </dsp:nvSpPr>
      <dsp:spPr>
        <a:xfrm>
          <a:off x="5814797" y="910891"/>
          <a:ext cx="2643089" cy="1585853"/>
        </a:xfrm>
        <a:prstGeom prst="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cap="small" baseline="0" dirty="0" err="1" smtClean="0"/>
            <a:t>Valladares</a:t>
          </a:r>
          <a:endParaRPr lang="en-US" sz="2800" b="1" kern="1200" cap="small" baseline="0" dirty="0" smtClean="0"/>
        </a:p>
        <a:p>
          <a:pPr lvl="0" algn="ctr" defTabSz="1244600">
            <a:lnSpc>
              <a:spcPct val="90000"/>
            </a:lnSpc>
            <a:spcBef>
              <a:spcPct val="0"/>
            </a:spcBef>
            <a:spcAft>
              <a:spcPct val="35000"/>
            </a:spcAft>
          </a:pPr>
          <a:r>
            <a:rPr lang="en-US" sz="1800" kern="1200" dirty="0" smtClean="0"/>
            <a:t>Claims </a:t>
          </a:r>
          <a:r>
            <a:rPr lang="en-US" sz="1800" kern="1200" dirty="0"/>
            <a:t>that an independent contractor may bring </a:t>
          </a:r>
        </a:p>
      </dsp:txBody>
      <dsp:txXfrm>
        <a:off x="5814797" y="910891"/>
        <a:ext cx="2643089" cy="1585853"/>
      </dsp:txXfrm>
    </dsp:sp>
    <dsp:sp modelId="{5500A50B-B24C-42FF-BF82-BFFB09BE7B03}">
      <dsp:nvSpPr>
        <dsp:cNvPr id="0" name=""/>
        <dsp:cNvSpPr/>
      </dsp:nvSpPr>
      <dsp:spPr>
        <a:xfrm>
          <a:off x="0" y="2761054"/>
          <a:ext cx="2643089" cy="1585853"/>
        </a:xfrm>
        <a:prstGeom prst="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cap="small" baseline="0" dirty="0"/>
            <a:t>Shea </a:t>
          </a:r>
        </a:p>
        <a:p>
          <a:pPr lvl="0" algn="ctr" defTabSz="1244600">
            <a:lnSpc>
              <a:spcPct val="90000"/>
            </a:lnSpc>
            <a:spcBef>
              <a:spcPct val="0"/>
            </a:spcBef>
            <a:spcAft>
              <a:spcPct val="35000"/>
            </a:spcAft>
          </a:pPr>
          <a:r>
            <a:rPr lang="en-US" sz="1800" kern="1200" dirty="0"/>
            <a:t>Deadlines not extend by Civil Service action</a:t>
          </a:r>
        </a:p>
      </dsp:txBody>
      <dsp:txXfrm>
        <a:off x="0" y="2761054"/>
        <a:ext cx="2643089" cy="1585853"/>
      </dsp:txXfrm>
    </dsp:sp>
    <dsp:sp modelId="{303C67BE-2B36-4908-A0AA-E6A8FD5C9DA3}">
      <dsp:nvSpPr>
        <dsp:cNvPr id="0" name=""/>
        <dsp:cNvSpPr/>
      </dsp:nvSpPr>
      <dsp:spPr>
        <a:xfrm>
          <a:off x="2907398" y="2761054"/>
          <a:ext cx="2643089" cy="1585853"/>
        </a:xfrm>
        <a:prstGeom prst="rect">
          <a:avLst/>
        </a:prstGeom>
        <a:solidFill>
          <a:srgbClr val="53B7FB"/>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cap="small" baseline="0" dirty="0" err="1"/>
            <a:t>Barret</a:t>
          </a:r>
          <a:r>
            <a:rPr lang="en-US" sz="2800" b="1" kern="1200" cap="small" baseline="0" dirty="0"/>
            <a:t> </a:t>
          </a:r>
          <a:endParaRPr lang="en-US" sz="2800" b="1" kern="1200" cap="small" baseline="0" dirty="0" smtClean="0"/>
        </a:p>
        <a:p>
          <a:pPr lvl="0" algn="ctr" defTabSz="1244600">
            <a:lnSpc>
              <a:spcPct val="90000"/>
            </a:lnSpc>
            <a:spcBef>
              <a:spcPct val="0"/>
            </a:spcBef>
            <a:spcAft>
              <a:spcPct val="35000"/>
            </a:spcAft>
          </a:pPr>
          <a:r>
            <a:rPr lang="en-US" sz="1800" kern="1200" dirty="0" smtClean="0"/>
            <a:t>Job </a:t>
          </a:r>
          <a:r>
            <a:rPr lang="en-US" sz="1800" kern="1200" dirty="0"/>
            <a:t>offer rescinded by Catholic school because of same-sex marriage – SJ for EE</a:t>
          </a:r>
        </a:p>
      </dsp:txBody>
      <dsp:txXfrm>
        <a:off x="2907398" y="2761054"/>
        <a:ext cx="2643089" cy="1585853"/>
      </dsp:txXfrm>
    </dsp:sp>
    <dsp:sp modelId="{04DA5B6C-CB38-4A9B-8E0B-149B283CFC86}">
      <dsp:nvSpPr>
        <dsp:cNvPr id="0" name=""/>
        <dsp:cNvSpPr/>
      </dsp:nvSpPr>
      <dsp:spPr>
        <a:xfrm>
          <a:off x="5814797" y="2761054"/>
          <a:ext cx="2643089" cy="1585853"/>
        </a:xfrm>
        <a:prstGeom prst="rect">
          <a:avLst/>
        </a:prstGeom>
        <a:solidFill>
          <a:srgbClr val="53B7FB"/>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cap="small" baseline="0" dirty="0" err="1"/>
            <a:t>Barbuto</a:t>
          </a:r>
          <a:r>
            <a:rPr lang="en-US" sz="2800" b="1" kern="1200" cap="small" baseline="0" dirty="0"/>
            <a:t> </a:t>
          </a:r>
          <a:endParaRPr lang="en-US" sz="2800" b="1" kern="1200" cap="small" baseline="0" dirty="0" smtClean="0"/>
        </a:p>
        <a:p>
          <a:pPr lvl="0" algn="ctr" defTabSz="1244600">
            <a:lnSpc>
              <a:spcPct val="90000"/>
            </a:lnSpc>
            <a:spcBef>
              <a:spcPct val="0"/>
            </a:spcBef>
            <a:spcAft>
              <a:spcPct val="35000"/>
            </a:spcAft>
          </a:pPr>
          <a:r>
            <a:rPr lang="en-US" sz="1800" kern="1200" dirty="0" err="1" smtClean="0"/>
            <a:t>Empoyer</a:t>
          </a:r>
          <a:r>
            <a:rPr lang="en-US" sz="1800" kern="1200" dirty="0" smtClean="0"/>
            <a:t> </a:t>
          </a:r>
          <a:r>
            <a:rPr lang="en-US" sz="1800" kern="1200" dirty="0"/>
            <a:t>not required to reasonably accommodate medical use of marijuana</a:t>
          </a:r>
        </a:p>
      </dsp:txBody>
      <dsp:txXfrm>
        <a:off x="5814797" y="2761054"/>
        <a:ext cx="2643089" cy="15858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CB293-C073-437F-9F89-95D827C30DD3}">
      <dsp:nvSpPr>
        <dsp:cNvPr id="0" name=""/>
        <dsp:cNvSpPr/>
      </dsp:nvSpPr>
      <dsp:spPr>
        <a:xfrm>
          <a:off x="0" y="290342"/>
          <a:ext cx="2440127" cy="1464076"/>
        </a:xfrm>
        <a:prstGeom prst="rect">
          <a:avLst/>
        </a:prstGeom>
        <a:solidFill>
          <a:schemeClr val="accent4">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a:t>Bulwer</a:t>
          </a:r>
        </a:p>
      </dsp:txBody>
      <dsp:txXfrm>
        <a:off x="0" y="290342"/>
        <a:ext cx="2440127" cy="1464076"/>
      </dsp:txXfrm>
    </dsp:sp>
    <dsp:sp modelId="{02DBD201-7B06-415D-B638-AF6C77B878A3}">
      <dsp:nvSpPr>
        <dsp:cNvPr id="0" name=""/>
        <dsp:cNvSpPr/>
      </dsp:nvSpPr>
      <dsp:spPr>
        <a:xfrm>
          <a:off x="2684139" y="290342"/>
          <a:ext cx="2440127" cy="1464076"/>
        </a:xfrm>
        <a:prstGeom prst="rect">
          <a:avLst/>
        </a:prstGeom>
        <a:solidFill>
          <a:schemeClr val="accent4">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err="1"/>
            <a:t>Verdrager</a:t>
          </a:r>
          <a:r>
            <a:rPr lang="en-US" sz="3800" kern="1200" dirty="0"/>
            <a:t> </a:t>
          </a:r>
        </a:p>
      </dsp:txBody>
      <dsp:txXfrm>
        <a:off x="2684139" y="290342"/>
        <a:ext cx="2440127" cy="1464076"/>
      </dsp:txXfrm>
    </dsp:sp>
    <dsp:sp modelId="{F75D0C06-7C52-4C0C-AFC7-6563D94F4FE4}">
      <dsp:nvSpPr>
        <dsp:cNvPr id="0" name=""/>
        <dsp:cNvSpPr/>
      </dsp:nvSpPr>
      <dsp:spPr>
        <a:xfrm>
          <a:off x="5368279" y="290342"/>
          <a:ext cx="2440127" cy="1464076"/>
        </a:xfrm>
        <a:prstGeom prst="rect">
          <a:avLst/>
        </a:prstGeom>
        <a:solidFill>
          <a:schemeClr val="accent4">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err="1"/>
            <a:t>Esler</a:t>
          </a:r>
          <a:endParaRPr lang="en-US" sz="3800" kern="1200" dirty="0"/>
        </a:p>
      </dsp:txBody>
      <dsp:txXfrm>
        <a:off x="5368279" y="290342"/>
        <a:ext cx="2440127" cy="1464076"/>
      </dsp:txXfrm>
    </dsp:sp>
    <dsp:sp modelId="{5500A50B-B24C-42FF-BF82-BFFB09BE7B03}">
      <dsp:nvSpPr>
        <dsp:cNvPr id="0" name=""/>
        <dsp:cNvSpPr/>
      </dsp:nvSpPr>
      <dsp:spPr>
        <a:xfrm>
          <a:off x="0" y="1998431"/>
          <a:ext cx="2440127" cy="1464076"/>
        </a:xfrm>
        <a:prstGeom prst="rect">
          <a:avLst/>
        </a:prstGeom>
        <a:solidFill>
          <a:schemeClr val="accent4">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a:t>Gyulakian</a:t>
          </a:r>
        </a:p>
      </dsp:txBody>
      <dsp:txXfrm>
        <a:off x="0" y="1998431"/>
        <a:ext cx="2440127" cy="1464076"/>
      </dsp:txXfrm>
    </dsp:sp>
    <dsp:sp modelId="{303C67BE-2B36-4908-A0AA-E6A8FD5C9DA3}">
      <dsp:nvSpPr>
        <dsp:cNvPr id="0" name=""/>
        <dsp:cNvSpPr/>
      </dsp:nvSpPr>
      <dsp:spPr>
        <a:xfrm>
          <a:off x="2684139" y="1998431"/>
          <a:ext cx="2440127" cy="1464076"/>
        </a:xfrm>
        <a:prstGeom prst="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err="1"/>
            <a:t>Trychon</a:t>
          </a:r>
          <a:endParaRPr lang="en-US" sz="3800" kern="1200" dirty="0"/>
        </a:p>
      </dsp:txBody>
      <dsp:txXfrm>
        <a:off x="2684139" y="1998431"/>
        <a:ext cx="2440127" cy="1464076"/>
      </dsp:txXfrm>
    </dsp:sp>
    <dsp:sp modelId="{2921D702-DD19-4508-9C74-FFB04290B7C2}">
      <dsp:nvSpPr>
        <dsp:cNvPr id="0" name=""/>
        <dsp:cNvSpPr/>
      </dsp:nvSpPr>
      <dsp:spPr>
        <a:xfrm>
          <a:off x="5368279" y="1998431"/>
          <a:ext cx="2440127" cy="1464076"/>
        </a:xfrm>
        <a:prstGeom prst="rect">
          <a:avLst/>
        </a:prstGeom>
        <a:solidFill>
          <a:schemeClr val="accent4">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altLang="en-US" sz="3800" kern="1200" dirty="0"/>
            <a:t>Gannon</a:t>
          </a:r>
        </a:p>
      </dsp:txBody>
      <dsp:txXfrm>
        <a:off x="5368279" y="1998431"/>
        <a:ext cx="2440127" cy="14640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045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55" tIns="48327" rIns="96655" bIns="48327" numCol="1" anchor="t" anchorCtr="0" compatLnSpc="1">
            <a:prstTxWarp prst="textNoShape">
              <a:avLst/>
            </a:prstTxWarp>
          </a:bodyPr>
          <a:lstStyle>
            <a:lvl1pPr>
              <a:spcBef>
                <a:spcPct val="0"/>
              </a:spcBef>
              <a:buFontTx/>
              <a:buNone/>
              <a:defRPr sz="1200">
                <a:latin typeface="Arial" charset="0"/>
                <a:ea typeface="Arial" charset="0"/>
                <a:cs typeface="Arial" charset="0"/>
              </a:defRPr>
            </a:lvl1pPr>
          </a:lstStyle>
          <a:p>
            <a:pPr>
              <a:defRPr/>
            </a:pPr>
            <a:endParaRPr lang="en-US"/>
          </a:p>
        </p:txBody>
      </p:sp>
      <p:sp>
        <p:nvSpPr>
          <p:cNvPr id="36045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55" tIns="48327" rIns="96655" bIns="48327" numCol="1" anchor="t" anchorCtr="0" compatLnSpc="1">
            <a:prstTxWarp prst="textNoShape">
              <a:avLst/>
            </a:prstTxWarp>
          </a:bodyPr>
          <a:lstStyle>
            <a:lvl1pPr algn="r">
              <a:spcBef>
                <a:spcPct val="0"/>
              </a:spcBef>
              <a:buFontTx/>
              <a:buNone/>
              <a:defRPr sz="1200">
                <a:latin typeface="Arial" charset="0"/>
                <a:ea typeface="Arial" charset="0"/>
                <a:cs typeface="Arial"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0453" name="Rectangle 5"/>
          <p:cNvSpPr>
            <a:spLocks noGrp="1" noChangeArrowheads="1"/>
          </p:cNvSpPr>
          <p:nvPr>
            <p:ph type="body" sz="quarter" idx="3"/>
          </p:nvPr>
        </p:nvSpPr>
        <p:spPr bwMode="auto">
          <a:xfrm>
            <a:off x="731520" y="4560571"/>
            <a:ext cx="5852160" cy="4320540"/>
          </a:xfrm>
          <a:prstGeom prst="rect">
            <a:avLst/>
          </a:prstGeom>
          <a:noFill/>
          <a:ln w="9525">
            <a:noFill/>
            <a:miter lim="800000"/>
            <a:headEnd/>
            <a:tailEnd/>
          </a:ln>
          <a:effectLst/>
        </p:spPr>
        <p:txBody>
          <a:bodyPr vert="horz" wrap="square" lIns="96655" tIns="48327" rIns="96655"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0454" name="Rectangle 6"/>
          <p:cNvSpPr>
            <a:spLocks noGrp="1" noChangeArrowheads="1"/>
          </p:cNvSpPr>
          <p:nvPr>
            <p:ph type="ftr" sz="quarter" idx="4"/>
          </p:nvPr>
        </p:nvSpPr>
        <p:spPr bwMode="auto">
          <a:xfrm>
            <a:off x="0" y="9119473"/>
            <a:ext cx="3169920" cy="480060"/>
          </a:xfrm>
          <a:prstGeom prst="rect">
            <a:avLst/>
          </a:prstGeom>
          <a:noFill/>
          <a:ln w="9525">
            <a:noFill/>
            <a:miter lim="800000"/>
            <a:headEnd/>
            <a:tailEnd/>
          </a:ln>
          <a:effectLst/>
        </p:spPr>
        <p:txBody>
          <a:bodyPr vert="horz" wrap="square" lIns="96655" tIns="48327" rIns="96655" bIns="48327" numCol="1" anchor="b" anchorCtr="0" compatLnSpc="1">
            <a:prstTxWarp prst="textNoShape">
              <a:avLst/>
            </a:prstTxWarp>
          </a:bodyPr>
          <a:lstStyle>
            <a:lvl1pPr>
              <a:spcBef>
                <a:spcPct val="0"/>
              </a:spcBef>
              <a:buFontTx/>
              <a:buNone/>
              <a:defRPr sz="1200">
                <a:latin typeface="Arial" charset="0"/>
                <a:ea typeface="Arial" charset="0"/>
                <a:cs typeface="Arial" charset="0"/>
              </a:defRPr>
            </a:lvl1pPr>
          </a:lstStyle>
          <a:p>
            <a:pPr>
              <a:defRPr/>
            </a:pPr>
            <a:endParaRPr lang="en-US"/>
          </a:p>
        </p:txBody>
      </p:sp>
      <p:sp>
        <p:nvSpPr>
          <p:cNvPr id="360455" name="Rectangle 7"/>
          <p:cNvSpPr>
            <a:spLocks noGrp="1" noChangeArrowheads="1"/>
          </p:cNvSpPr>
          <p:nvPr>
            <p:ph type="sldNum" sz="quarter" idx="5"/>
          </p:nvPr>
        </p:nvSpPr>
        <p:spPr bwMode="auto">
          <a:xfrm>
            <a:off x="4143587" y="9119473"/>
            <a:ext cx="3169920" cy="480060"/>
          </a:xfrm>
          <a:prstGeom prst="rect">
            <a:avLst/>
          </a:prstGeom>
          <a:noFill/>
          <a:ln w="9525">
            <a:noFill/>
            <a:miter lim="800000"/>
            <a:headEnd/>
            <a:tailEnd/>
          </a:ln>
          <a:effectLst/>
        </p:spPr>
        <p:txBody>
          <a:bodyPr vert="horz" wrap="square" lIns="96655" tIns="48327" rIns="96655" bIns="48327" numCol="1" anchor="b" anchorCtr="0" compatLnSpc="1">
            <a:prstTxWarp prst="textNoShape">
              <a:avLst/>
            </a:prstTxWarp>
          </a:bodyPr>
          <a:lstStyle>
            <a:lvl1pPr algn="r">
              <a:spcBef>
                <a:spcPct val="0"/>
              </a:spcBef>
              <a:buFontTx/>
              <a:buNone/>
              <a:defRPr sz="1200"/>
            </a:lvl1pPr>
          </a:lstStyle>
          <a:p>
            <a:pPr>
              <a:defRPr/>
            </a:pPr>
            <a:fld id="{564A89BE-E3AA-4E9B-A047-552E7A40B0FE}" type="slidenum">
              <a:rPr lang="en-US"/>
              <a:pPr>
                <a:defRPr/>
              </a:pPr>
              <a:t>‹#›</a:t>
            </a:fld>
            <a:endParaRPr lang="en-US"/>
          </a:p>
        </p:txBody>
      </p:sp>
    </p:spTree>
    <p:extLst>
      <p:ext uri="{BB962C8B-B14F-4D97-AF65-F5344CB8AC3E}">
        <p14:creationId xmlns:p14="http://schemas.microsoft.com/office/powerpoint/2010/main" val="3561980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46">
              <a:defRPr/>
            </a:pPr>
            <a:r>
              <a:rPr lang="en-US" dirty="0"/>
              <a:t>Welcome to the Essex Partners webinar “Compensation and Legal Considerations for Executives in Transition”</a:t>
            </a:r>
          </a:p>
          <a:p>
            <a:endParaRPr lang="en-US" dirty="0"/>
          </a:p>
        </p:txBody>
      </p:sp>
      <p:sp>
        <p:nvSpPr>
          <p:cNvPr id="4" name="Slide Number Placeholder 3"/>
          <p:cNvSpPr>
            <a:spLocks noGrp="1"/>
          </p:cNvSpPr>
          <p:nvPr>
            <p:ph type="sldNum" sz="quarter" idx="10"/>
          </p:nvPr>
        </p:nvSpPr>
        <p:spPr/>
        <p:txBody>
          <a:bodyPr/>
          <a:lstStyle/>
          <a:p>
            <a:pPr>
              <a:defRPr/>
            </a:pPr>
            <a:fld id="{564A89BE-E3AA-4E9B-A047-552E7A40B0FE}" type="slidenum">
              <a:rPr lang="en-US" smtClean="0"/>
              <a:pPr>
                <a:defRPr/>
              </a:pPr>
              <a:t>1</a:t>
            </a:fld>
            <a:endParaRPr lang="en-US"/>
          </a:p>
        </p:txBody>
      </p:sp>
    </p:spTree>
    <p:extLst>
      <p:ext uri="{BB962C8B-B14F-4D97-AF65-F5344CB8AC3E}">
        <p14:creationId xmlns:p14="http://schemas.microsoft.com/office/powerpoint/2010/main" val="299914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6DE19-04E0-4CDC-BBE2-9EB9827111B8}" type="slidenum">
              <a:rPr lang="en-US" altLang="en-US" smtClean="0"/>
              <a:pPr/>
              <a:t>3</a:t>
            </a:fld>
            <a:endParaRPr lang="en-US" altLang="en-US"/>
          </a:p>
        </p:txBody>
      </p:sp>
    </p:spTree>
    <p:extLst>
      <p:ext uri="{BB962C8B-B14F-4D97-AF65-F5344CB8AC3E}">
        <p14:creationId xmlns:p14="http://schemas.microsoft.com/office/powerpoint/2010/main" val="231965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6DE19-04E0-4CDC-BBE2-9EB9827111B8}" type="slidenum">
              <a:rPr lang="en-US" altLang="en-US" smtClean="0"/>
              <a:pPr/>
              <a:t>4</a:t>
            </a:fld>
            <a:endParaRPr lang="en-US" altLang="en-US"/>
          </a:p>
        </p:txBody>
      </p:sp>
    </p:spTree>
    <p:extLst>
      <p:ext uri="{BB962C8B-B14F-4D97-AF65-F5344CB8AC3E}">
        <p14:creationId xmlns:p14="http://schemas.microsoft.com/office/powerpoint/2010/main" val="3293461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6DE19-04E0-4CDC-BBE2-9EB9827111B8}" type="slidenum">
              <a:rPr lang="en-US" altLang="en-US" smtClean="0"/>
              <a:pPr/>
              <a:t>5</a:t>
            </a:fld>
            <a:endParaRPr lang="en-US" altLang="en-US"/>
          </a:p>
        </p:txBody>
      </p:sp>
    </p:spTree>
    <p:extLst>
      <p:ext uri="{BB962C8B-B14F-4D97-AF65-F5344CB8AC3E}">
        <p14:creationId xmlns:p14="http://schemas.microsoft.com/office/powerpoint/2010/main" val="510707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6DE19-04E0-4CDC-BBE2-9EB9827111B8}" type="slidenum">
              <a:rPr lang="en-US" altLang="en-US" smtClean="0"/>
              <a:pPr/>
              <a:t>18</a:t>
            </a:fld>
            <a:endParaRPr lang="en-US" altLang="en-US"/>
          </a:p>
        </p:txBody>
      </p:sp>
    </p:spTree>
    <p:extLst>
      <p:ext uri="{BB962C8B-B14F-4D97-AF65-F5344CB8AC3E}">
        <p14:creationId xmlns:p14="http://schemas.microsoft.com/office/powerpoint/2010/main" val="3108774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1524000" y="1905000"/>
            <a:ext cx="7391400" cy="731838"/>
          </a:xfrm>
        </p:spPr>
        <p:txBody>
          <a:bodyPr>
            <a:spAutoFit/>
          </a:bodyPr>
          <a:lstStyle>
            <a:lvl1pPr>
              <a:defRPr sz="4200"/>
            </a:lvl1pPr>
          </a:lstStyle>
          <a:p>
            <a:r>
              <a:rPr lang="en-US" dirty="0"/>
              <a:t>Click to edit TITLE</a:t>
            </a:r>
          </a:p>
        </p:txBody>
      </p:sp>
      <p:sp>
        <p:nvSpPr>
          <p:cNvPr id="5124" name="Rectangle 4"/>
          <p:cNvSpPr>
            <a:spLocks noGrp="1" noChangeArrowheads="1"/>
          </p:cNvSpPr>
          <p:nvPr>
            <p:ph type="subTitle" idx="1"/>
          </p:nvPr>
        </p:nvSpPr>
        <p:spPr>
          <a:xfrm>
            <a:off x="1524000" y="2819400"/>
            <a:ext cx="3048000" cy="381000"/>
          </a:xfrm>
        </p:spPr>
        <p:txBody>
          <a:bodyPr/>
          <a:lstStyle>
            <a:lvl1pPr>
              <a:defRPr sz="1600">
                <a:solidFill>
                  <a:schemeClr val="bg1"/>
                </a:solidFill>
              </a:defRPr>
            </a:lvl1pPr>
          </a:lstStyle>
          <a:p>
            <a:r>
              <a:rPr lang="en-US"/>
              <a:t>Click to Insert SUBTITLE</a:t>
            </a:r>
          </a:p>
        </p:txBody>
      </p:sp>
      <p:sp>
        <p:nvSpPr>
          <p:cNvPr id="4" name="Rectangle 10"/>
          <p:cNvSpPr>
            <a:spLocks noGrp="1" noChangeArrowheads="1"/>
          </p:cNvSpPr>
          <p:nvPr>
            <p:ph type="dt" sz="half" idx="10"/>
          </p:nvPr>
        </p:nvSpPr>
        <p:spPr bwMode="auto">
          <a:xfrm>
            <a:off x="6781800" y="403860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buFontTx/>
              <a:buNone/>
              <a:defRPr sz="1300">
                <a:latin typeface="Times New Roman" pitchFamily="-110" charset="0"/>
                <a:cs typeface="Times New Roman" pitchFamily="-110" charset="0"/>
              </a:defRPr>
            </a:lvl1pPr>
          </a:lstStyle>
          <a:p>
            <a:pPr>
              <a:defRPr/>
            </a:pPr>
            <a:r>
              <a:rPr lang="en-US"/>
              <a:t>September 27, 2011</a:t>
            </a:r>
          </a:p>
        </p:txBody>
      </p:sp>
    </p:spTree>
    <p:extLst>
      <p:ext uri="{BB962C8B-B14F-4D97-AF65-F5344CB8AC3E}">
        <p14:creationId xmlns:p14="http://schemas.microsoft.com/office/powerpoint/2010/main" val="176508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t>Page </a:t>
            </a:r>
            <a:fld id="{080678B3-C2FB-4382-B1BC-B2E106F40CEE}" type="slidenum">
              <a:rPr lang="en-US"/>
              <a:pPr>
                <a:defRPr/>
              </a:pPr>
              <a:t>‹#›</a:t>
            </a:fld>
            <a:endParaRPr lang="en-US"/>
          </a:p>
        </p:txBody>
      </p:sp>
    </p:spTree>
    <p:extLst>
      <p:ext uri="{BB962C8B-B14F-4D97-AF65-F5344CB8AC3E}">
        <p14:creationId xmlns:p14="http://schemas.microsoft.com/office/powerpoint/2010/main" val="189790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274638"/>
            <a:ext cx="2132012" cy="5516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74638"/>
            <a:ext cx="6243638" cy="5516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t>Page </a:t>
            </a:r>
            <a:fld id="{2BA4EC39-55EE-40BE-BF6C-BDBFBB1B4118}" type="slidenum">
              <a:rPr lang="en-US"/>
              <a:pPr>
                <a:defRPr/>
              </a:pPr>
              <a:t>‹#›</a:t>
            </a:fld>
            <a:endParaRPr lang="en-US"/>
          </a:p>
        </p:txBody>
      </p:sp>
    </p:spTree>
    <p:extLst>
      <p:ext uri="{BB962C8B-B14F-4D97-AF65-F5344CB8AC3E}">
        <p14:creationId xmlns:p14="http://schemas.microsoft.com/office/powerpoint/2010/main" val="11755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p:cNvSpPr/>
          <p:nvPr/>
        </p:nvSpPr>
        <p:spPr bwMode="auto">
          <a:xfrm>
            <a:off x="0" y="1905000"/>
            <a:ext cx="9144000" cy="335280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pitchFamily="1" charset="-128"/>
            </a:endParaRPr>
          </a:p>
        </p:txBody>
      </p:sp>
      <p:sp>
        <p:nvSpPr>
          <p:cNvPr id="4098" name="Rectangle 2"/>
          <p:cNvSpPr>
            <a:spLocks noGrp="1" noChangeArrowheads="1"/>
          </p:cNvSpPr>
          <p:nvPr>
            <p:ph type="ctrTitle"/>
          </p:nvPr>
        </p:nvSpPr>
        <p:spPr>
          <a:xfrm>
            <a:off x="812800" y="2514600"/>
            <a:ext cx="7772400" cy="762000"/>
          </a:xfrm>
        </p:spPr>
        <p:txBody>
          <a:bodyPr anchor="t"/>
          <a:lstStyle>
            <a:lvl1pPr>
              <a:defRPr sz="3200">
                <a:solidFill>
                  <a:srgbClr val="FFFFFF"/>
                </a:solidFill>
              </a:defRPr>
            </a:lvl1pPr>
          </a:lstStyle>
          <a:p>
            <a:r>
              <a:rPr lang="en-US"/>
              <a:t>Click to edit Master title style</a:t>
            </a:r>
            <a:endParaRPr lang="en-US" dirty="0"/>
          </a:p>
        </p:txBody>
      </p:sp>
      <p:sp>
        <p:nvSpPr>
          <p:cNvPr id="4099" name="Rectangle 3"/>
          <p:cNvSpPr>
            <a:spLocks noGrp="1" noChangeArrowheads="1"/>
          </p:cNvSpPr>
          <p:nvPr>
            <p:ph type="subTitle" idx="1"/>
          </p:nvPr>
        </p:nvSpPr>
        <p:spPr>
          <a:xfrm>
            <a:off x="812800" y="3505200"/>
            <a:ext cx="7772400" cy="990600"/>
          </a:xfrm>
        </p:spPr>
        <p:txBody>
          <a:bodyPr/>
          <a:lstStyle>
            <a:lvl1pPr marL="0" indent="0">
              <a:buFont typeface="Wingdings" pitchFamily="2" charset="2"/>
              <a:buNone/>
              <a:defRPr>
                <a:solidFill>
                  <a:srgbClr val="FFFFFF"/>
                </a:solidFill>
              </a:defRPr>
            </a:lvl1pPr>
          </a:lstStyle>
          <a:p>
            <a:r>
              <a:rPr lang="en-US"/>
              <a:t>Click to edit Master subtitle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5867400"/>
            <a:ext cx="1895302" cy="723900"/>
          </a:xfrm>
          <a:prstGeom prst="rect">
            <a:avLst/>
          </a:prstGeom>
        </p:spPr>
      </p:pic>
    </p:spTree>
    <p:extLst>
      <p:ext uri="{BB962C8B-B14F-4D97-AF65-F5344CB8AC3E}">
        <p14:creationId xmlns:p14="http://schemas.microsoft.com/office/powerpoint/2010/main" val="144370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706" y="412377"/>
            <a:ext cx="8637494" cy="685800"/>
          </a:xfrm>
        </p:spPr>
        <p:txBody>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71500" y="1447800"/>
            <a:ext cx="8001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533400" y="6447864"/>
            <a:ext cx="1905000" cy="228600"/>
          </a:xfrm>
          <a:ln/>
        </p:spPr>
        <p:txBody>
          <a:bodyPr/>
          <a:lstStyle>
            <a:lvl1pPr>
              <a:defRPr>
                <a:solidFill>
                  <a:srgbClr val="FFFFFF"/>
                </a:solidFill>
              </a:defRPr>
            </a:lvl1pPr>
          </a:lstStyle>
          <a:p>
            <a:pPr>
              <a:defRPr/>
            </a:pPr>
            <a:endParaRPr lang="en-US" dirty="0"/>
          </a:p>
        </p:txBody>
      </p:sp>
      <p:sp>
        <p:nvSpPr>
          <p:cNvPr id="5" name="Rectangle 5"/>
          <p:cNvSpPr>
            <a:spLocks noGrp="1" noChangeArrowheads="1"/>
          </p:cNvSpPr>
          <p:nvPr>
            <p:ph type="ftr" sz="quarter" idx="11"/>
          </p:nvPr>
        </p:nvSpPr>
        <p:spPr>
          <a:xfrm>
            <a:off x="3124199" y="6447864"/>
            <a:ext cx="2895600" cy="228600"/>
          </a:xfrm>
          <a:ln/>
        </p:spPr>
        <p:txBody>
          <a:bodyPr/>
          <a:lstStyle>
            <a:lvl1pPr>
              <a:defRPr>
                <a:solidFill>
                  <a:srgbClr val="FFFFFF"/>
                </a:solidFill>
              </a:defRPr>
            </a:lvl1pPr>
          </a:lstStyle>
          <a:p>
            <a:pPr>
              <a:defRPr/>
            </a:pPr>
            <a:endParaRPr lang="en-US" dirty="0"/>
          </a:p>
        </p:txBody>
      </p:sp>
      <p:sp>
        <p:nvSpPr>
          <p:cNvPr id="6" name="Rectangle 6"/>
          <p:cNvSpPr>
            <a:spLocks noGrp="1" noChangeArrowheads="1"/>
          </p:cNvSpPr>
          <p:nvPr>
            <p:ph type="sldNum" sz="quarter" idx="12"/>
          </p:nvPr>
        </p:nvSpPr>
        <p:spPr>
          <a:xfrm>
            <a:off x="7333128" y="6447864"/>
            <a:ext cx="439271" cy="228600"/>
          </a:xfrm>
          <a:ln/>
        </p:spPr>
        <p:txBody>
          <a:bodyPr/>
          <a:lstStyle>
            <a:lvl1pPr>
              <a:defRPr>
                <a:solidFill>
                  <a:srgbClr val="FFFFFF"/>
                </a:solidFill>
              </a:defRPr>
            </a:lvl1pPr>
          </a:lstStyle>
          <a:p>
            <a:pPr>
              <a:defRPr/>
            </a:pPr>
            <a:r>
              <a:rPr lang="en-US" dirty="0"/>
              <a:t>Page </a:t>
            </a:r>
            <a:fld id="{CE0A2FEC-2789-4764-B0BF-8B1D5361E376}" type="slidenum">
              <a:rPr lang="en-US" smtClean="0"/>
              <a:pPr>
                <a:defRPr/>
              </a:pPr>
              <a:t>‹#›</a:t>
            </a:fld>
            <a:endParaRPr lang="en-US" dirty="0"/>
          </a:p>
        </p:txBody>
      </p:sp>
    </p:spTree>
    <p:extLst>
      <p:ext uri="{BB962C8B-B14F-4D97-AF65-F5344CB8AC3E}">
        <p14:creationId xmlns:p14="http://schemas.microsoft.com/office/powerpoint/2010/main" val="64379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bwMode="auto">
          <a:xfrm>
            <a:off x="-4482" y="2590800"/>
            <a:ext cx="9144000" cy="3352800"/>
          </a:xfrm>
          <a:prstGeom prst="rect">
            <a:avLst/>
          </a:prstGeom>
          <a:solidFill>
            <a:schemeClr val="accent4">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Page </a:t>
            </a:r>
            <a:fld id="{92C711A5-A212-4ADC-87A5-F947D17738D1}" type="slidenum">
              <a:rPr lang="en-US" smtClean="0"/>
              <a:pPr>
                <a:defRPr/>
              </a:pPr>
              <a:t>‹#›</a:t>
            </a:fld>
            <a:endParaRPr lang="en-US"/>
          </a:p>
        </p:txBody>
      </p:sp>
    </p:spTree>
    <p:extLst>
      <p:ext uri="{BB962C8B-B14F-4D97-AF65-F5344CB8AC3E}">
        <p14:creationId xmlns:p14="http://schemas.microsoft.com/office/powerpoint/2010/main" val="244627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0"/>
            <a:ext cx="39243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371600"/>
            <a:ext cx="39243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Page </a:t>
            </a:r>
            <a:fld id="{5BE987E1-4EB3-4C9A-A1EE-50F0E9FA7526}" type="slidenum">
              <a:rPr lang="en-US" smtClean="0"/>
              <a:pPr>
                <a:defRPr/>
              </a:pPr>
              <a:t>‹#›</a:t>
            </a:fld>
            <a:endParaRPr lang="en-US"/>
          </a:p>
        </p:txBody>
      </p:sp>
    </p:spTree>
    <p:extLst>
      <p:ext uri="{BB962C8B-B14F-4D97-AF65-F5344CB8AC3E}">
        <p14:creationId xmlns:p14="http://schemas.microsoft.com/office/powerpoint/2010/main" val="185291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71600"/>
            <a:ext cx="4040188"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1600"/>
            <a:ext cx="4041775"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Page </a:t>
            </a:r>
            <a:fld id="{F4E92F19-AAC5-4BCF-9E5F-C3761B9BEA2F}" type="slidenum">
              <a:rPr lang="en-US" smtClean="0"/>
              <a:pPr>
                <a:defRPr/>
              </a:pPr>
              <a:t>‹#›</a:t>
            </a:fld>
            <a:endParaRPr lang="en-US"/>
          </a:p>
        </p:txBody>
      </p:sp>
    </p:spTree>
    <p:extLst>
      <p:ext uri="{BB962C8B-B14F-4D97-AF65-F5344CB8AC3E}">
        <p14:creationId xmlns:p14="http://schemas.microsoft.com/office/powerpoint/2010/main" val="68603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Page </a:t>
            </a:r>
            <a:fld id="{7914A8DC-5181-465A-959E-386BAA572154}" type="slidenum">
              <a:rPr lang="en-US" smtClean="0"/>
              <a:pPr>
                <a:defRPr/>
              </a:pPr>
              <a:t>‹#›</a:t>
            </a:fld>
            <a:endParaRPr lang="en-US"/>
          </a:p>
        </p:txBody>
      </p:sp>
    </p:spTree>
    <p:extLst>
      <p:ext uri="{BB962C8B-B14F-4D97-AF65-F5344CB8AC3E}">
        <p14:creationId xmlns:p14="http://schemas.microsoft.com/office/powerpoint/2010/main" val="356650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Page </a:t>
            </a:r>
            <a:fld id="{6B7B8C86-7CDF-4607-AE54-6975B069711F}" type="slidenum">
              <a:rPr lang="en-US" smtClean="0"/>
              <a:pPr>
                <a:defRPr/>
              </a:pPr>
              <a:t>‹#›</a:t>
            </a:fld>
            <a:endParaRPr lang="en-US"/>
          </a:p>
        </p:txBody>
      </p:sp>
    </p:spTree>
    <p:extLst>
      <p:ext uri="{BB962C8B-B14F-4D97-AF65-F5344CB8AC3E}">
        <p14:creationId xmlns:p14="http://schemas.microsoft.com/office/powerpoint/2010/main" val="259882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008313" cy="609600"/>
          </a:xfrm>
        </p:spPr>
        <p:txBody>
          <a:bodyPr anchor="b"/>
          <a:lstStyle>
            <a:lvl1pPr algn="l">
              <a:defRPr sz="20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371601"/>
            <a:ext cx="5111750" cy="4419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133600"/>
            <a:ext cx="3008313" cy="36576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Page </a:t>
            </a:r>
            <a:fld id="{7A9A4880-1F1F-43BE-9761-188821856913}" type="slidenum">
              <a:rPr lang="en-US" smtClean="0"/>
              <a:pPr>
                <a:defRPr/>
              </a:pPr>
              <a:t>‹#›</a:t>
            </a:fld>
            <a:endParaRPr lang="en-US"/>
          </a:p>
        </p:txBody>
      </p:sp>
    </p:spTree>
    <p:extLst>
      <p:ext uri="{BB962C8B-B14F-4D97-AF65-F5344CB8AC3E}">
        <p14:creationId xmlns:p14="http://schemas.microsoft.com/office/powerpoint/2010/main" val="263253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00"/>
            </a:lvl1pPr>
          </a:lstStyle>
          <a:p>
            <a:r>
              <a:rPr lang="en-US" dirty="0"/>
              <a:t>Click to edit Master title style</a:t>
            </a:r>
          </a:p>
        </p:txBody>
      </p:sp>
      <p:sp>
        <p:nvSpPr>
          <p:cNvPr id="3" name="Content Placeholder 2"/>
          <p:cNvSpPr>
            <a:spLocks noGrp="1"/>
          </p:cNvSpPr>
          <p:nvPr>
            <p:ph idx="1"/>
          </p:nvPr>
        </p:nvSpPr>
        <p:spPr/>
        <p:txBody>
          <a:bodyPr/>
          <a:lstStyle>
            <a:lvl5pPr>
              <a:defRPr sz="1400">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t>Page </a:t>
            </a:r>
            <a:fld id="{CE0A2FEC-2789-4764-B0BF-8B1D5361E376}" type="slidenum">
              <a:rPr lang="en-US"/>
              <a:pPr>
                <a:defRPr/>
              </a:pPr>
              <a:t>‹#›</a:t>
            </a:fld>
            <a:endParaRPr lang="en-US"/>
          </a:p>
        </p:txBody>
      </p:sp>
    </p:spTree>
    <p:extLst>
      <p:ext uri="{BB962C8B-B14F-4D97-AF65-F5344CB8AC3E}">
        <p14:creationId xmlns:p14="http://schemas.microsoft.com/office/powerpoint/2010/main" val="387550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Page </a:t>
            </a:r>
            <a:fld id="{41052B48-29F8-4F3B-A56F-E21027A33F91}" type="slidenum">
              <a:rPr lang="en-US" smtClean="0"/>
              <a:pPr>
                <a:defRPr/>
              </a:pPr>
              <a:t>‹#›</a:t>
            </a:fld>
            <a:endParaRPr lang="en-US"/>
          </a:p>
        </p:txBody>
      </p:sp>
    </p:spTree>
    <p:extLst>
      <p:ext uri="{BB962C8B-B14F-4D97-AF65-F5344CB8AC3E}">
        <p14:creationId xmlns:p14="http://schemas.microsoft.com/office/powerpoint/2010/main" val="343704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Page </a:t>
            </a:r>
            <a:fld id="{080678B3-C2FB-4382-B1BC-B2E106F40CEE}" type="slidenum">
              <a:rPr lang="en-US" smtClean="0"/>
              <a:pPr>
                <a:defRPr/>
              </a:pPr>
              <a:t>‹#›</a:t>
            </a:fld>
            <a:endParaRPr lang="en-US"/>
          </a:p>
        </p:txBody>
      </p:sp>
    </p:spTree>
    <p:extLst>
      <p:ext uri="{BB962C8B-B14F-4D97-AF65-F5344CB8AC3E}">
        <p14:creationId xmlns:p14="http://schemas.microsoft.com/office/powerpoint/2010/main" val="210430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57200"/>
            <a:ext cx="20383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457200"/>
            <a:ext cx="59626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Page </a:t>
            </a:r>
            <a:fld id="{2BA4EC39-55EE-40BE-BF6C-BDBFBB1B4118}" type="slidenum">
              <a:rPr lang="en-US" smtClean="0"/>
              <a:pPr>
                <a:defRPr/>
              </a:pPr>
              <a:t>‹#›</a:t>
            </a:fld>
            <a:endParaRPr lang="en-US"/>
          </a:p>
        </p:txBody>
      </p:sp>
    </p:spTree>
    <p:extLst>
      <p:ext uri="{BB962C8B-B14F-4D97-AF65-F5344CB8AC3E}">
        <p14:creationId xmlns:p14="http://schemas.microsoft.com/office/powerpoint/2010/main" val="266394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685800"/>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609600" y="1371600"/>
            <a:ext cx="39243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371600"/>
            <a:ext cx="3924300" cy="4191000"/>
          </a:xfrm>
        </p:spPr>
        <p:txBody>
          <a:bodyPr/>
          <a:lstStyle/>
          <a:p>
            <a:pPr lvl="0"/>
            <a:r>
              <a:rPr lang="en-US" noProof="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Page </a:t>
            </a:r>
            <a:fld id="{7D90520B-9769-4C0E-ACF3-2A937C83D391}" type="slidenum">
              <a:rPr lang="en-US" smtClean="0"/>
              <a:pPr>
                <a:defRPr/>
              </a:pPr>
              <a:t>‹#›</a:t>
            </a:fld>
            <a:endParaRPr lang="en-US"/>
          </a:p>
        </p:txBody>
      </p:sp>
    </p:spTree>
    <p:extLst>
      <p:ext uri="{BB962C8B-B14F-4D97-AF65-F5344CB8AC3E}">
        <p14:creationId xmlns:p14="http://schemas.microsoft.com/office/powerpoint/2010/main" val="9311413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685800"/>
          </a:xfrm>
        </p:spPr>
        <p:txBody>
          <a:bodyPr/>
          <a:lstStyle/>
          <a:p>
            <a:r>
              <a:rPr lang="en-US"/>
              <a:t>Click to edit Master title style</a:t>
            </a:r>
          </a:p>
        </p:txBody>
      </p:sp>
      <p:sp>
        <p:nvSpPr>
          <p:cNvPr id="3" name="SmartArt Placeholder 2"/>
          <p:cNvSpPr>
            <a:spLocks noGrp="1"/>
          </p:cNvSpPr>
          <p:nvPr>
            <p:ph type="dgm" idx="1"/>
          </p:nvPr>
        </p:nvSpPr>
        <p:spPr>
          <a:xfrm>
            <a:off x="609600" y="1371600"/>
            <a:ext cx="8001000" cy="4191000"/>
          </a:xfrm>
        </p:spPr>
        <p:txBody>
          <a:bodyPr/>
          <a:lstStyle/>
          <a:p>
            <a:pPr lvl="0"/>
            <a:r>
              <a:rPr lang="en-US" noProof="0"/>
              <a:t>Click icon to add SmartArt graphic</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Page </a:t>
            </a:r>
            <a:fld id="{7D90520B-9769-4C0E-ACF3-2A937C83D391}" type="slidenum">
              <a:rPr lang="en-US" smtClean="0"/>
              <a:pPr>
                <a:defRPr/>
              </a:pPr>
              <a:t>‹#›</a:t>
            </a:fld>
            <a:endParaRPr lang="en-US"/>
          </a:p>
        </p:txBody>
      </p:sp>
    </p:spTree>
    <p:extLst>
      <p:ext uri="{BB962C8B-B14F-4D97-AF65-F5344CB8AC3E}">
        <p14:creationId xmlns:p14="http://schemas.microsoft.com/office/powerpoint/2010/main" val="311368118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685800"/>
          </a:xfrm>
        </p:spPr>
        <p:txBody>
          <a:bodyPr/>
          <a:lstStyle/>
          <a:p>
            <a:r>
              <a:rPr lang="en-US"/>
              <a:t>Click to edit Master title style</a:t>
            </a:r>
          </a:p>
        </p:txBody>
      </p:sp>
      <p:sp>
        <p:nvSpPr>
          <p:cNvPr id="3" name="Table Placeholder 2"/>
          <p:cNvSpPr>
            <a:spLocks noGrp="1"/>
          </p:cNvSpPr>
          <p:nvPr>
            <p:ph type="tbl" idx="1"/>
          </p:nvPr>
        </p:nvSpPr>
        <p:spPr>
          <a:xfrm>
            <a:off x="609600" y="1371600"/>
            <a:ext cx="8001000" cy="4191000"/>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Page </a:t>
            </a:r>
            <a:fld id="{7D90520B-9769-4C0E-ACF3-2A937C83D391}" type="slidenum">
              <a:rPr lang="en-US" smtClean="0"/>
              <a:pPr>
                <a:defRPr/>
              </a:pPr>
              <a:t>‹#›</a:t>
            </a:fld>
            <a:endParaRPr lang="en-US"/>
          </a:p>
        </p:txBody>
      </p:sp>
    </p:spTree>
    <p:extLst>
      <p:ext uri="{BB962C8B-B14F-4D97-AF65-F5344CB8AC3E}">
        <p14:creationId xmlns:p14="http://schemas.microsoft.com/office/powerpoint/2010/main" val="348588086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685800"/>
          </a:xfrm>
        </p:spPr>
        <p:txBody>
          <a:bodyPr/>
          <a:lstStyle/>
          <a:p>
            <a:r>
              <a:rPr lang="en-US"/>
              <a:t>Click to edit Master title style</a:t>
            </a:r>
          </a:p>
        </p:txBody>
      </p:sp>
      <p:sp>
        <p:nvSpPr>
          <p:cNvPr id="3" name="Chart Placeholder 2"/>
          <p:cNvSpPr>
            <a:spLocks noGrp="1"/>
          </p:cNvSpPr>
          <p:nvPr>
            <p:ph type="chart" idx="1"/>
          </p:nvPr>
        </p:nvSpPr>
        <p:spPr>
          <a:xfrm>
            <a:off x="609600" y="1371600"/>
            <a:ext cx="8001000" cy="4191000"/>
          </a:xfrm>
        </p:spPr>
        <p:txBody>
          <a:bodyPr/>
          <a:lstStyle/>
          <a:p>
            <a:pPr lvl="0"/>
            <a:r>
              <a:rPr lang="en-US" noProof="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Page </a:t>
            </a:r>
            <a:fld id="{7D90520B-9769-4C0E-ACF3-2A937C83D391}" type="slidenum">
              <a:rPr lang="en-US" smtClean="0"/>
              <a:pPr>
                <a:defRPr/>
              </a:pPr>
              <a:t>‹#›</a:t>
            </a:fld>
            <a:endParaRPr lang="en-US"/>
          </a:p>
        </p:txBody>
      </p:sp>
    </p:spTree>
    <p:extLst>
      <p:ext uri="{BB962C8B-B14F-4D97-AF65-F5344CB8AC3E}">
        <p14:creationId xmlns:p14="http://schemas.microsoft.com/office/powerpoint/2010/main" val="401860714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solidFill>
            <a:schemeClr val="bg2"/>
          </a:solidFill>
        </p:spPr>
        <p:style>
          <a:lnRef idx="0">
            <a:schemeClr val="dk1"/>
          </a:lnRef>
          <a:fillRef idx="3">
            <a:schemeClr val="dk1"/>
          </a:fillRef>
          <a:effectRef idx="3">
            <a:schemeClr val="dk1"/>
          </a:effectRef>
          <a:fontRef idx="none"/>
        </p:style>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t>Page </a:t>
            </a:r>
            <a:fld id="{92C711A5-A212-4ADC-87A5-F947D17738D1}" type="slidenum">
              <a:rPr lang="en-US"/>
              <a:pPr>
                <a:defRPr/>
              </a:pPr>
              <a:t>‹#›</a:t>
            </a:fld>
            <a:endParaRPr lang="en-US"/>
          </a:p>
        </p:txBody>
      </p:sp>
    </p:spTree>
    <p:extLst>
      <p:ext uri="{BB962C8B-B14F-4D97-AF65-F5344CB8AC3E}">
        <p14:creationId xmlns:p14="http://schemas.microsoft.com/office/powerpoint/2010/main" val="82660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00"/>
            </a:lvl1pPr>
          </a:lstStyle>
          <a:p>
            <a:r>
              <a:rPr lang="en-US"/>
              <a:t>Click to edit Master title style</a:t>
            </a:r>
          </a:p>
        </p:txBody>
      </p:sp>
      <p:sp>
        <p:nvSpPr>
          <p:cNvPr id="3" name="Content Placeholder 2"/>
          <p:cNvSpPr>
            <a:spLocks noGrp="1"/>
          </p:cNvSpPr>
          <p:nvPr>
            <p:ph sz="half" idx="1"/>
          </p:nvPr>
        </p:nvSpPr>
        <p:spPr>
          <a:xfrm>
            <a:off x="603250" y="1462088"/>
            <a:ext cx="4038600" cy="4329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94250" y="1462088"/>
            <a:ext cx="4038600" cy="4329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t>Page </a:t>
            </a:r>
            <a:fld id="{5BE987E1-4EB3-4C9A-A1EE-50F0E9FA7526}" type="slidenum">
              <a:rPr lang="en-US"/>
              <a:pPr>
                <a:defRPr/>
              </a:pPr>
              <a:t>‹#›</a:t>
            </a:fld>
            <a:endParaRPr lang="en-US"/>
          </a:p>
        </p:txBody>
      </p:sp>
    </p:spTree>
    <p:extLst>
      <p:ext uri="{BB962C8B-B14F-4D97-AF65-F5344CB8AC3E}">
        <p14:creationId xmlns:p14="http://schemas.microsoft.com/office/powerpoint/2010/main" val="69924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r>
              <a:rPr lang="en-US"/>
              <a:t>Page </a:t>
            </a:r>
            <a:fld id="{F4E92F19-AAC5-4BCF-9E5F-C3761B9BEA2F}" type="slidenum">
              <a:rPr lang="en-US"/>
              <a:pPr>
                <a:defRPr/>
              </a:pPr>
              <a:t>‹#›</a:t>
            </a:fld>
            <a:endParaRPr lang="en-US"/>
          </a:p>
        </p:txBody>
      </p:sp>
    </p:spTree>
    <p:extLst>
      <p:ext uri="{BB962C8B-B14F-4D97-AF65-F5344CB8AC3E}">
        <p14:creationId xmlns:p14="http://schemas.microsoft.com/office/powerpoint/2010/main" val="233041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r>
              <a:rPr lang="en-US"/>
              <a:t>Page </a:t>
            </a:r>
            <a:fld id="{7914A8DC-5181-465A-959E-386BAA572154}" type="slidenum">
              <a:rPr lang="en-US"/>
              <a:pPr>
                <a:defRPr/>
              </a:pPr>
              <a:t>‹#›</a:t>
            </a:fld>
            <a:endParaRPr lang="en-US"/>
          </a:p>
        </p:txBody>
      </p:sp>
    </p:spTree>
    <p:extLst>
      <p:ext uri="{BB962C8B-B14F-4D97-AF65-F5344CB8AC3E}">
        <p14:creationId xmlns:p14="http://schemas.microsoft.com/office/powerpoint/2010/main" val="403521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t>Page </a:t>
            </a:r>
            <a:fld id="{6B7B8C86-7CDF-4607-AE54-6975B069711F}" type="slidenum">
              <a:rPr lang="en-US"/>
              <a:pPr>
                <a:defRPr/>
              </a:pPr>
              <a:t>‹#›</a:t>
            </a:fld>
            <a:endParaRPr lang="en-US"/>
          </a:p>
        </p:txBody>
      </p:sp>
    </p:spTree>
    <p:extLst>
      <p:ext uri="{BB962C8B-B14F-4D97-AF65-F5344CB8AC3E}">
        <p14:creationId xmlns:p14="http://schemas.microsoft.com/office/powerpoint/2010/main" val="10448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t>Page </a:t>
            </a:r>
            <a:fld id="{7A9A4880-1F1F-43BE-9761-188821856913}" type="slidenum">
              <a:rPr lang="en-US"/>
              <a:pPr>
                <a:defRPr/>
              </a:pPr>
              <a:t>‹#›</a:t>
            </a:fld>
            <a:endParaRPr lang="en-US"/>
          </a:p>
        </p:txBody>
      </p:sp>
    </p:spTree>
    <p:extLst>
      <p:ext uri="{BB962C8B-B14F-4D97-AF65-F5344CB8AC3E}">
        <p14:creationId xmlns:p14="http://schemas.microsoft.com/office/powerpoint/2010/main" val="161851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t>Page </a:t>
            </a:r>
            <a:fld id="{41052B48-29F8-4F3B-A56F-E21027A33F91}" type="slidenum">
              <a:rPr lang="en-US"/>
              <a:pPr>
                <a:defRPr/>
              </a:pPr>
              <a:t>‹#›</a:t>
            </a:fld>
            <a:endParaRPr lang="en-US"/>
          </a:p>
        </p:txBody>
      </p:sp>
    </p:spTree>
    <p:extLst>
      <p:ext uri="{BB962C8B-B14F-4D97-AF65-F5344CB8AC3E}">
        <p14:creationId xmlns:p14="http://schemas.microsoft.com/office/powerpoint/2010/main" val="167375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74638"/>
            <a:ext cx="8382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3250" y="1462088"/>
            <a:ext cx="8229600"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t>Click to edit Master text styles</a:t>
            </a:r>
          </a:p>
          <a:p>
            <a:pPr lvl="0"/>
            <a:r>
              <a:rPr lang="en-US"/>
              <a:t>Consectetur adipisicing elit, sed do eiusmod tempor incididunt ut labore et dolore magna aliqua. Ut enim ad minim veniam, quis nostrud exercitation ullamco laboris nisi ut aliquip ex ea commodo consequat.</a:t>
            </a:r>
            <a:br>
              <a:rPr lang="en-US"/>
            </a:br>
            <a:endParaRPr lang="en-US"/>
          </a:p>
          <a:p>
            <a:pPr lvl="1"/>
            <a:r>
              <a:rPr lang="en-US"/>
              <a:t>First bullet</a:t>
            </a:r>
          </a:p>
          <a:p>
            <a:pPr lvl="1"/>
            <a:r>
              <a:rPr lang="en-US"/>
              <a:t>Second bullet</a:t>
            </a:r>
          </a:p>
          <a:p>
            <a:pPr lvl="2"/>
            <a:r>
              <a:rPr lang="en-US"/>
              <a:t>Second level</a:t>
            </a:r>
          </a:p>
          <a:p>
            <a:pPr lvl="3"/>
            <a:r>
              <a:rPr lang="en-US"/>
              <a:t>Third level</a:t>
            </a:r>
          </a:p>
        </p:txBody>
      </p:sp>
      <p:sp>
        <p:nvSpPr>
          <p:cNvPr id="4102" name="Rectangle 6"/>
          <p:cNvSpPr>
            <a:spLocks noGrp="1" noChangeArrowheads="1"/>
          </p:cNvSpPr>
          <p:nvPr>
            <p:ph type="sldNum" sz="quarter" idx="4"/>
          </p:nvPr>
        </p:nvSpPr>
        <p:spPr bwMode="auto">
          <a:xfrm>
            <a:off x="6781800" y="6535738"/>
            <a:ext cx="2133600" cy="244475"/>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a:spcBef>
                <a:spcPct val="0"/>
              </a:spcBef>
              <a:buFontTx/>
              <a:buNone/>
              <a:defRPr sz="1000" i="1">
                <a:solidFill>
                  <a:srgbClr val="777777"/>
                </a:solidFill>
                <a:latin typeface="Book Antiqua" pitchFamily="-110" charset="0"/>
              </a:defRPr>
            </a:lvl1pPr>
          </a:lstStyle>
          <a:p>
            <a:pPr>
              <a:defRPr/>
            </a:pPr>
            <a:r>
              <a:rPr lang="en-US"/>
              <a:t>Page </a:t>
            </a:r>
            <a:fld id="{7D90520B-9769-4C0E-ACF3-2A937C83D391}" type="slidenum">
              <a:rPr lang="en-US"/>
              <a:pPr>
                <a:defRPr/>
              </a:pPr>
              <a:t>‹#›</a:t>
            </a:fld>
            <a:endParaRPr lang="en-US"/>
          </a:p>
        </p:txBody>
      </p:sp>
      <p:sp>
        <p:nvSpPr>
          <p:cNvPr id="1029" name="Text Box 9"/>
          <p:cNvSpPr txBox="1">
            <a:spLocks noChangeArrowheads="1"/>
          </p:cNvSpPr>
          <p:nvPr/>
        </p:nvSpPr>
        <p:spPr bwMode="auto">
          <a:xfrm>
            <a:off x="5318125" y="3922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defRPr/>
            </a:pPr>
            <a:endParaRPr lang="en-US"/>
          </a:p>
        </p:txBody>
      </p:sp>
    </p:spTree>
  </p:cSld>
  <p:clrMap bg1="lt1" tx1="dk1" bg2="lt2" tx2="dk2" accent1="accent1" accent2="accent2" accent3="accent3" accent4="accent4" accent5="accent5" accent6="accent6" hlink="hlink" folHlink="folHlink"/>
  <p:sldLayoutIdLst>
    <p:sldLayoutId id="2147483780"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3200">
          <a:solidFill>
            <a:schemeClr val="bg1"/>
          </a:solidFill>
          <a:latin typeface="Times New Roman"/>
          <a:ea typeface="+mj-ea"/>
          <a:cs typeface="Times New Roman"/>
        </a:defRPr>
      </a:lvl1pPr>
      <a:lvl2pPr algn="l" rtl="0" eaLnBrk="0" fontAlgn="base" hangingPunct="0">
        <a:spcBef>
          <a:spcPct val="0"/>
        </a:spcBef>
        <a:spcAft>
          <a:spcPct val="0"/>
        </a:spcAft>
        <a:defRPr sz="3200">
          <a:solidFill>
            <a:schemeClr val="bg1"/>
          </a:solidFill>
          <a:latin typeface="Times New Roman" pitchFamily="-110" charset="0"/>
          <a:ea typeface="Arial" charset="0"/>
          <a:cs typeface="Times New Roman" pitchFamily="-110" charset="0"/>
        </a:defRPr>
      </a:lvl2pPr>
      <a:lvl3pPr algn="l" rtl="0" eaLnBrk="0" fontAlgn="base" hangingPunct="0">
        <a:spcBef>
          <a:spcPct val="0"/>
        </a:spcBef>
        <a:spcAft>
          <a:spcPct val="0"/>
        </a:spcAft>
        <a:defRPr sz="3200">
          <a:solidFill>
            <a:schemeClr val="bg1"/>
          </a:solidFill>
          <a:latin typeface="Times New Roman" pitchFamily="-110" charset="0"/>
          <a:ea typeface="Arial" charset="0"/>
          <a:cs typeface="Times New Roman" pitchFamily="-110" charset="0"/>
        </a:defRPr>
      </a:lvl3pPr>
      <a:lvl4pPr algn="l" rtl="0" eaLnBrk="0" fontAlgn="base" hangingPunct="0">
        <a:spcBef>
          <a:spcPct val="0"/>
        </a:spcBef>
        <a:spcAft>
          <a:spcPct val="0"/>
        </a:spcAft>
        <a:defRPr sz="3200">
          <a:solidFill>
            <a:schemeClr val="bg1"/>
          </a:solidFill>
          <a:latin typeface="Times New Roman" pitchFamily="-110" charset="0"/>
          <a:ea typeface="Arial" charset="0"/>
          <a:cs typeface="Times New Roman" pitchFamily="-110" charset="0"/>
        </a:defRPr>
      </a:lvl4pPr>
      <a:lvl5pPr algn="l" rtl="0" eaLnBrk="0" fontAlgn="base" hangingPunct="0">
        <a:spcBef>
          <a:spcPct val="0"/>
        </a:spcBef>
        <a:spcAft>
          <a:spcPct val="0"/>
        </a:spcAft>
        <a:defRPr sz="3200">
          <a:solidFill>
            <a:schemeClr val="bg1"/>
          </a:solidFill>
          <a:latin typeface="Times New Roman" pitchFamily="-110" charset="0"/>
          <a:ea typeface="Arial" charset="0"/>
          <a:cs typeface="Times New Roman" pitchFamily="-110" charset="0"/>
        </a:defRPr>
      </a:lvl5pPr>
      <a:lvl6pPr marL="457200" algn="l" rtl="0" fontAlgn="base">
        <a:spcBef>
          <a:spcPct val="0"/>
        </a:spcBef>
        <a:spcAft>
          <a:spcPct val="0"/>
        </a:spcAft>
        <a:defRPr sz="3200">
          <a:solidFill>
            <a:schemeClr val="bg1"/>
          </a:solidFill>
          <a:latin typeface="Garamond" charset="0"/>
          <a:ea typeface="Arial" charset="0"/>
          <a:cs typeface="Arial" charset="0"/>
        </a:defRPr>
      </a:lvl6pPr>
      <a:lvl7pPr marL="914400" algn="l" rtl="0" fontAlgn="base">
        <a:spcBef>
          <a:spcPct val="0"/>
        </a:spcBef>
        <a:spcAft>
          <a:spcPct val="0"/>
        </a:spcAft>
        <a:defRPr sz="3200">
          <a:solidFill>
            <a:schemeClr val="bg1"/>
          </a:solidFill>
          <a:latin typeface="Garamond" charset="0"/>
          <a:ea typeface="Arial" charset="0"/>
          <a:cs typeface="Arial" charset="0"/>
        </a:defRPr>
      </a:lvl7pPr>
      <a:lvl8pPr marL="1371600" algn="l" rtl="0" fontAlgn="base">
        <a:spcBef>
          <a:spcPct val="0"/>
        </a:spcBef>
        <a:spcAft>
          <a:spcPct val="0"/>
        </a:spcAft>
        <a:defRPr sz="3200">
          <a:solidFill>
            <a:schemeClr val="bg1"/>
          </a:solidFill>
          <a:latin typeface="Garamond" charset="0"/>
          <a:ea typeface="Arial" charset="0"/>
          <a:cs typeface="Arial" charset="0"/>
        </a:defRPr>
      </a:lvl8pPr>
      <a:lvl9pPr marL="1828800" algn="l" rtl="0" fontAlgn="base">
        <a:spcBef>
          <a:spcPct val="0"/>
        </a:spcBef>
        <a:spcAft>
          <a:spcPct val="0"/>
        </a:spcAft>
        <a:defRPr sz="3200">
          <a:solidFill>
            <a:schemeClr val="bg1"/>
          </a:solidFill>
          <a:latin typeface="Garamond" charset="0"/>
          <a:ea typeface="Arial" charset="0"/>
          <a:cs typeface="Arial" charset="0"/>
        </a:defRPr>
      </a:lvl9pPr>
    </p:titleStyle>
    <p:bodyStyle>
      <a:lvl1pPr marL="342900" indent="-342900" algn="l" rtl="0" eaLnBrk="0" fontAlgn="base" hangingPunct="0">
        <a:spcBef>
          <a:spcPct val="20000"/>
        </a:spcBef>
        <a:spcAft>
          <a:spcPct val="0"/>
        </a:spcAft>
        <a:defRPr sz="1400">
          <a:solidFill>
            <a:srgbClr val="4D4D4D"/>
          </a:solidFill>
          <a:latin typeface="Times New Roman"/>
          <a:ea typeface="+mn-ea"/>
          <a:cs typeface="Times New Roman"/>
        </a:defRPr>
      </a:lvl1pPr>
      <a:lvl2pPr marL="461963" indent="-234950" algn="l" rtl="0" eaLnBrk="0" fontAlgn="base" hangingPunct="0">
        <a:spcBef>
          <a:spcPct val="20000"/>
        </a:spcBef>
        <a:spcAft>
          <a:spcPct val="0"/>
        </a:spcAft>
        <a:buFont typeface="Garamond" pitchFamily="-110" charset="0"/>
        <a:buChar char="»"/>
        <a:defRPr sz="1400">
          <a:solidFill>
            <a:srgbClr val="333333"/>
          </a:solidFill>
          <a:latin typeface="Times New Roman"/>
          <a:ea typeface="+mn-ea"/>
          <a:cs typeface="Times New Roman"/>
        </a:defRPr>
      </a:lvl2pPr>
      <a:lvl3pPr marL="1143000" indent="-228600" algn="l" rtl="0" eaLnBrk="0" fontAlgn="base" hangingPunct="0">
        <a:spcBef>
          <a:spcPct val="20000"/>
        </a:spcBef>
        <a:spcAft>
          <a:spcPct val="0"/>
        </a:spcAft>
        <a:buFont typeface="Garamond" pitchFamily="-110" charset="0"/>
        <a:buChar char="»"/>
        <a:defRPr sz="1400">
          <a:solidFill>
            <a:srgbClr val="333333"/>
          </a:solidFill>
          <a:latin typeface="Times New Roman"/>
          <a:ea typeface="+mn-ea"/>
          <a:cs typeface="Times New Roman"/>
        </a:defRPr>
      </a:lvl3pPr>
      <a:lvl4pPr marL="1600200" indent="-228600" algn="l" rtl="0" eaLnBrk="0" fontAlgn="base" hangingPunct="0">
        <a:spcBef>
          <a:spcPct val="20000"/>
        </a:spcBef>
        <a:spcAft>
          <a:spcPct val="0"/>
        </a:spcAft>
        <a:buFont typeface="Garamond" pitchFamily="-110" charset="0"/>
        <a:buChar char="»"/>
        <a:defRPr sz="1400">
          <a:solidFill>
            <a:srgbClr val="333333"/>
          </a:solidFill>
          <a:latin typeface="Times New Roman"/>
          <a:ea typeface="+mn-ea"/>
          <a:cs typeface="Times New Roman"/>
        </a:defRPr>
      </a:lvl4pPr>
      <a:lvl5pPr marL="2057400" indent="-228600" algn="l" rtl="0" eaLnBrk="0" fontAlgn="base" hangingPunct="0">
        <a:spcBef>
          <a:spcPct val="20000"/>
        </a:spcBef>
        <a:spcAft>
          <a:spcPct val="0"/>
        </a:spcAft>
        <a:buChar char="»"/>
        <a:defRPr sz="2000">
          <a:solidFill>
            <a:srgbClr val="333333"/>
          </a:solidFill>
          <a:latin typeface="+mn-lt"/>
          <a:ea typeface="+mn-ea"/>
          <a:cs typeface="+mn-cs"/>
        </a:defRPr>
      </a:lvl5pPr>
      <a:lvl6pPr marL="2514600" indent="-228600" algn="l" rtl="0" fontAlgn="base">
        <a:spcBef>
          <a:spcPct val="20000"/>
        </a:spcBef>
        <a:spcAft>
          <a:spcPct val="0"/>
        </a:spcAft>
        <a:buChar char="»"/>
        <a:defRPr sz="2000">
          <a:solidFill>
            <a:srgbClr val="333333"/>
          </a:solidFill>
          <a:latin typeface="+mn-lt"/>
          <a:ea typeface="+mn-ea"/>
          <a:cs typeface="+mn-cs"/>
        </a:defRPr>
      </a:lvl6pPr>
      <a:lvl7pPr marL="2971800" indent="-228600" algn="l" rtl="0" fontAlgn="base">
        <a:spcBef>
          <a:spcPct val="20000"/>
        </a:spcBef>
        <a:spcAft>
          <a:spcPct val="0"/>
        </a:spcAft>
        <a:buChar char="»"/>
        <a:defRPr sz="2000">
          <a:solidFill>
            <a:srgbClr val="333333"/>
          </a:solidFill>
          <a:latin typeface="+mn-lt"/>
          <a:ea typeface="+mn-ea"/>
          <a:cs typeface="+mn-cs"/>
        </a:defRPr>
      </a:lvl7pPr>
      <a:lvl8pPr marL="3429000" indent="-228600" algn="l" rtl="0" fontAlgn="base">
        <a:spcBef>
          <a:spcPct val="20000"/>
        </a:spcBef>
        <a:spcAft>
          <a:spcPct val="0"/>
        </a:spcAft>
        <a:buChar char="»"/>
        <a:defRPr sz="2000">
          <a:solidFill>
            <a:srgbClr val="333333"/>
          </a:solidFill>
          <a:latin typeface="+mn-lt"/>
          <a:ea typeface="+mn-ea"/>
          <a:cs typeface="+mn-cs"/>
        </a:defRPr>
      </a:lvl8pPr>
      <a:lvl9pPr marL="3886200" indent="-228600" algn="l" rtl="0" fontAlgn="base">
        <a:spcBef>
          <a:spcPct val="20000"/>
        </a:spcBef>
        <a:spcAft>
          <a:spcPct val="0"/>
        </a:spcAft>
        <a:buChar char="»"/>
        <a:defRPr sz="2000">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13"/>
          <p:cNvSpPr/>
          <p:nvPr/>
        </p:nvSpPr>
        <p:spPr bwMode="auto">
          <a:xfrm>
            <a:off x="-1" y="0"/>
            <a:ext cx="9143999" cy="129540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a typeface="ＭＳ Ｐゴシック" pitchFamily="1" charset="-128"/>
            </a:endParaRPr>
          </a:p>
        </p:txBody>
      </p:sp>
      <p:sp>
        <p:nvSpPr>
          <p:cNvPr id="5125" name="Rectangle 2"/>
          <p:cNvSpPr>
            <a:spLocks noGrp="1" noChangeArrowheads="1"/>
          </p:cNvSpPr>
          <p:nvPr>
            <p:ph type="title"/>
          </p:nvPr>
        </p:nvSpPr>
        <p:spPr bwMode="auto">
          <a:xfrm>
            <a:off x="533400" y="304800"/>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8" name="Rectangle 4"/>
          <p:cNvSpPr>
            <a:spLocks noGrp="1" noChangeArrowheads="1"/>
          </p:cNvSpPr>
          <p:nvPr>
            <p:ph type="dt" sz="half" idx="2"/>
          </p:nvPr>
        </p:nvSpPr>
        <p:spPr bwMode="auto">
          <a:xfrm>
            <a:off x="609600" y="60960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a:defRPr/>
            </a:pPr>
            <a:endParaRPr lang="en-US"/>
          </a:p>
        </p:txBody>
      </p:sp>
      <p:sp>
        <p:nvSpPr>
          <p:cNvPr id="1029" name="Rectangle 5"/>
          <p:cNvSpPr>
            <a:spLocks noGrp="1" noChangeArrowheads="1"/>
          </p:cNvSpPr>
          <p:nvPr>
            <p:ph type="ftr" sz="quarter" idx="3"/>
          </p:nvPr>
        </p:nvSpPr>
        <p:spPr bwMode="auto">
          <a:xfrm>
            <a:off x="3048000" y="6324600"/>
            <a:ext cx="2895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a:solidFill>
                  <a:schemeClr val="bg1"/>
                </a:solidFill>
              </a:defRPr>
            </a:lvl1pPr>
          </a:lstStyle>
          <a:p>
            <a:pPr>
              <a:defRPr/>
            </a:pPr>
            <a:endParaRPr lang="en-US"/>
          </a:p>
        </p:txBody>
      </p:sp>
      <p:sp>
        <p:nvSpPr>
          <p:cNvPr id="1030" name="Rectangle 6"/>
          <p:cNvSpPr>
            <a:spLocks noGrp="1" noChangeArrowheads="1"/>
          </p:cNvSpPr>
          <p:nvPr>
            <p:ph type="sldNum" sz="quarter" idx="4"/>
          </p:nvPr>
        </p:nvSpPr>
        <p:spPr bwMode="auto">
          <a:xfrm>
            <a:off x="609600" y="6400800"/>
            <a:ext cx="1600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a:defRPr/>
            </a:pPr>
            <a:r>
              <a:rPr lang="en-US"/>
              <a:t>Page </a:t>
            </a:r>
            <a:fld id="{7D90520B-9769-4C0E-ACF3-2A937C83D391}" type="slidenum">
              <a:rPr lang="en-US" smtClean="0"/>
              <a:pPr>
                <a:defRPr/>
              </a:pPr>
              <a:t>‹#›</a:t>
            </a:fld>
            <a:endParaRPr lang="en-US"/>
          </a:p>
        </p:txBody>
      </p:sp>
      <p:sp>
        <p:nvSpPr>
          <p:cNvPr id="5132" name="Rectangle 3"/>
          <p:cNvSpPr>
            <a:spLocks noGrp="1" noChangeArrowheads="1"/>
          </p:cNvSpPr>
          <p:nvPr>
            <p:ph type="body" idx="1"/>
          </p:nvPr>
        </p:nvSpPr>
        <p:spPr bwMode="auto">
          <a:xfrm>
            <a:off x="609600" y="1371600"/>
            <a:ext cx="800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5" name="Rectangle 14"/>
          <p:cNvSpPr/>
          <p:nvPr/>
        </p:nvSpPr>
        <p:spPr bwMode="auto">
          <a:xfrm>
            <a:off x="-152399" y="5943600"/>
            <a:ext cx="9296400" cy="9144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pitchFamily="1" charset="-128"/>
            </a:endParaRPr>
          </a:p>
        </p:txBody>
      </p:sp>
      <p:pic>
        <p:nvPicPr>
          <p:cNvPr id="16" name="Picture 1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30671" y="6172200"/>
            <a:ext cx="1219200" cy="466405"/>
          </a:xfrm>
          <a:prstGeom prst="rect">
            <a:avLst/>
          </a:prstGeom>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spcBef>
          <a:spcPct val="0"/>
        </a:spcBef>
        <a:spcAft>
          <a:spcPct val="0"/>
        </a:spcAft>
        <a:defRPr sz="2800" b="1">
          <a:solidFill>
            <a:srgbClr val="FFFFFF"/>
          </a:solidFill>
          <a:latin typeface="Candara" panose="020E0502030303020204" pitchFamily="34" charset="0"/>
          <a:ea typeface="+mj-ea"/>
          <a:cs typeface="+mj-cs"/>
        </a:defRPr>
      </a:lvl1pPr>
      <a:lvl2pPr algn="l" rtl="0" eaLnBrk="1" fontAlgn="base" hangingPunct="1">
        <a:spcBef>
          <a:spcPct val="0"/>
        </a:spcBef>
        <a:spcAft>
          <a:spcPct val="0"/>
        </a:spcAft>
        <a:defRPr sz="2800" b="1">
          <a:solidFill>
            <a:srgbClr val="03416B"/>
          </a:solidFill>
          <a:latin typeface="Arial" charset="0"/>
          <a:ea typeface="ＭＳ Ｐゴシック" pitchFamily="1" charset="-128"/>
        </a:defRPr>
      </a:lvl2pPr>
      <a:lvl3pPr algn="l" rtl="0" eaLnBrk="1" fontAlgn="base" hangingPunct="1">
        <a:spcBef>
          <a:spcPct val="0"/>
        </a:spcBef>
        <a:spcAft>
          <a:spcPct val="0"/>
        </a:spcAft>
        <a:defRPr sz="2800" b="1">
          <a:solidFill>
            <a:srgbClr val="03416B"/>
          </a:solidFill>
          <a:latin typeface="Arial" charset="0"/>
          <a:ea typeface="ＭＳ Ｐゴシック" pitchFamily="1" charset="-128"/>
        </a:defRPr>
      </a:lvl3pPr>
      <a:lvl4pPr algn="l" rtl="0" eaLnBrk="1" fontAlgn="base" hangingPunct="1">
        <a:spcBef>
          <a:spcPct val="0"/>
        </a:spcBef>
        <a:spcAft>
          <a:spcPct val="0"/>
        </a:spcAft>
        <a:defRPr sz="2800" b="1">
          <a:solidFill>
            <a:srgbClr val="03416B"/>
          </a:solidFill>
          <a:latin typeface="Arial" charset="0"/>
          <a:ea typeface="ＭＳ Ｐゴシック" pitchFamily="1" charset="-128"/>
        </a:defRPr>
      </a:lvl4pPr>
      <a:lvl5pPr algn="l" rtl="0" eaLnBrk="1" fontAlgn="base" hangingPunct="1">
        <a:spcBef>
          <a:spcPct val="0"/>
        </a:spcBef>
        <a:spcAft>
          <a:spcPct val="0"/>
        </a:spcAft>
        <a:defRPr sz="2800" b="1">
          <a:solidFill>
            <a:srgbClr val="03416B"/>
          </a:solidFill>
          <a:latin typeface="Arial" charset="0"/>
          <a:ea typeface="ＭＳ Ｐゴシック" pitchFamily="1" charset="-128"/>
        </a:defRPr>
      </a:lvl5pPr>
      <a:lvl6pPr marL="457200" algn="l" rtl="0" eaLnBrk="1" fontAlgn="base" hangingPunct="1">
        <a:spcBef>
          <a:spcPct val="0"/>
        </a:spcBef>
        <a:spcAft>
          <a:spcPct val="0"/>
        </a:spcAft>
        <a:defRPr sz="2800" b="1">
          <a:solidFill>
            <a:srgbClr val="03416B"/>
          </a:solidFill>
          <a:latin typeface="Arial" charset="0"/>
          <a:ea typeface="ＭＳ Ｐゴシック" pitchFamily="1" charset="-128"/>
        </a:defRPr>
      </a:lvl6pPr>
      <a:lvl7pPr marL="914400" algn="l" rtl="0" eaLnBrk="1" fontAlgn="base" hangingPunct="1">
        <a:spcBef>
          <a:spcPct val="0"/>
        </a:spcBef>
        <a:spcAft>
          <a:spcPct val="0"/>
        </a:spcAft>
        <a:defRPr sz="2800" b="1">
          <a:solidFill>
            <a:srgbClr val="03416B"/>
          </a:solidFill>
          <a:latin typeface="Arial" charset="0"/>
          <a:ea typeface="ＭＳ Ｐゴシック" pitchFamily="1" charset="-128"/>
        </a:defRPr>
      </a:lvl7pPr>
      <a:lvl8pPr marL="1371600" algn="l" rtl="0" eaLnBrk="1" fontAlgn="base" hangingPunct="1">
        <a:spcBef>
          <a:spcPct val="0"/>
        </a:spcBef>
        <a:spcAft>
          <a:spcPct val="0"/>
        </a:spcAft>
        <a:defRPr sz="2800" b="1">
          <a:solidFill>
            <a:srgbClr val="03416B"/>
          </a:solidFill>
          <a:latin typeface="Arial" charset="0"/>
          <a:ea typeface="ＭＳ Ｐゴシック" pitchFamily="1" charset="-128"/>
        </a:defRPr>
      </a:lvl8pPr>
      <a:lvl9pPr marL="1828800" algn="l" rtl="0" eaLnBrk="1" fontAlgn="base" hangingPunct="1">
        <a:spcBef>
          <a:spcPct val="0"/>
        </a:spcBef>
        <a:spcAft>
          <a:spcPct val="0"/>
        </a:spcAft>
        <a:defRPr sz="2800" b="1">
          <a:solidFill>
            <a:srgbClr val="03416B"/>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lr>
          <a:srgbClr val="B0C518"/>
        </a:buClr>
        <a:buFont typeface="Wingdings" pitchFamily="2" charset="2"/>
        <a:buChar char="§"/>
        <a:defRPr sz="2400">
          <a:solidFill>
            <a:srgbClr val="03416B"/>
          </a:solidFill>
          <a:latin typeface="Cambria" panose="02040503050406030204" pitchFamily="18" charset="0"/>
          <a:ea typeface="+mn-ea"/>
          <a:cs typeface="+mn-cs"/>
        </a:defRPr>
      </a:lvl1pPr>
      <a:lvl2pPr marL="742950" indent="-285750" algn="l" rtl="0" eaLnBrk="1" fontAlgn="base" hangingPunct="1">
        <a:spcBef>
          <a:spcPct val="20000"/>
        </a:spcBef>
        <a:spcAft>
          <a:spcPct val="0"/>
        </a:spcAft>
        <a:buClr>
          <a:srgbClr val="B0C518"/>
        </a:buClr>
        <a:buChar char="–"/>
        <a:defRPr sz="2000">
          <a:solidFill>
            <a:srgbClr val="03416B"/>
          </a:solidFill>
          <a:latin typeface="Cambria" panose="02040503050406030204" pitchFamily="18" charset="0"/>
          <a:ea typeface="+mn-ea"/>
        </a:defRPr>
      </a:lvl2pPr>
      <a:lvl3pPr marL="1143000" indent="-228600" algn="l" rtl="0" eaLnBrk="1" fontAlgn="base" hangingPunct="1">
        <a:spcBef>
          <a:spcPct val="20000"/>
        </a:spcBef>
        <a:spcAft>
          <a:spcPct val="0"/>
        </a:spcAft>
        <a:buClr>
          <a:srgbClr val="B0C518"/>
        </a:buClr>
        <a:buFont typeface="Wingdings" pitchFamily="2" charset="2"/>
        <a:buChar char="§"/>
        <a:defRPr>
          <a:solidFill>
            <a:srgbClr val="03416B"/>
          </a:solidFill>
          <a:latin typeface="Cambria" panose="02040503050406030204" pitchFamily="18" charset="0"/>
          <a:ea typeface="+mn-ea"/>
        </a:defRPr>
      </a:lvl3pPr>
      <a:lvl4pPr marL="1600200" indent="-228600" algn="l" rtl="0" eaLnBrk="1" fontAlgn="base" hangingPunct="1">
        <a:spcBef>
          <a:spcPct val="20000"/>
        </a:spcBef>
        <a:spcAft>
          <a:spcPct val="0"/>
        </a:spcAft>
        <a:buClr>
          <a:srgbClr val="B0C518"/>
        </a:buClr>
        <a:buChar char="–"/>
        <a:defRPr sz="1600">
          <a:solidFill>
            <a:srgbClr val="03416B"/>
          </a:solidFill>
          <a:latin typeface="Cambria" panose="02040503050406030204" pitchFamily="18" charset="0"/>
          <a:ea typeface="+mn-ea"/>
        </a:defRPr>
      </a:lvl4pPr>
      <a:lvl5pPr marL="2057400" indent="-228600" algn="l" rtl="0" eaLnBrk="1" fontAlgn="base" hangingPunct="1">
        <a:spcBef>
          <a:spcPct val="20000"/>
        </a:spcBef>
        <a:spcAft>
          <a:spcPct val="0"/>
        </a:spcAft>
        <a:buClr>
          <a:srgbClr val="B0C518"/>
        </a:buClr>
        <a:buChar char="»"/>
        <a:defRPr sz="1600">
          <a:solidFill>
            <a:srgbClr val="03416B"/>
          </a:solidFill>
          <a:latin typeface="Cambria" panose="02040503050406030204" pitchFamily="18" charset="0"/>
          <a:ea typeface="+mn-ea"/>
        </a:defRPr>
      </a:lvl5pPr>
      <a:lvl6pPr marL="2514600" indent="-228600" algn="l" rtl="0" eaLnBrk="1" fontAlgn="base" hangingPunct="1">
        <a:spcBef>
          <a:spcPct val="20000"/>
        </a:spcBef>
        <a:spcAft>
          <a:spcPct val="0"/>
        </a:spcAft>
        <a:buClr>
          <a:srgbClr val="B0C518"/>
        </a:buClr>
        <a:buChar char="»"/>
        <a:defRPr sz="1600">
          <a:solidFill>
            <a:srgbClr val="03416B"/>
          </a:solidFill>
          <a:latin typeface="+mn-lt"/>
          <a:ea typeface="+mn-ea"/>
        </a:defRPr>
      </a:lvl6pPr>
      <a:lvl7pPr marL="2971800" indent="-228600" algn="l" rtl="0" eaLnBrk="1" fontAlgn="base" hangingPunct="1">
        <a:spcBef>
          <a:spcPct val="20000"/>
        </a:spcBef>
        <a:spcAft>
          <a:spcPct val="0"/>
        </a:spcAft>
        <a:buClr>
          <a:srgbClr val="B0C518"/>
        </a:buClr>
        <a:buChar char="»"/>
        <a:defRPr sz="1600">
          <a:solidFill>
            <a:srgbClr val="03416B"/>
          </a:solidFill>
          <a:latin typeface="+mn-lt"/>
          <a:ea typeface="+mn-ea"/>
        </a:defRPr>
      </a:lvl7pPr>
      <a:lvl8pPr marL="3429000" indent="-228600" algn="l" rtl="0" eaLnBrk="1" fontAlgn="base" hangingPunct="1">
        <a:spcBef>
          <a:spcPct val="20000"/>
        </a:spcBef>
        <a:spcAft>
          <a:spcPct val="0"/>
        </a:spcAft>
        <a:buClr>
          <a:srgbClr val="B0C518"/>
        </a:buClr>
        <a:buChar char="»"/>
        <a:defRPr sz="1600">
          <a:solidFill>
            <a:srgbClr val="03416B"/>
          </a:solidFill>
          <a:latin typeface="+mn-lt"/>
          <a:ea typeface="+mn-ea"/>
        </a:defRPr>
      </a:lvl8pPr>
      <a:lvl9pPr marL="3886200" indent="-228600" algn="l" rtl="0" eaLnBrk="1" fontAlgn="base" hangingPunct="1">
        <a:spcBef>
          <a:spcPct val="20000"/>
        </a:spcBef>
        <a:spcAft>
          <a:spcPct val="0"/>
        </a:spcAft>
        <a:buClr>
          <a:srgbClr val="B0C518"/>
        </a:buClr>
        <a:buChar char="»"/>
        <a:defRPr sz="1600">
          <a:solidFill>
            <a:srgbClr val="03416B"/>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812800" y="2514600"/>
            <a:ext cx="7772400" cy="762000"/>
          </a:xfrm>
        </p:spPr>
        <p:txBody>
          <a:bodyPr/>
          <a:lstStyle/>
          <a:p>
            <a:r>
              <a:rPr lang="en-US" dirty="0"/>
              <a:t>Discrimination Law Update – State Cases</a:t>
            </a:r>
          </a:p>
        </p:txBody>
      </p:sp>
      <p:sp>
        <p:nvSpPr>
          <p:cNvPr id="3076" name="Rectangle 3"/>
          <p:cNvSpPr>
            <a:spLocks noGrp="1" noChangeArrowheads="1"/>
          </p:cNvSpPr>
          <p:nvPr>
            <p:ph type="subTitle" idx="1"/>
          </p:nvPr>
        </p:nvSpPr>
        <p:spPr/>
        <p:txBody>
          <a:bodyPr/>
          <a:lstStyle/>
          <a:p>
            <a:r>
              <a:rPr lang="en-US" dirty="0"/>
              <a:t>Nancy S. Shilepsky</a:t>
            </a:r>
          </a:p>
          <a:p>
            <a:r>
              <a:rPr lang="en-US" dirty="0"/>
              <a:t>MCLE Employment Law Conference</a:t>
            </a:r>
          </a:p>
          <a:p>
            <a:r>
              <a:rPr lang="en-US" dirty="0"/>
              <a:t>December 9, 2016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dirty="0"/>
              <a:t>REMINDER:  McDonnell Douglas is Not the Only Way</a:t>
            </a:r>
          </a:p>
        </p:txBody>
      </p:sp>
      <p:sp>
        <p:nvSpPr>
          <p:cNvPr id="129029" name="Rectangle 5"/>
          <p:cNvSpPr>
            <a:spLocks noGrp="1" noChangeArrowheads="1"/>
          </p:cNvSpPr>
          <p:nvPr>
            <p:ph idx="1"/>
          </p:nvPr>
        </p:nvSpPr>
        <p:spPr>
          <a:xfrm>
            <a:off x="571500" y="1783935"/>
            <a:ext cx="8001000" cy="2667000"/>
          </a:xfrm>
        </p:spPr>
        <p:txBody>
          <a:bodyPr/>
          <a:lstStyle/>
          <a:p>
            <a:pPr marL="0" indent="0">
              <a:buNone/>
            </a:pPr>
            <a:r>
              <a:rPr lang="en-US" altLang="en-US" dirty="0" smtClean="0"/>
              <a:t>As </a:t>
            </a:r>
            <a:r>
              <a:rPr lang="en-US" altLang="en-US" dirty="0"/>
              <a:t>the SJC reminded in the past, employees are “not required to follow the McDonnell Douglas paradigm in order to prevail. It is certainly one way to present a case, </a:t>
            </a:r>
            <a:r>
              <a:rPr lang="en-US" altLang="en-US" b="1" u="sng" dirty="0">
                <a:solidFill>
                  <a:schemeClr val="accent1"/>
                </a:solidFill>
              </a:rPr>
              <a:t>but it is not the only way</a:t>
            </a:r>
            <a:r>
              <a:rPr lang="en-US" altLang="en-US" dirty="0" smtClean="0"/>
              <a:t>…. </a:t>
            </a:r>
            <a:r>
              <a:rPr lang="en-US" altLang="en-US" b="1" u="sng" dirty="0" smtClean="0">
                <a:solidFill>
                  <a:schemeClr val="accent1"/>
                </a:solidFill>
              </a:rPr>
              <a:t>[A]n inference of discrimination will suffice.” </a:t>
            </a:r>
            <a:endParaRPr lang="en-US" altLang="en-US" b="1" u="sng" dirty="0">
              <a:solidFill>
                <a:schemeClr val="accent1"/>
              </a:solidFill>
            </a:endParaRPr>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p:txBody>
      </p:sp>
      <p:sp>
        <p:nvSpPr>
          <p:cNvPr id="3" name="Rectangle 2"/>
          <p:cNvSpPr/>
          <p:nvPr/>
        </p:nvSpPr>
        <p:spPr>
          <a:xfrm>
            <a:off x="685800" y="4648200"/>
            <a:ext cx="7629614" cy="830997"/>
          </a:xfrm>
          <a:prstGeom prst="rect">
            <a:avLst/>
          </a:prstGeom>
        </p:spPr>
        <p:txBody>
          <a:bodyPr wrap="square">
            <a:spAutoFit/>
          </a:bodyPr>
          <a:lstStyle/>
          <a:p>
            <a:pPr>
              <a:buNone/>
            </a:pPr>
            <a:r>
              <a:rPr lang="en-US" sz="1600" dirty="0">
                <a:solidFill>
                  <a:schemeClr val="tx2"/>
                </a:solidFill>
                <a:latin typeface="Cambria" panose="02040503050406030204" pitchFamily="18" charset="0"/>
              </a:rPr>
              <a:t>TRUSTEES OF HEALTH AND HOSPITALS OF THE CITY OF BOSTON, INC. vs. MASSACHUSETTS COMMISSION AGAINST DISCRIMINATION &amp; others, 449 Mass. 675, 687 (2007)</a:t>
            </a:r>
          </a:p>
        </p:txBody>
      </p:sp>
    </p:spTree>
    <p:extLst>
      <p:ext uri="{BB962C8B-B14F-4D97-AF65-F5344CB8AC3E}">
        <p14:creationId xmlns:p14="http://schemas.microsoft.com/office/powerpoint/2010/main" val="259258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dirty="0"/>
              <a:t>Bulwer – Applying McDonnell Douglas Pre-Trial</a:t>
            </a:r>
          </a:p>
        </p:txBody>
      </p:sp>
      <p:sp>
        <p:nvSpPr>
          <p:cNvPr id="129029" name="Rectangle 5"/>
          <p:cNvSpPr>
            <a:spLocks noGrp="1" noChangeArrowheads="1"/>
          </p:cNvSpPr>
          <p:nvPr>
            <p:ph idx="1"/>
          </p:nvPr>
        </p:nvSpPr>
        <p:spPr>
          <a:xfrm>
            <a:off x="11394" y="1447800"/>
            <a:ext cx="8370794" cy="4191000"/>
          </a:xfrm>
        </p:spPr>
        <p:txBody>
          <a:bodyPr/>
          <a:lstStyle/>
          <a:p>
            <a:pPr marL="457200" lvl="1" indent="0">
              <a:buNone/>
            </a:pPr>
            <a:endParaRPr lang="en-US" altLang="en-US" sz="2400" dirty="0"/>
          </a:p>
          <a:p>
            <a:pPr marL="914400" lvl="2" indent="0">
              <a:buNone/>
            </a:pPr>
            <a:r>
              <a:rPr lang="en-US" altLang="en-US" sz="2400" dirty="0">
                <a:solidFill>
                  <a:schemeClr val="accent1"/>
                </a:solidFill>
              </a:rPr>
              <a:t>“</a:t>
            </a:r>
            <a:r>
              <a:rPr lang="en-US" altLang="en-US" sz="2400" b="1" dirty="0">
                <a:solidFill>
                  <a:schemeClr val="accent1"/>
                </a:solidFill>
              </a:rPr>
              <a:t>Summary judgment remains ‘a disfavored remedy</a:t>
            </a:r>
            <a:r>
              <a:rPr lang="en-US" altLang="en-US" sz="2400" dirty="0">
                <a:solidFill>
                  <a:schemeClr val="accent1"/>
                </a:solidFill>
              </a:rPr>
              <a:t> </a:t>
            </a:r>
            <a:r>
              <a:rPr lang="en-US" altLang="en-US" sz="2400" dirty="0"/>
              <a:t>in the context of discrimination cases based on disparate treatment . . . </a:t>
            </a:r>
            <a:r>
              <a:rPr lang="en-US" altLang="en-US" sz="2400" b="1" dirty="0">
                <a:solidFill>
                  <a:schemeClr val="accent1"/>
                </a:solidFill>
              </a:rPr>
              <a:t>because the ultimate issue of discriminatory intent is a factual question</a:t>
            </a:r>
            <a:r>
              <a:rPr lang="en-US" altLang="en-US" sz="2400" dirty="0"/>
              <a:t>’…. A defendant's motive ‘is elusive and rarely is established by other than circumstantial evidence,’ therefore </a:t>
            </a:r>
            <a:r>
              <a:rPr lang="en-US" altLang="en-US" sz="2400" b="1" dirty="0">
                <a:solidFill>
                  <a:schemeClr val="accent1"/>
                </a:solidFill>
              </a:rPr>
              <a:t>‘</a:t>
            </a:r>
            <a:r>
              <a:rPr lang="en-US" altLang="en-US" sz="2400" b="1" dirty="0" err="1">
                <a:solidFill>
                  <a:schemeClr val="accent1"/>
                </a:solidFill>
              </a:rPr>
              <a:t>requir</a:t>
            </a:r>
            <a:r>
              <a:rPr lang="en-US" altLang="en-US" sz="2400" b="1" dirty="0">
                <a:solidFill>
                  <a:schemeClr val="accent1"/>
                </a:solidFill>
              </a:rPr>
              <a:t>[</a:t>
            </a:r>
            <a:r>
              <a:rPr lang="en-US" altLang="en-US" sz="2400" b="1" dirty="0" err="1">
                <a:solidFill>
                  <a:schemeClr val="accent1"/>
                </a:solidFill>
              </a:rPr>
              <a:t>ing</a:t>
            </a:r>
            <a:r>
              <a:rPr lang="en-US" altLang="en-US" sz="2400" b="1" dirty="0">
                <a:solidFill>
                  <a:schemeClr val="accent1"/>
                </a:solidFill>
              </a:rPr>
              <a:t>] [a] jury to weigh the credibility of conflicting explanations of the adverse … decision</a:t>
            </a:r>
            <a:r>
              <a:rPr lang="en-US" altLang="en-US" sz="2400" b="1" dirty="0" smtClean="0">
                <a:solidFill>
                  <a:schemeClr val="accent1"/>
                </a:solidFill>
              </a:rPr>
              <a:t>.’”</a:t>
            </a:r>
            <a:endParaRPr lang="en-US" altLang="en-US" b="1" dirty="0">
              <a:solidFill>
                <a:schemeClr val="accent1"/>
              </a:solidFill>
            </a:endParaRPr>
          </a:p>
        </p:txBody>
      </p:sp>
    </p:spTree>
    <p:extLst>
      <p:ext uri="{BB962C8B-B14F-4D97-AF65-F5344CB8AC3E}">
        <p14:creationId xmlns:p14="http://schemas.microsoft.com/office/powerpoint/2010/main" val="373692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04800" y="304800"/>
            <a:ext cx="8637494" cy="685800"/>
          </a:xfrm>
        </p:spPr>
        <p:txBody>
          <a:bodyPr/>
          <a:lstStyle/>
          <a:p>
            <a:r>
              <a:rPr lang="en-US" altLang="en-US" dirty="0"/>
              <a:t>Bulwer - Applying McDonnell Douglas Pre-Trial</a:t>
            </a:r>
            <a:br>
              <a:rPr lang="en-US" altLang="en-US" dirty="0"/>
            </a:br>
            <a:r>
              <a:rPr lang="en-US" altLang="en-US" dirty="0" smtClean="0"/>
              <a:t>3 </a:t>
            </a:r>
            <a:r>
              <a:rPr lang="en-US" altLang="en-US" dirty="0"/>
              <a:t>Questions Answered</a:t>
            </a:r>
          </a:p>
        </p:txBody>
      </p:sp>
      <p:sp>
        <p:nvSpPr>
          <p:cNvPr id="129029" name="Rectangle 5"/>
          <p:cNvSpPr>
            <a:spLocks noGrp="1" noChangeArrowheads="1"/>
          </p:cNvSpPr>
          <p:nvPr>
            <p:ph idx="1"/>
          </p:nvPr>
        </p:nvSpPr>
        <p:spPr>
          <a:xfrm>
            <a:off x="571500" y="1676400"/>
            <a:ext cx="8001000" cy="4191000"/>
          </a:xfrm>
        </p:spPr>
        <p:txBody>
          <a:bodyPr/>
          <a:lstStyle/>
          <a:p>
            <a:pPr marL="457200" lvl="1" indent="0">
              <a:buNone/>
            </a:pPr>
            <a:r>
              <a:rPr lang="en-US" altLang="en-US" sz="2400" i="1" u="sng" dirty="0"/>
              <a:t>FIRST</a:t>
            </a:r>
            <a:r>
              <a:rPr lang="en-US" altLang="en-US" sz="2400" i="1" dirty="0"/>
              <a:t>, must the employee show more than pretext to survive a motion for SJ?  </a:t>
            </a:r>
          </a:p>
          <a:p>
            <a:pPr marL="457200" lvl="1" indent="0">
              <a:buNone/>
            </a:pPr>
            <a:endParaRPr lang="en-US" altLang="en-US" sz="2400" b="1" dirty="0"/>
          </a:p>
          <a:p>
            <a:pPr marL="457200" lvl="1" indent="0">
              <a:buNone/>
            </a:pPr>
            <a:r>
              <a:rPr lang="en-US" altLang="en-US" sz="2800" b="1" dirty="0">
                <a:solidFill>
                  <a:schemeClr val="accent4"/>
                </a:solidFill>
                <a:effectLst>
                  <a:outerShdw blurRad="38100" dist="38100" dir="2700000" algn="tl">
                    <a:srgbClr val="000000">
                      <a:alpha val="43137"/>
                    </a:srgbClr>
                  </a:outerShdw>
                </a:effectLst>
              </a:rPr>
              <a:t>NO</a:t>
            </a:r>
            <a:r>
              <a:rPr lang="en-US" altLang="en-US" sz="2400" dirty="0"/>
              <a:t> – “Massachusetts is a pretext only jurisdiction.” </a:t>
            </a:r>
            <a:r>
              <a:rPr lang="en-US" altLang="en-US" sz="2400" b="1" dirty="0" smtClean="0">
                <a:solidFill>
                  <a:schemeClr val="accent1"/>
                </a:solidFill>
              </a:rPr>
              <a:t>The employee </a:t>
            </a:r>
            <a:r>
              <a:rPr lang="en-US" altLang="en-US" sz="2400" b="1" dirty="0">
                <a:solidFill>
                  <a:schemeClr val="accent1"/>
                </a:solidFill>
              </a:rPr>
              <a:t>“need only present evidence from which a reasonable jury could infer that the [employer]’s facially proper reasons …were not the real reason.”</a:t>
            </a:r>
          </a:p>
          <a:p>
            <a:pPr marL="457200" lvl="1" indent="0">
              <a:buNone/>
            </a:pPr>
            <a:endParaRPr lang="en-US" altLang="en-US" sz="2400" dirty="0"/>
          </a:p>
          <a:p>
            <a:pPr marL="914400" lvl="2" indent="0">
              <a:buNone/>
            </a:pPr>
            <a:endParaRPr lang="en-US" altLang="en-US" sz="2400" dirty="0"/>
          </a:p>
          <a:p>
            <a:pPr lvl="2"/>
            <a:endParaRPr lang="en-US" altLang="en-US" dirty="0"/>
          </a:p>
        </p:txBody>
      </p:sp>
    </p:spTree>
    <p:extLst>
      <p:ext uri="{BB962C8B-B14F-4D97-AF65-F5344CB8AC3E}">
        <p14:creationId xmlns:p14="http://schemas.microsoft.com/office/powerpoint/2010/main" val="426924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dirty="0"/>
              <a:t>Bulwer - Applying McDonnell Douglas Pre-Trial</a:t>
            </a:r>
            <a:br>
              <a:rPr lang="en-US" altLang="en-US" dirty="0"/>
            </a:br>
            <a:r>
              <a:rPr lang="en-US" altLang="en-US" dirty="0" smtClean="0"/>
              <a:t>3 </a:t>
            </a:r>
            <a:r>
              <a:rPr lang="en-US" altLang="en-US" dirty="0"/>
              <a:t>Questions Answered</a:t>
            </a:r>
          </a:p>
        </p:txBody>
      </p:sp>
      <p:sp>
        <p:nvSpPr>
          <p:cNvPr id="129029" name="Rectangle 5"/>
          <p:cNvSpPr>
            <a:spLocks noGrp="1" noChangeArrowheads="1"/>
          </p:cNvSpPr>
          <p:nvPr>
            <p:ph idx="1"/>
          </p:nvPr>
        </p:nvSpPr>
        <p:spPr/>
        <p:txBody>
          <a:bodyPr/>
          <a:lstStyle/>
          <a:p>
            <a:pPr marL="457200" lvl="1" indent="0">
              <a:buNone/>
            </a:pPr>
            <a:r>
              <a:rPr lang="en-US" altLang="en-US" sz="2400" i="1" u="sng" dirty="0"/>
              <a:t>SECOND</a:t>
            </a:r>
            <a:r>
              <a:rPr lang="en-US" altLang="en-US" sz="2400" i="1" dirty="0"/>
              <a:t>, is it the employee’s burden to persuade the motion judge based on the evidence that there is an issue of material fact appropriate for trial?  </a:t>
            </a:r>
          </a:p>
          <a:p>
            <a:pPr marL="457200" lvl="1" indent="0">
              <a:buNone/>
            </a:pPr>
            <a:endParaRPr lang="en-US" altLang="en-US" sz="2400" b="1" i="1" dirty="0"/>
          </a:p>
          <a:p>
            <a:pPr marL="457200" lvl="1" indent="0">
              <a:buNone/>
            </a:pPr>
            <a:r>
              <a:rPr lang="en-US" altLang="en-US" sz="2400" b="1" dirty="0">
                <a:solidFill>
                  <a:schemeClr val="accent4"/>
                </a:solidFill>
                <a:effectLst>
                  <a:outerShdw blurRad="38100" dist="38100" dir="2700000" algn="tl">
                    <a:srgbClr val="000000">
                      <a:alpha val="43137"/>
                    </a:srgbClr>
                  </a:outerShdw>
                </a:effectLst>
              </a:rPr>
              <a:t>NO</a:t>
            </a:r>
            <a:r>
              <a:rPr lang="en-US" altLang="en-US" sz="2400" dirty="0"/>
              <a:t> – </a:t>
            </a:r>
            <a:r>
              <a:rPr lang="en-US" altLang="en-US" sz="2400" b="1" dirty="0">
                <a:solidFill>
                  <a:schemeClr val="accent1"/>
                </a:solidFill>
              </a:rPr>
              <a:t>At summary judgment, the burden of persuasion is on the employer </a:t>
            </a:r>
            <a:r>
              <a:rPr lang="en-US" altLang="en-US" sz="2400" dirty="0"/>
              <a:t>“as the moving party” to affirmatively demonstrate “the absence of a genuine issue of material fact on every relevant issue even if [the employer] would not have that burden on an issue if the case were to go to trial.” </a:t>
            </a:r>
          </a:p>
          <a:p>
            <a:pPr marL="914400" lvl="2" indent="0">
              <a:buNone/>
            </a:pPr>
            <a:endParaRPr lang="en-US" altLang="en-US" sz="2400" dirty="0"/>
          </a:p>
          <a:p>
            <a:pPr lvl="2"/>
            <a:endParaRPr lang="en-US" altLang="en-US" dirty="0"/>
          </a:p>
        </p:txBody>
      </p:sp>
    </p:spTree>
    <p:extLst>
      <p:ext uri="{BB962C8B-B14F-4D97-AF65-F5344CB8AC3E}">
        <p14:creationId xmlns:p14="http://schemas.microsoft.com/office/powerpoint/2010/main" val="377563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dirty="0"/>
              <a:t>Bulwer - Applying McDonnell Douglas Pre-Trial</a:t>
            </a:r>
            <a:br>
              <a:rPr lang="en-US" altLang="en-US" dirty="0"/>
            </a:br>
            <a:r>
              <a:rPr lang="en-US" altLang="en-US" dirty="0" smtClean="0"/>
              <a:t>3 </a:t>
            </a:r>
            <a:r>
              <a:rPr lang="en-US" altLang="en-US" dirty="0"/>
              <a:t>Questions Answered</a:t>
            </a:r>
          </a:p>
        </p:txBody>
      </p:sp>
      <p:sp>
        <p:nvSpPr>
          <p:cNvPr id="129029" name="Rectangle 5"/>
          <p:cNvSpPr>
            <a:spLocks noGrp="1" noChangeArrowheads="1"/>
          </p:cNvSpPr>
          <p:nvPr>
            <p:ph idx="1"/>
          </p:nvPr>
        </p:nvSpPr>
        <p:spPr>
          <a:xfrm>
            <a:off x="571500" y="1447800"/>
            <a:ext cx="8001000" cy="4191000"/>
          </a:xfrm>
        </p:spPr>
        <p:txBody>
          <a:bodyPr/>
          <a:lstStyle/>
          <a:p>
            <a:pPr marL="457200" lvl="1" indent="0">
              <a:buNone/>
            </a:pPr>
            <a:r>
              <a:rPr lang="en-US" altLang="en-US" sz="2400" i="1" u="sng" dirty="0"/>
              <a:t>THIRD</a:t>
            </a:r>
            <a:r>
              <a:rPr lang="en-US" altLang="en-US" sz="2400" i="1" dirty="0"/>
              <a:t>, in discerning the existence of an issue of material fact, may the motion judge weigh or otherwise evaluate the evidence?  </a:t>
            </a:r>
          </a:p>
          <a:p>
            <a:pPr marL="457200" lvl="1" indent="0">
              <a:buNone/>
            </a:pPr>
            <a:endParaRPr lang="en-US" altLang="en-US" sz="2400" b="1" dirty="0"/>
          </a:p>
          <a:p>
            <a:pPr marL="457200" lvl="1" indent="0">
              <a:buNone/>
            </a:pPr>
            <a:r>
              <a:rPr lang="en-US" altLang="en-US" sz="2400" b="1" dirty="0">
                <a:solidFill>
                  <a:schemeClr val="accent4"/>
                </a:solidFill>
                <a:effectLst>
                  <a:outerShdw blurRad="38100" dist="38100" dir="2700000" algn="tl">
                    <a:srgbClr val="000000">
                      <a:alpha val="43137"/>
                    </a:srgbClr>
                  </a:outerShdw>
                </a:effectLst>
              </a:rPr>
              <a:t>NO</a:t>
            </a:r>
            <a:r>
              <a:rPr lang="en-US" altLang="en-US" sz="2400" dirty="0"/>
              <a:t> – </a:t>
            </a:r>
            <a:r>
              <a:rPr lang="en-US" altLang="en-US" sz="2400" b="1" dirty="0">
                <a:solidFill>
                  <a:schemeClr val="accent1"/>
                </a:solidFill>
              </a:rPr>
              <a:t>At summary judgment, “a court does not resolve issue of material </a:t>
            </a:r>
            <a:r>
              <a:rPr lang="en-US" altLang="en-US" sz="2400" b="1" dirty="0" smtClean="0">
                <a:solidFill>
                  <a:schemeClr val="accent1"/>
                </a:solidFill>
              </a:rPr>
              <a:t>fact, </a:t>
            </a:r>
            <a:r>
              <a:rPr lang="en-US" altLang="en-US" sz="2400" b="1" dirty="0">
                <a:solidFill>
                  <a:schemeClr val="accent1"/>
                </a:solidFill>
              </a:rPr>
              <a:t>assess credibility or weigh evidence.” </a:t>
            </a:r>
            <a:r>
              <a:rPr lang="en-US" altLang="en-US" sz="2400" dirty="0"/>
              <a:t>Those are questions for the jury.  </a:t>
            </a:r>
          </a:p>
          <a:p>
            <a:pPr marL="914400" lvl="2" indent="0">
              <a:buNone/>
            </a:pPr>
            <a:endParaRPr lang="en-US" altLang="en-US" sz="2400" dirty="0"/>
          </a:p>
          <a:p>
            <a:pPr lvl="2"/>
            <a:endParaRPr lang="en-US" altLang="en-US" dirty="0"/>
          </a:p>
        </p:txBody>
      </p:sp>
    </p:spTree>
    <p:extLst>
      <p:ext uri="{BB962C8B-B14F-4D97-AF65-F5344CB8AC3E}">
        <p14:creationId xmlns:p14="http://schemas.microsoft.com/office/powerpoint/2010/main" val="81891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75329" y="412377"/>
            <a:ext cx="8637494" cy="685800"/>
          </a:xfrm>
        </p:spPr>
        <p:txBody>
          <a:bodyPr/>
          <a:lstStyle/>
          <a:p>
            <a:r>
              <a:rPr lang="en-US" altLang="en-US" dirty="0"/>
              <a:t>Bulwer / </a:t>
            </a:r>
            <a:r>
              <a:rPr lang="en-US" altLang="en-US" dirty="0" err="1"/>
              <a:t>Verdrager</a:t>
            </a:r>
            <a:r>
              <a:rPr lang="en-US" altLang="en-US" dirty="0"/>
              <a:t> – A Convincing Mosaic - Examples</a:t>
            </a:r>
          </a:p>
        </p:txBody>
      </p:sp>
      <p:sp>
        <p:nvSpPr>
          <p:cNvPr id="129029" name="Rectangle 5"/>
          <p:cNvSpPr>
            <a:spLocks noGrp="1" noChangeArrowheads="1"/>
          </p:cNvSpPr>
          <p:nvPr>
            <p:ph idx="1"/>
          </p:nvPr>
        </p:nvSpPr>
        <p:spPr>
          <a:xfrm>
            <a:off x="571500" y="1371600"/>
            <a:ext cx="8001000" cy="3429000"/>
          </a:xfrm>
        </p:spPr>
        <p:txBody>
          <a:bodyPr/>
          <a:lstStyle/>
          <a:p>
            <a:pPr marL="0" indent="0">
              <a:buNone/>
            </a:pPr>
            <a:endParaRPr lang="en-US" altLang="en-US" dirty="0"/>
          </a:p>
          <a:p>
            <a:pPr marL="0" indent="0">
              <a:buNone/>
            </a:pPr>
            <a:endParaRPr lang="en-US" altLang="en-US" dirty="0"/>
          </a:p>
          <a:p>
            <a:pPr marL="0" indent="0">
              <a:buNone/>
            </a:pPr>
            <a:endParaRPr lang="en-US" altLang="en-US" dirty="0"/>
          </a:p>
        </p:txBody>
      </p:sp>
      <p:sp>
        <p:nvSpPr>
          <p:cNvPr id="7" name="Rectangle 3"/>
          <p:cNvSpPr txBox="1">
            <a:spLocks noChangeArrowheads="1"/>
          </p:cNvSpPr>
          <p:nvPr/>
        </p:nvSpPr>
        <p:spPr bwMode="auto">
          <a:xfrm>
            <a:off x="571500" y="1219200"/>
            <a:ext cx="8001000" cy="408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B0C518"/>
              </a:buClr>
              <a:buFont typeface="Wingdings" pitchFamily="2" charset="2"/>
              <a:buChar char="§"/>
              <a:defRPr sz="2400">
                <a:solidFill>
                  <a:srgbClr val="03416B"/>
                </a:solidFill>
                <a:latin typeface="Cambria" panose="02040503050406030204" pitchFamily="18" charset="0"/>
                <a:ea typeface="+mn-ea"/>
                <a:cs typeface="+mn-cs"/>
              </a:defRPr>
            </a:lvl1pPr>
            <a:lvl2pPr marL="742950" indent="-285750" algn="l" rtl="0" eaLnBrk="1" fontAlgn="base" hangingPunct="1">
              <a:spcBef>
                <a:spcPct val="20000"/>
              </a:spcBef>
              <a:spcAft>
                <a:spcPct val="0"/>
              </a:spcAft>
              <a:buClr>
                <a:srgbClr val="B0C518"/>
              </a:buClr>
              <a:buChar char="–"/>
              <a:defRPr sz="2000">
                <a:solidFill>
                  <a:srgbClr val="03416B"/>
                </a:solidFill>
                <a:latin typeface="Cambria" panose="02040503050406030204" pitchFamily="18" charset="0"/>
                <a:ea typeface="+mn-ea"/>
              </a:defRPr>
            </a:lvl2pPr>
            <a:lvl3pPr marL="1143000" indent="-228600" algn="l" rtl="0" eaLnBrk="1" fontAlgn="base" hangingPunct="1">
              <a:spcBef>
                <a:spcPct val="20000"/>
              </a:spcBef>
              <a:spcAft>
                <a:spcPct val="0"/>
              </a:spcAft>
              <a:buClr>
                <a:srgbClr val="B0C518"/>
              </a:buClr>
              <a:buFont typeface="Wingdings" pitchFamily="2" charset="2"/>
              <a:buChar char="§"/>
              <a:defRPr>
                <a:solidFill>
                  <a:srgbClr val="03416B"/>
                </a:solidFill>
                <a:latin typeface="Cambria" panose="02040503050406030204" pitchFamily="18" charset="0"/>
                <a:ea typeface="+mn-ea"/>
              </a:defRPr>
            </a:lvl3pPr>
            <a:lvl4pPr marL="1600200" indent="-228600" algn="l" rtl="0" eaLnBrk="1" fontAlgn="base" hangingPunct="1">
              <a:spcBef>
                <a:spcPct val="20000"/>
              </a:spcBef>
              <a:spcAft>
                <a:spcPct val="0"/>
              </a:spcAft>
              <a:buClr>
                <a:srgbClr val="B0C518"/>
              </a:buClr>
              <a:buChar char="–"/>
              <a:defRPr sz="1600">
                <a:solidFill>
                  <a:srgbClr val="03416B"/>
                </a:solidFill>
                <a:latin typeface="Cambria" panose="02040503050406030204" pitchFamily="18" charset="0"/>
                <a:ea typeface="+mn-ea"/>
              </a:defRPr>
            </a:lvl4pPr>
            <a:lvl5pPr marL="2057400" indent="-228600" algn="l" rtl="0" eaLnBrk="1" fontAlgn="base" hangingPunct="1">
              <a:spcBef>
                <a:spcPct val="20000"/>
              </a:spcBef>
              <a:spcAft>
                <a:spcPct val="0"/>
              </a:spcAft>
              <a:buClr>
                <a:srgbClr val="B0C518"/>
              </a:buClr>
              <a:buChar char="»"/>
              <a:defRPr sz="1600">
                <a:solidFill>
                  <a:srgbClr val="03416B"/>
                </a:solidFill>
                <a:latin typeface="Cambria" panose="02040503050406030204" pitchFamily="18" charset="0"/>
                <a:ea typeface="+mn-ea"/>
              </a:defRPr>
            </a:lvl5pPr>
            <a:lvl6pPr marL="2514600" indent="-228600" algn="l" rtl="0" eaLnBrk="1" fontAlgn="base" hangingPunct="1">
              <a:spcBef>
                <a:spcPct val="20000"/>
              </a:spcBef>
              <a:spcAft>
                <a:spcPct val="0"/>
              </a:spcAft>
              <a:buClr>
                <a:srgbClr val="B0C518"/>
              </a:buClr>
              <a:buChar char="»"/>
              <a:defRPr sz="1600">
                <a:solidFill>
                  <a:srgbClr val="03416B"/>
                </a:solidFill>
                <a:latin typeface="+mn-lt"/>
                <a:ea typeface="+mn-ea"/>
              </a:defRPr>
            </a:lvl6pPr>
            <a:lvl7pPr marL="2971800" indent="-228600" algn="l" rtl="0" eaLnBrk="1" fontAlgn="base" hangingPunct="1">
              <a:spcBef>
                <a:spcPct val="20000"/>
              </a:spcBef>
              <a:spcAft>
                <a:spcPct val="0"/>
              </a:spcAft>
              <a:buClr>
                <a:srgbClr val="B0C518"/>
              </a:buClr>
              <a:buChar char="»"/>
              <a:defRPr sz="1600">
                <a:solidFill>
                  <a:srgbClr val="03416B"/>
                </a:solidFill>
                <a:latin typeface="+mn-lt"/>
                <a:ea typeface="+mn-ea"/>
              </a:defRPr>
            </a:lvl7pPr>
            <a:lvl8pPr marL="3429000" indent="-228600" algn="l" rtl="0" eaLnBrk="1" fontAlgn="base" hangingPunct="1">
              <a:spcBef>
                <a:spcPct val="20000"/>
              </a:spcBef>
              <a:spcAft>
                <a:spcPct val="0"/>
              </a:spcAft>
              <a:buClr>
                <a:srgbClr val="B0C518"/>
              </a:buClr>
              <a:buChar char="»"/>
              <a:defRPr sz="1600">
                <a:solidFill>
                  <a:srgbClr val="03416B"/>
                </a:solidFill>
                <a:latin typeface="+mn-lt"/>
                <a:ea typeface="+mn-ea"/>
              </a:defRPr>
            </a:lvl8pPr>
            <a:lvl9pPr marL="3886200" indent="-228600" algn="l" rtl="0" eaLnBrk="1" fontAlgn="base" hangingPunct="1">
              <a:spcBef>
                <a:spcPct val="20000"/>
              </a:spcBef>
              <a:spcAft>
                <a:spcPct val="0"/>
              </a:spcAft>
              <a:buClr>
                <a:srgbClr val="B0C518"/>
              </a:buClr>
              <a:buChar char="»"/>
              <a:defRPr sz="1600">
                <a:solidFill>
                  <a:srgbClr val="03416B"/>
                </a:solidFill>
                <a:latin typeface="+mn-lt"/>
                <a:ea typeface="+mn-ea"/>
              </a:defRPr>
            </a:lvl9pPr>
          </a:lstStyle>
          <a:p>
            <a:pPr marL="0" indent="0">
              <a:buFont typeface="Wingdings" pitchFamily="2" charset="2"/>
              <a:buNone/>
            </a:pPr>
            <a:endParaRPr lang="en-US" altLang="en-US" kern="0" dirty="0"/>
          </a:p>
          <a:p>
            <a:pPr marL="457200" indent="-457200">
              <a:buClr>
                <a:schemeClr val="tx2"/>
              </a:buClr>
              <a:buFont typeface="Wingdings" pitchFamily="2" charset="2"/>
              <a:buAutoNum type="arabicPeriod"/>
            </a:pPr>
            <a:r>
              <a:rPr lang="en-US" altLang="en-US" kern="0" dirty="0"/>
              <a:t>Inconsistencies </a:t>
            </a:r>
          </a:p>
          <a:p>
            <a:pPr marL="457200" indent="-457200">
              <a:buClr>
                <a:schemeClr val="tx2"/>
              </a:buClr>
              <a:buFont typeface="Wingdings" pitchFamily="2" charset="2"/>
              <a:buAutoNum type="arabicPeriod"/>
            </a:pPr>
            <a:r>
              <a:rPr lang="en-US" altLang="en-US" kern="0" dirty="0"/>
              <a:t>Differential treatment</a:t>
            </a:r>
          </a:p>
          <a:p>
            <a:pPr marL="457200" indent="-457200">
              <a:buClr>
                <a:schemeClr val="tx2"/>
              </a:buClr>
              <a:buFont typeface="Wingdings" pitchFamily="2" charset="2"/>
              <a:buAutoNum type="arabicPeriod"/>
            </a:pPr>
            <a:r>
              <a:rPr lang="en-US" altLang="en-US" kern="0" dirty="0"/>
              <a:t>Stereotypical thinking </a:t>
            </a:r>
          </a:p>
          <a:p>
            <a:pPr marL="457200" indent="-457200">
              <a:buClr>
                <a:schemeClr val="tx2"/>
              </a:buClr>
              <a:buFont typeface="Wingdings" pitchFamily="2" charset="2"/>
              <a:buAutoNum type="arabicPeriod"/>
            </a:pPr>
            <a:r>
              <a:rPr lang="en-US" altLang="en-US" kern="0" dirty="0"/>
              <a:t>Failure to follow policies and procedures</a:t>
            </a:r>
          </a:p>
          <a:p>
            <a:pPr marL="457200" indent="-457200">
              <a:buClr>
                <a:schemeClr val="tx2"/>
              </a:buClr>
              <a:buFont typeface="Wingdings" pitchFamily="2" charset="2"/>
              <a:buAutoNum type="arabicPeriod"/>
            </a:pPr>
            <a:r>
              <a:rPr lang="en-US" altLang="en-US" kern="0" dirty="0"/>
              <a:t>Undermining </a:t>
            </a:r>
          </a:p>
          <a:p>
            <a:pPr marL="457200" indent="-457200">
              <a:buClr>
                <a:schemeClr val="tx2"/>
              </a:buClr>
              <a:buFont typeface="Wingdings" pitchFamily="2" charset="2"/>
              <a:buAutoNum type="arabicPeriod"/>
            </a:pPr>
            <a:r>
              <a:rPr lang="en-US" altLang="en-US" kern="0" dirty="0"/>
              <a:t>Failure to adequately address similar concerns raised by others</a:t>
            </a:r>
          </a:p>
          <a:p>
            <a:pPr marL="0" indent="0">
              <a:buNone/>
            </a:pPr>
            <a:r>
              <a:rPr lang="en-US" altLang="en-US" b="1" kern="0" dirty="0"/>
              <a:t> </a:t>
            </a:r>
          </a:p>
        </p:txBody>
      </p:sp>
    </p:spTree>
    <p:extLst>
      <p:ext uri="{BB962C8B-B14F-4D97-AF65-F5344CB8AC3E}">
        <p14:creationId xmlns:p14="http://schemas.microsoft.com/office/powerpoint/2010/main" val="66491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dirty="0" err="1"/>
              <a:t>Verdrager</a:t>
            </a:r>
            <a:r>
              <a:rPr lang="en-US" altLang="en-US" dirty="0"/>
              <a:t> – Self-Help Discovery as Protected Activity</a:t>
            </a:r>
          </a:p>
        </p:txBody>
      </p:sp>
      <p:sp>
        <p:nvSpPr>
          <p:cNvPr id="129029" name="Rectangle 5"/>
          <p:cNvSpPr>
            <a:spLocks noGrp="1" noChangeArrowheads="1"/>
          </p:cNvSpPr>
          <p:nvPr>
            <p:ph idx="1"/>
          </p:nvPr>
        </p:nvSpPr>
        <p:spPr/>
        <p:txBody>
          <a:bodyPr/>
          <a:lstStyle/>
          <a:p>
            <a:pPr marL="0" indent="0">
              <a:buNone/>
            </a:pPr>
            <a:endParaRPr lang="en-US" altLang="en-US" dirty="0" smtClean="0"/>
          </a:p>
          <a:p>
            <a:pPr marL="0" indent="0">
              <a:buNone/>
            </a:pPr>
            <a:r>
              <a:rPr lang="en-US" altLang="en-US" dirty="0" smtClean="0"/>
              <a:t>So-called </a:t>
            </a:r>
            <a:r>
              <a:rPr lang="en-US" altLang="en-US" dirty="0"/>
              <a:t>“self-help discovery may constitute protected activity under MGL c. 151B </a:t>
            </a:r>
            <a:r>
              <a:rPr lang="en-US" altLang="en-US" u="sng" dirty="0">
                <a:solidFill>
                  <a:schemeClr val="accent1"/>
                </a:solidFill>
              </a:rPr>
              <a:t>“</a:t>
            </a:r>
            <a:r>
              <a:rPr lang="en-US" altLang="en-US" b="1" u="sng" dirty="0">
                <a:solidFill>
                  <a:schemeClr val="accent1"/>
                </a:solidFill>
              </a:rPr>
              <a:t>but only if the employees actions were reasonable in the totality of the circumstances</a:t>
            </a:r>
            <a:r>
              <a:rPr lang="en-US" altLang="en-US" u="sng" dirty="0">
                <a:solidFill>
                  <a:schemeClr val="accent1"/>
                </a:solidFill>
              </a:rPr>
              <a:t>,” </a:t>
            </a:r>
            <a:r>
              <a:rPr lang="en-US" altLang="en-US" dirty="0"/>
              <a:t>beginning with the question of whether the materials obtained would have been discoverable under the Massachusetts Rules of Civil Procedure.  </a:t>
            </a:r>
          </a:p>
          <a:p>
            <a:pPr marL="914400" lvl="2" indent="0">
              <a:buNone/>
            </a:pPr>
            <a:endParaRPr lang="en-US" altLang="en-US" b="1" dirty="0"/>
          </a:p>
        </p:txBody>
      </p:sp>
    </p:spTree>
    <p:extLst>
      <p:ext uri="{BB962C8B-B14F-4D97-AF65-F5344CB8AC3E}">
        <p14:creationId xmlns:p14="http://schemas.microsoft.com/office/powerpoint/2010/main" val="292687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dirty="0" err="1"/>
              <a:t>Verdrager</a:t>
            </a:r>
            <a:r>
              <a:rPr lang="en-US" altLang="en-US" dirty="0"/>
              <a:t> – Self-Help Discovery as Protected Activity</a:t>
            </a:r>
          </a:p>
        </p:txBody>
      </p:sp>
      <p:sp>
        <p:nvSpPr>
          <p:cNvPr id="129029" name="Rectangle 5"/>
          <p:cNvSpPr>
            <a:spLocks noGrp="1" noChangeArrowheads="1"/>
          </p:cNvSpPr>
          <p:nvPr>
            <p:ph idx="1"/>
          </p:nvPr>
        </p:nvSpPr>
        <p:spPr/>
        <p:txBody>
          <a:bodyPr/>
          <a:lstStyle/>
          <a:p>
            <a:pPr marL="0" indent="0">
              <a:buNone/>
            </a:pPr>
            <a:endParaRPr lang="en-US" altLang="en-US" dirty="0" smtClean="0"/>
          </a:p>
          <a:p>
            <a:pPr marL="0" indent="0">
              <a:buNone/>
            </a:pPr>
            <a:r>
              <a:rPr lang="en-US" altLang="en-US" dirty="0" smtClean="0"/>
              <a:t>Moreover</a:t>
            </a:r>
            <a:r>
              <a:rPr lang="en-US" altLang="en-US" dirty="0"/>
              <a:t>, even where the employee is an attorney subject to the rules of attorney-client privilege, </a:t>
            </a:r>
            <a:r>
              <a:rPr lang="en-US" altLang="en-US" u="sng" dirty="0">
                <a:solidFill>
                  <a:schemeClr val="accent1"/>
                </a:solidFill>
              </a:rPr>
              <a:t>“</a:t>
            </a:r>
            <a:r>
              <a:rPr lang="en-US" altLang="en-US" b="1" u="sng" dirty="0">
                <a:solidFill>
                  <a:schemeClr val="accent1"/>
                </a:solidFill>
              </a:rPr>
              <a:t>the shield of confidentiality shall not be turned into a sword to defeat discrimination claims</a:t>
            </a:r>
            <a:r>
              <a:rPr lang="en-US" altLang="en-US" u="sng" dirty="0">
                <a:solidFill>
                  <a:schemeClr val="accent1"/>
                </a:solidFill>
              </a:rPr>
              <a:t>….” </a:t>
            </a:r>
          </a:p>
          <a:p>
            <a:pPr marL="914400" lvl="2" indent="0">
              <a:buNone/>
            </a:pPr>
            <a:endParaRPr lang="en-US" altLang="en-US" b="1" dirty="0"/>
          </a:p>
        </p:txBody>
      </p:sp>
    </p:spTree>
    <p:extLst>
      <p:ext uri="{BB962C8B-B14F-4D97-AF65-F5344CB8AC3E}">
        <p14:creationId xmlns:p14="http://schemas.microsoft.com/office/powerpoint/2010/main" val="262864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ltLang="en-US" dirty="0" err="1"/>
              <a:t>Verdrager</a:t>
            </a:r>
            <a:r>
              <a:rPr lang="en-US" altLang="en-US" dirty="0"/>
              <a:t> – Totality of the Circumstances - Examples</a:t>
            </a:r>
          </a:p>
        </p:txBody>
      </p:sp>
      <p:sp>
        <p:nvSpPr>
          <p:cNvPr id="150532" name="Rectangle 4"/>
          <p:cNvSpPr>
            <a:spLocks noGrp="1" noChangeArrowheads="1"/>
          </p:cNvSpPr>
          <p:nvPr>
            <p:ph idx="1"/>
          </p:nvPr>
        </p:nvSpPr>
        <p:spPr>
          <a:xfrm>
            <a:off x="580292" y="1371600"/>
            <a:ext cx="8001000" cy="4605100"/>
          </a:xfrm>
        </p:spPr>
        <p:txBody>
          <a:bodyPr/>
          <a:lstStyle/>
          <a:p>
            <a:r>
              <a:rPr lang="en-US" altLang="en-US" dirty="0"/>
              <a:t>How the materials came into the employee’s possession</a:t>
            </a:r>
          </a:p>
          <a:p>
            <a:r>
              <a:rPr lang="en-US" altLang="en-US" dirty="0"/>
              <a:t>Relevance vs. disruption to ordinary business – without regard to effect on individual company representatives</a:t>
            </a:r>
          </a:p>
          <a:p>
            <a:r>
              <a:rPr lang="en-US" altLang="en-US" dirty="0"/>
              <a:t>Reasons for copying vs. requesting in discovery</a:t>
            </a:r>
          </a:p>
          <a:p>
            <a:r>
              <a:rPr lang="en-US" altLang="en-US" dirty="0"/>
              <a:t>Company policies on privacy and </a:t>
            </a:r>
            <a:r>
              <a:rPr lang="en-US" altLang="en-US" dirty="0" smtClean="0"/>
              <a:t>confidentiality</a:t>
            </a:r>
          </a:p>
          <a:p>
            <a:r>
              <a:rPr lang="en-US" altLang="en-US" dirty="0" smtClean="0"/>
              <a:t> </a:t>
            </a:r>
            <a:r>
              <a:rPr lang="en-US" altLang="en-US" dirty="0"/>
              <a:t>What the employee did with the </a:t>
            </a:r>
            <a:r>
              <a:rPr lang="en-US" altLang="en-US" dirty="0" smtClean="0"/>
              <a:t>materials</a:t>
            </a:r>
          </a:p>
          <a:p>
            <a:r>
              <a:rPr lang="en-US" altLang="en-US" dirty="0" smtClean="0"/>
              <a:t>The </a:t>
            </a:r>
            <a:r>
              <a:rPr lang="en-US" altLang="en-US" dirty="0"/>
              <a:t>employer’s interest in keeping the materials confidential</a:t>
            </a:r>
          </a:p>
          <a:p>
            <a:r>
              <a:rPr lang="en-US" altLang="en-US" b="1" dirty="0" smtClean="0">
                <a:solidFill>
                  <a:schemeClr val="accent1"/>
                </a:solidFill>
              </a:rPr>
              <a:t>The </a:t>
            </a:r>
            <a:r>
              <a:rPr lang="en-US" altLang="en-US" b="1" dirty="0">
                <a:solidFill>
                  <a:schemeClr val="accent1"/>
                </a:solidFill>
              </a:rPr>
              <a:t>broad remedial purpose of the anti-discrimination </a:t>
            </a:r>
            <a:r>
              <a:rPr lang="en-US" altLang="en-US" b="1" dirty="0" smtClean="0">
                <a:solidFill>
                  <a:schemeClr val="accent1"/>
                </a:solidFill>
              </a:rPr>
              <a:t>laws </a:t>
            </a:r>
          </a:p>
        </p:txBody>
      </p:sp>
    </p:spTree>
    <p:extLst>
      <p:ext uri="{BB962C8B-B14F-4D97-AF65-F5344CB8AC3E}">
        <p14:creationId xmlns:p14="http://schemas.microsoft.com/office/powerpoint/2010/main" val="413413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dirty="0" err="1"/>
              <a:t>Esler</a:t>
            </a:r>
            <a:r>
              <a:rPr lang="en-US" altLang="en-US" dirty="0"/>
              <a:t> – A Convincing Mosaic May Include A True Reason</a:t>
            </a:r>
          </a:p>
        </p:txBody>
      </p:sp>
      <p:sp>
        <p:nvSpPr>
          <p:cNvPr id="129029" name="Rectangle 5"/>
          <p:cNvSpPr>
            <a:spLocks noGrp="1" noChangeArrowheads="1"/>
          </p:cNvSpPr>
          <p:nvPr>
            <p:ph idx="1"/>
          </p:nvPr>
        </p:nvSpPr>
        <p:spPr>
          <a:xfrm>
            <a:off x="457200" y="1447800"/>
            <a:ext cx="8001000" cy="4191000"/>
          </a:xfrm>
        </p:spPr>
        <p:txBody>
          <a:bodyPr/>
          <a:lstStyle/>
          <a:p>
            <a:pPr marL="0" indent="0">
              <a:spcAft>
                <a:spcPts val="600"/>
              </a:spcAft>
              <a:buNone/>
            </a:pPr>
            <a:r>
              <a:rPr lang="en-US" altLang="en-US" dirty="0"/>
              <a:t>A true reason may not be the real reason for an adverse action.  In this FMLA retaliation case, the SJC held that even if the employee was unable to fully perform her job immediately upon her return to work, evidence of the employer’s true motive included</a:t>
            </a:r>
            <a:r>
              <a:rPr lang="en-US" altLang="en-US" dirty="0" smtClean="0"/>
              <a:t>:</a:t>
            </a:r>
          </a:p>
          <a:p>
            <a:pPr marL="400050" lvl="1" indent="0">
              <a:buNone/>
            </a:pPr>
            <a:r>
              <a:rPr lang="en-US" altLang="en-US" sz="2400" dirty="0" smtClean="0">
                <a:solidFill>
                  <a:srgbClr val="92D050"/>
                </a:solidFill>
              </a:rPr>
              <a:t>-</a:t>
            </a:r>
            <a:r>
              <a:rPr lang="en-US" altLang="en-US" sz="2400" dirty="0" smtClean="0"/>
              <a:t>  </a:t>
            </a:r>
            <a:r>
              <a:rPr lang="en-US" altLang="en-US" sz="2400" dirty="0"/>
              <a:t>the timing of when the employee was replaced,</a:t>
            </a:r>
          </a:p>
          <a:p>
            <a:pPr marL="400050" lvl="1" indent="0">
              <a:buNone/>
            </a:pPr>
            <a:r>
              <a:rPr lang="en-US" altLang="en-US" sz="2400" dirty="0">
                <a:solidFill>
                  <a:srgbClr val="92D050"/>
                </a:solidFill>
              </a:rPr>
              <a:t>-</a:t>
            </a:r>
            <a:r>
              <a:rPr lang="en-US" altLang="en-US" sz="2400" dirty="0"/>
              <a:t>  the length of her replacement’s learning curve, and</a:t>
            </a:r>
          </a:p>
          <a:p>
            <a:pPr marL="400050" lvl="1" indent="0">
              <a:buNone/>
            </a:pPr>
            <a:r>
              <a:rPr lang="en-US" altLang="en-US" sz="2400" dirty="0">
                <a:solidFill>
                  <a:srgbClr val="92D050"/>
                </a:solidFill>
              </a:rPr>
              <a:t>-</a:t>
            </a:r>
            <a:r>
              <a:rPr lang="en-US" altLang="en-US" sz="2400" dirty="0"/>
              <a:t>  her supervisor’s saying she was using FMLA time </a:t>
            </a:r>
            <a:r>
              <a:rPr lang="en-US" altLang="en-US" sz="2400" dirty="0" smtClean="0"/>
              <a:t>as “vacation</a:t>
            </a:r>
            <a:r>
              <a:rPr lang="en-US" altLang="en-US" sz="2400" dirty="0"/>
              <a:t>.”</a:t>
            </a:r>
          </a:p>
          <a:p>
            <a:pPr marL="914400" lvl="2" indent="0">
              <a:buNone/>
            </a:pPr>
            <a:endParaRPr lang="en-US" altLang="en-US" b="1" dirty="0"/>
          </a:p>
        </p:txBody>
      </p:sp>
    </p:spTree>
    <p:extLst>
      <p:ext uri="{BB962C8B-B14F-4D97-AF65-F5344CB8AC3E}">
        <p14:creationId xmlns:p14="http://schemas.microsoft.com/office/powerpoint/2010/main" val="160907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dirty="0"/>
              <a:t>Three Categories of Developments</a:t>
            </a:r>
          </a:p>
        </p:txBody>
      </p:sp>
      <p:sp>
        <p:nvSpPr>
          <p:cNvPr id="151555" name="Rectangle 3"/>
          <p:cNvSpPr>
            <a:spLocks noGrp="1" noChangeArrowheads="1"/>
          </p:cNvSpPr>
          <p:nvPr>
            <p:ph idx="1"/>
          </p:nvPr>
        </p:nvSpPr>
        <p:spPr>
          <a:xfrm>
            <a:off x="762000" y="1600200"/>
            <a:ext cx="8001000" cy="4191000"/>
          </a:xfrm>
        </p:spPr>
        <p:txBody>
          <a:bodyPr/>
          <a:lstStyle/>
          <a:p>
            <a:pPr marL="0" indent="0">
              <a:buNone/>
            </a:pPr>
            <a:endParaRPr lang="en-US" altLang="en-US" b="1" dirty="0"/>
          </a:p>
          <a:p>
            <a:pPr marL="457200" indent="-457200">
              <a:buClr>
                <a:schemeClr val="tx2"/>
              </a:buClr>
              <a:buAutoNum type="arabicPeriod"/>
            </a:pPr>
            <a:r>
              <a:rPr lang="en-US" altLang="en-US" sz="2800" dirty="0"/>
              <a:t>Damages and Attorney’s Fees</a:t>
            </a:r>
          </a:p>
          <a:p>
            <a:pPr marL="457200" indent="-457200">
              <a:buClr>
                <a:schemeClr val="tx2"/>
              </a:buClr>
              <a:buFont typeface="Wingdings" pitchFamily="2" charset="2"/>
              <a:buAutoNum type="arabicPeriod"/>
            </a:pPr>
            <a:r>
              <a:rPr lang="en-US" altLang="en-US" sz="2800" dirty="0"/>
              <a:t>MGL c. 151B vs. Other Rights and Laws</a:t>
            </a:r>
          </a:p>
          <a:p>
            <a:pPr marL="457200" indent="-457200">
              <a:buClr>
                <a:schemeClr val="tx2"/>
              </a:buClr>
              <a:buFont typeface="Wingdings" pitchFamily="2" charset="2"/>
              <a:buAutoNum type="arabicPeriod"/>
            </a:pPr>
            <a:r>
              <a:rPr lang="en-US" altLang="en-US" sz="2800" dirty="0"/>
              <a:t>Proof of Discrimination – The End Of SJ</a:t>
            </a:r>
          </a:p>
          <a:p>
            <a:pPr marL="0" indent="0">
              <a:buNone/>
            </a:pPr>
            <a:endParaRPr lang="en-US" altLang="en-US" sz="2800" b="1" dirty="0"/>
          </a:p>
        </p:txBody>
      </p:sp>
    </p:spTree>
    <p:extLst>
      <p:ext uri="{BB962C8B-B14F-4D97-AF65-F5344CB8AC3E}">
        <p14:creationId xmlns:p14="http://schemas.microsoft.com/office/powerpoint/2010/main" val="96710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dirty="0"/>
              <a:t>Gyulakian – A Convincing Mosaic of An </a:t>
            </a:r>
            <a:r>
              <a:rPr lang="en-US" altLang="en-US" dirty="0" smtClean="0"/>
              <a:t>Outrageous  or Egregious </a:t>
            </a:r>
            <a:r>
              <a:rPr lang="en-US" altLang="en-US" dirty="0"/>
              <a:t>Failure To Remedy Unlawful Discrimination</a:t>
            </a:r>
          </a:p>
        </p:txBody>
      </p:sp>
      <p:sp>
        <p:nvSpPr>
          <p:cNvPr id="129029" name="Rectangle 5"/>
          <p:cNvSpPr>
            <a:spLocks noGrp="1" noChangeArrowheads="1"/>
          </p:cNvSpPr>
          <p:nvPr>
            <p:ph idx="1"/>
          </p:nvPr>
        </p:nvSpPr>
        <p:spPr>
          <a:xfrm>
            <a:off x="555121" y="1447800"/>
            <a:ext cx="8001000" cy="4191000"/>
          </a:xfrm>
        </p:spPr>
        <p:txBody>
          <a:bodyPr/>
          <a:lstStyle/>
          <a:p>
            <a:pPr marL="0" indent="0">
              <a:buNone/>
            </a:pPr>
            <a:r>
              <a:rPr lang="en-US" altLang="en-US" dirty="0"/>
              <a:t>In this sexual harassment case, the SJC held that an outrageous or egregious failure to remedy discrimination may arise from a failure to respond to a complaint or an inadequate response.  </a:t>
            </a:r>
            <a:endParaRPr lang="en-US" altLang="en-US" dirty="0" smtClean="0"/>
          </a:p>
          <a:p>
            <a:pPr marL="0" indent="0">
              <a:buNone/>
            </a:pPr>
            <a:r>
              <a:rPr lang="en-US" altLang="en-US" dirty="0" smtClean="0"/>
              <a:t>Here</a:t>
            </a:r>
            <a:r>
              <a:rPr lang="en-US" altLang="en-US" dirty="0"/>
              <a:t>, examples included:</a:t>
            </a:r>
          </a:p>
          <a:p>
            <a:pPr>
              <a:buFontTx/>
              <a:buChar char="-"/>
            </a:pPr>
            <a:r>
              <a:rPr lang="en-US" altLang="en-US" dirty="0"/>
              <a:t>use of a biased investigator,</a:t>
            </a:r>
          </a:p>
          <a:p>
            <a:pPr>
              <a:buFontTx/>
              <a:buChar char="-"/>
            </a:pPr>
            <a:r>
              <a:rPr lang="en-US" altLang="en-US" dirty="0"/>
              <a:t>gathering information from some but not other witnesses, and</a:t>
            </a:r>
          </a:p>
          <a:p>
            <a:pPr>
              <a:buFontTx/>
              <a:buChar char="-"/>
            </a:pPr>
            <a:r>
              <a:rPr lang="en-US" altLang="en-US" dirty="0"/>
              <a:t>disregarding evidence supporting the allegations.</a:t>
            </a:r>
          </a:p>
          <a:p>
            <a:pPr marL="0" indent="0">
              <a:buNone/>
            </a:pPr>
            <a:endParaRPr lang="en-US" altLang="en-US" dirty="0"/>
          </a:p>
        </p:txBody>
      </p:sp>
    </p:spTree>
    <p:extLst>
      <p:ext uri="{BB962C8B-B14F-4D97-AF65-F5344CB8AC3E}">
        <p14:creationId xmlns:p14="http://schemas.microsoft.com/office/powerpoint/2010/main" val="146738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dirty="0" err="1"/>
              <a:t>Trychon</a:t>
            </a:r>
            <a:r>
              <a:rPr lang="en-US" altLang="en-US" dirty="0"/>
              <a:t> – Proof of  Causation by A Convincing </a:t>
            </a:r>
            <a:r>
              <a:rPr lang="en-US" altLang="en-US" dirty="0" smtClean="0"/>
              <a:t>Mosaic</a:t>
            </a:r>
            <a:endParaRPr lang="en-US" altLang="en-US" dirty="0"/>
          </a:p>
        </p:txBody>
      </p:sp>
      <p:sp>
        <p:nvSpPr>
          <p:cNvPr id="129029" name="Rectangle 5"/>
          <p:cNvSpPr>
            <a:spLocks noGrp="1" noChangeArrowheads="1"/>
          </p:cNvSpPr>
          <p:nvPr>
            <p:ph idx="1"/>
          </p:nvPr>
        </p:nvSpPr>
        <p:spPr>
          <a:xfrm>
            <a:off x="571500" y="1600200"/>
            <a:ext cx="8001000" cy="4343400"/>
          </a:xfrm>
        </p:spPr>
        <p:txBody>
          <a:bodyPr/>
          <a:lstStyle/>
          <a:p>
            <a:pPr marL="0" indent="0">
              <a:buNone/>
            </a:pPr>
            <a:r>
              <a:rPr lang="en-US" altLang="en-US" dirty="0"/>
              <a:t>In this whistleblower case, the Appeals Court held that a causal connection between an employee’s alleged protected activities and his layoff was evidenced by the following:</a:t>
            </a:r>
          </a:p>
          <a:p>
            <a:pPr>
              <a:buFontTx/>
              <a:buChar char="-"/>
            </a:pPr>
            <a:r>
              <a:rPr lang="en-US" altLang="en-US" dirty="0"/>
              <a:t>a pre-protected activity upward career trajectory, </a:t>
            </a:r>
          </a:p>
          <a:p>
            <a:pPr>
              <a:buFontTx/>
              <a:buChar char="-"/>
            </a:pPr>
            <a:r>
              <a:rPr lang="en-US" altLang="en-US" dirty="0"/>
              <a:t>others with poorer performance being retained,</a:t>
            </a:r>
          </a:p>
          <a:p>
            <a:pPr>
              <a:buFontTx/>
              <a:buChar char="-"/>
            </a:pPr>
            <a:r>
              <a:rPr lang="en-US" altLang="en-US" dirty="0"/>
              <a:t>hostility, interference and threats, and</a:t>
            </a:r>
          </a:p>
          <a:p>
            <a:pPr>
              <a:buFontTx/>
              <a:buChar char="-"/>
            </a:pPr>
            <a:r>
              <a:rPr lang="en-US" altLang="en-US" dirty="0"/>
              <a:t>preferential treatment of those engaging in such hostility. </a:t>
            </a:r>
          </a:p>
          <a:p>
            <a:pPr marL="0" indent="0">
              <a:buNone/>
            </a:pPr>
            <a:r>
              <a:rPr lang="en-US" altLang="en-US" sz="1800" dirty="0">
                <a:solidFill>
                  <a:schemeClr val="tx1"/>
                </a:solidFill>
              </a:rPr>
              <a:t>	</a:t>
            </a:r>
            <a:endParaRPr lang="en-US" altLang="en-US" sz="1800" dirty="0">
              <a:solidFill>
                <a:schemeClr val="tx1"/>
              </a:solidFill>
              <a:highlight>
                <a:srgbClr val="00FF00"/>
              </a:highlight>
            </a:endParaRPr>
          </a:p>
          <a:p>
            <a:pPr marL="0" indent="0">
              <a:buNone/>
            </a:pPr>
            <a:r>
              <a:rPr lang="en-US" altLang="en-US" dirty="0"/>
              <a:t> </a:t>
            </a:r>
          </a:p>
        </p:txBody>
      </p:sp>
      <p:sp>
        <p:nvSpPr>
          <p:cNvPr id="3" name="Rectangle 2"/>
          <p:cNvSpPr/>
          <p:nvPr/>
        </p:nvSpPr>
        <p:spPr>
          <a:xfrm>
            <a:off x="293406" y="6096000"/>
            <a:ext cx="7315200" cy="369332"/>
          </a:xfrm>
          <a:prstGeom prst="rect">
            <a:avLst/>
          </a:prstGeom>
        </p:spPr>
        <p:txBody>
          <a:bodyPr wrap="square">
            <a:spAutoFit/>
          </a:bodyPr>
          <a:lstStyle/>
          <a:p>
            <a:pPr>
              <a:buNone/>
            </a:pPr>
            <a:r>
              <a:rPr lang="en-US" dirty="0">
                <a:solidFill>
                  <a:schemeClr val="bg1"/>
                </a:solidFill>
                <a:latin typeface="Cambria" panose="02040503050406030204" pitchFamily="18" charset="0"/>
              </a:rPr>
              <a:t>See also BURNS vs. JOHNSON &amp; others, 829 F.3d 1 (1Cir. 2016)</a:t>
            </a:r>
          </a:p>
        </p:txBody>
      </p:sp>
    </p:spTree>
    <p:extLst>
      <p:ext uri="{BB962C8B-B14F-4D97-AF65-F5344CB8AC3E}">
        <p14:creationId xmlns:p14="http://schemas.microsoft.com/office/powerpoint/2010/main" val="93498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dirty="0"/>
              <a:t>City of Salem – More </a:t>
            </a:r>
            <a:r>
              <a:rPr lang="en-US" altLang="en-US" dirty="0" smtClean="0"/>
              <a:t>on Building </a:t>
            </a:r>
            <a:r>
              <a:rPr lang="en-US" altLang="en-US" dirty="0"/>
              <a:t>A Convincing Mosaic</a:t>
            </a:r>
          </a:p>
        </p:txBody>
      </p:sp>
      <p:sp>
        <p:nvSpPr>
          <p:cNvPr id="129029" name="Rectangle 5"/>
          <p:cNvSpPr>
            <a:spLocks noGrp="1" noChangeArrowheads="1"/>
          </p:cNvSpPr>
          <p:nvPr>
            <p:ph idx="1"/>
          </p:nvPr>
        </p:nvSpPr>
        <p:spPr>
          <a:xfrm>
            <a:off x="628650" y="1600200"/>
            <a:ext cx="8001000" cy="3429000"/>
          </a:xfrm>
        </p:spPr>
        <p:txBody>
          <a:bodyPr/>
          <a:lstStyle/>
          <a:p>
            <a:pPr marL="0" indent="0">
              <a:buNone/>
            </a:pPr>
            <a:r>
              <a:rPr lang="en-US" sz="2800" dirty="0"/>
              <a:t>“The fact finder may properly take into account </a:t>
            </a:r>
            <a:r>
              <a:rPr lang="en-US" sz="2800" b="1" dirty="0">
                <a:solidFill>
                  <a:schemeClr val="accent1"/>
                </a:solidFill>
              </a:rPr>
              <a:t>‘</a:t>
            </a:r>
            <a:r>
              <a:rPr lang="en-US" sz="2800" b="1" u="sng" dirty="0">
                <a:solidFill>
                  <a:schemeClr val="accent1"/>
                </a:solidFill>
              </a:rPr>
              <a:t>weaknesses, </a:t>
            </a:r>
            <a:r>
              <a:rPr lang="en-US" sz="2800" b="1" u="sng" dirty="0" err="1">
                <a:solidFill>
                  <a:schemeClr val="accent1"/>
                </a:solidFill>
              </a:rPr>
              <a:t>implausibilities</a:t>
            </a:r>
            <a:r>
              <a:rPr lang="en-US" sz="2800" b="1" u="sng" dirty="0">
                <a:solidFill>
                  <a:schemeClr val="accent1"/>
                </a:solidFill>
              </a:rPr>
              <a:t>, inconsistencies, incoherencies, or contradictions </a:t>
            </a:r>
            <a:r>
              <a:rPr lang="en-US" sz="2800" dirty="0"/>
              <a:t>in the </a:t>
            </a:r>
            <a:r>
              <a:rPr lang="en-US" sz="2800" dirty="0" smtClean="0"/>
              <a:t>employer's proffered </a:t>
            </a:r>
            <a:r>
              <a:rPr lang="en-US" sz="2800" dirty="0"/>
              <a:t>legitimate reasons for its action.’”</a:t>
            </a:r>
            <a:endParaRPr lang="en-US" altLang="en-US" sz="2800" dirty="0"/>
          </a:p>
          <a:p>
            <a:pPr marL="0" indent="0">
              <a:buNone/>
            </a:pPr>
            <a:endParaRPr lang="en-US" altLang="en-US" sz="1800" dirty="0">
              <a:highlight>
                <a:srgbClr val="00FF00"/>
              </a:highlight>
            </a:endParaRPr>
          </a:p>
          <a:p>
            <a:pPr marL="0" indent="0">
              <a:buNone/>
            </a:pPr>
            <a:endParaRPr lang="en-US" altLang="en-US" sz="1800" dirty="0">
              <a:highlight>
                <a:srgbClr val="00FF00"/>
              </a:highlight>
            </a:endParaRPr>
          </a:p>
          <a:p>
            <a:pPr marL="0" indent="0">
              <a:buNone/>
            </a:pPr>
            <a:endParaRPr lang="en-US" altLang="en-US" dirty="0"/>
          </a:p>
          <a:p>
            <a:pPr marL="0" indent="0">
              <a:buNone/>
            </a:pPr>
            <a:endParaRPr lang="en-US" altLang="en-US" dirty="0"/>
          </a:p>
        </p:txBody>
      </p:sp>
      <p:sp>
        <p:nvSpPr>
          <p:cNvPr id="3" name="Rectangle 2"/>
          <p:cNvSpPr/>
          <p:nvPr/>
        </p:nvSpPr>
        <p:spPr>
          <a:xfrm>
            <a:off x="187463" y="6015374"/>
            <a:ext cx="7105660" cy="646331"/>
          </a:xfrm>
          <a:prstGeom prst="rect">
            <a:avLst/>
          </a:prstGeom>
        </p:spPr>
        <p:txBody>
          <a:bodyPr wrap="square">
            <a:spAutoFit/>
          </a:bodyPr>
          <a:lstStyle/>
          <a:p>
            <a:pPr>
              <a:buNone/>
            </a:pPr>
            <a:r>
              <a:rPr lang="en-US" dirty="0">
                <a:solidFill>
                  <a:schemeClr val="bg1"/>
                </a:solidFill>
                <a:latin typeface="Cambria" panose="02040503050406030204" pitchFamily="18" charset="0"/>
              </a:rPr>
              <a:t>CITY OF SALEM vs. MASSACHUSETTS COMMISSION AGAINST DISCRIMINATION &amp; others, 44 Mass. App. Ct. 627, 643 (1998)</a:t>
            </a:r>
          </a:p>
        </p:txBody>
      </p:sp>
    </p:spTree>
    <p:extLst>
      <p:ext uri="{BB962C8B-B14F-4D97-AF65-F5344CB8AC3E}">
        <p14:creationId xmlns:p14="http://schemas.microsoft.com/office/powerpoint/2010/main" val="371487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US" dirty="0"/>
              <a:t>Damages and Attorney’s Fees– Cases</a:t>
            </a:r>
          </a:p>
        </p:txBody>
      </p:sp>
      <p:graphicFrame>
        <p:nvGraphicFramePr>
          <p:cNvPr id="2" name="Diagram 1"/>
          <p:cNvGraphicFramePr/>
          <p:nvPr>
            <p:extLst>
              <p:ext uri="{D42A27DB-BD31-4B8C-83A1-F6EECF244321}">
                <p14:modId xmlns:p14="http://schemas.microsoft.com/office/powerpoint/2010/main" val="3018798138"/>
              </p:ext>
            </p:extLst>
          </p:nvPr>
        </p:nvGraphicFramePr>
        <p:xfrm>
          <a:off x="381000" y="1524000"/>
          <a:ext cx="7960807"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93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US" dirty="0"/>
              <a:t>MGL c. 151B vs. Other Rights and Laws – Cases</a:t>
            </a:r>
          </a:p>
        </p:txBody>
      </p:sp>
      <p:graphicFrame>
        <p:nvGraphicFramePr>
          <p:cNvPr id="2" name="Diagram 1"/>
          <p:cNvGraphicFramePr/>
          <p:nvPr>
            <p:extLst>
              <p:ext uri="{D42A27DB-BD31-4B8C-83A1-F6EECF244321}">
                <p14:modId xmlns:p14="http://schemas.microsoft.com/office/powerpoint/2010/main" val="1857074925"/>
              </p:ext>
            </p:extLst>
          </p:nvPr>
        </p:nvGraphicFramePr>
        <p:xfrm>
          <a:off x="304800" y="957129"/>
          <a:ext cx="8457887"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196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US" dirty="0"/>
              <a:t>Proof of Discrimination – Cases</a:t>
            </a:r>
          </a:p>
        </p:txBody>
      </p:sp>
      <p:graphicFrame>
        <p:nvGraphicFramePr>
          <p:cNvPr id="2" name="Diagram 1"/>
          <p:cNvGraphicFramePr/>
          <p:nvPr>
            <p:extLst>
              <p:ext uri="{D42A27DB-BD31-4B8C-83A1-F6EECF244321}">
                <p14:modId xmlns:p14="http://schemas.microsoft.com/office/powerpoint/2010/main" val="4156705049"/>
              </p:ext>
            </p:extLst>
          </p:nvPr>
        </p:nvGraphicFramePr>
        <p:xfrm>
          <a:off x="685800" y="1676400"/>
          <a:ext cx="7808407" cy="3752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725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ltLang="en-US" dirty="0"/>
              <a:t>Gannon – A Request from the SJC for Amicus Briefs </a:t>
            </a:r>
          </a:p>
        </p:txBody>
      </p:sp>
      <p:sp>
        <p:nvSpPr>
          <p:cNvPr id="124931" name="Rectangle 3"/>
          <p:cNvSpPr>
            <a:spLocks noGrp="1" noChangeArrowheads="1"/>
          </p:cNvSpPr>
          <p:nvPr>
            <p:ph idx="1"/>
          </p:nvPr>
        </p:nvSpPr>
        <p:spPr>
          <a:xfrm>
            <a:off x="488149" y="1427148"/>
            <a:ext cx="8001000" cy="4191000"/>
          </a:xfrm>
        </p:spPr>
        <p:txBody>
          <a:bodyPr/>
          <a:lstStyle/>
          <a:p>
            <a:pPr marL="0" indent="0">
              <a:buNone/>
            </a:pPr>
            <a:r>
              <a:rPr lang="en-US" sz="2300" i="1" dirty="0" smtClean="0"/>
              <a:t>“The </a:t>
            </a:r>
            <a:r>
              <a:rPr lang="en-US" sz="2300" i="1" dirty="0"/>
              <a:t>case is a handicap discrimination suit in which an </a:t>
            </a:r>
            <a:r>
              <a:rPr lang="en-US" sz="2300" b="1" i="1" u="sng" dirty="0">
                <a:solidFill>
                  <a:schemeClr val="accent1"/>
                </a:solidFill>
              </a:rPr>
              <a:t>employer acknowledges reliance on an employee’s physical impairments</a:t>
            </a:r>
            <a:r>
              <a:rPr lang="en-US" sz="2300" b="1" i="1" dirty="0">
                <a:solidFill>
                  <a:schemeClr val="accent1"/>
                </a:solidFill>
              </a:rPr>
              <a:t> </a:t>
            </a:r>
            <a:r>
              <a:rPr lang="en-US" sz="2300" i="1" dirty="0"/>
              <a:t>for its employment decisions for purpose of G.L. c. 151B, § 4(16).  The issues are: </a:t>
            </a:r>
            <a:r>
              <a:rPr lang="en-US" sz="2300" b="1" i="1" dirty="0"/>
              <a:t>(1) </a:t>
            </a:r>
            <a:r>
              <a:rPr lang="en-US" sz="2300" i="1" dirty="0"/>
              <a:t>what are the parties’ respective </a:t>
            </a:r>
            <a:r>
              <a:rPr lang="en-US" sz="2300" b="1" i="1" u="sng" dirty="0">
                <a:solidFill>
                  <a:schemeClr val="accent1"/>
                </a:solidFill>
              </a:rPr>
              <a:t>burdens of proof and production with regard to the determination of whether the employee is a “qualified handicapped person”</a:t>
            </a:r>
            <a:r>
              <a:rPr lang="en-US" sz="2300" i="1" u="sng" dirty="0">
                <a:solidFill>
                  <a:schemeClr val="accent1"/>
                </a:solidFill>
              </a:rPr>
              <a:t> </a:t>
            </a:r>
            <a:r>
              <a:rPr lang="en-US" sz="2300" i="1" dirty="0"/>
              <a:t>who has been subjected to an adverse employment action because of his handicap; and </a:t>
            </a:r>
            <a:r>
              <a:rPr lang="en-US" sz="2300" b="1" i="1" dirty="0"/>
              <a:t>(2) </a:t>
            </a:r>
            <a:r>
              <a:rPr lang="en-US" sz="2300" b="1" i="1" u="sng" dirty="0">
                <a:solidFill>
                  <a:schemeClr val="accent1"/>
                </a:solidFill>
              </a:rPr>
              <a:t>whether the burden-shifting framework established in McDonnell Douglas Corp. v. Green, 411 U.S. 792 (1973), applies </a:t>
            </a:r>
            <a:r>
              <a:rPr lang="en-US" sz="2300" i="1" dirty="0"/>
              <a:t>to a claim of handicap discrimination in such a case</a:t>
            </a:r>
            <a:r>
              <a:rPr lang="en-US" sz="2300" i="1" dirty="0" smtClean="0"/>
              <a:t>.”</a:t>
            </a:r>
            <a:endParaRPr lang="en-US" altLang="en-US" sz="2300" dirty="0"/>
          </a:p>
          <a:p>
            <a:pPr marL="0" indent="0">
              <a:buNone/>
            </a:pPr>
            <a:endParaRPr lang="en-US" altLang="en-US" sz="2000" dirty="0" smtClean="0"/>
          </a:p>
        </p:txBody>
      </p:sp>
      <p:sp>
        <p:nvSpPr>
          <p:cNvPr id="5" name="AutoShape 2" descr="https://socialanxietyinstitute.org/sites/default/files/Focu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socialanxietyinstitute.org/sites/default/files/Focus.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ttps://socialanxietyinstitute.org/sites/default/files/Focus.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35177" y="6019800"/>
            <a:ext cx="6397625" cy="646331"/>
          </a:xfrm>
          <a:prstGeom prst="rect">
            <a:avLst/>
          </a:prstGeom>
        </p:spPr>
        <p:txBody>
          <a:bodyPr wrap="square">
            <a:spAutoFit/>
          </a:bodyPr>
          <a:lstStyle/>
          <a:p>
            <a:pPr marL="0" indent="0">
              <a:buNone/>
            </a:pPr>
            <a:r>
              <a:rPr lang="en-US" altLang="en-US" dirty="0">
                <a:solidFill>
                  <a:schemeClr val="bg1"/>
                </a:solidFill>
                <a:latin typeface="Cambria" panose="02040503050406030204" pitchFamily="18" charset="0"/>
              </a:rPr>
              <a:t>Briefed and argued 11/22/16 – Amicus briefs submitted by MCAD and MELA (Rob </a:t>
            </a:r>
            <a:r>
              <a:rPr lang="en-US" altLang="en-US" dirty="0" err="1">
                <a:solidFill>
                  <a:schemeClr val="bg1"/>
                </a:solidFill>
                <a:latin typeface="Cambria" panose="02040503050406030204" pitchFamily="18" charset="0"/>
              </a:rPr>
              <a:t>Mantell</a:t>
            </a:r>
            <a:r>
              <a:rPr lang="en-US" altLang="en-US" dirty="0">
                <a:solidFill>
                  <a:schemeClr val="bg1"/>
                </a:solidFill>
                <a:latin typeface="Cambria" panose="02040503050406030204" pitchFamily="18" charset="0"/>
              </a:rPr>
              <a:t>) </a:t>
            </a:r>
          </a:p>
        </p:txBody>
      </p:sp>
    </p:spTree>
    <p:extLst>
      <p:ext uri="{BB962C8B-B14F-4D97-AF65-F5344CB8AC3E}">
        <p14:creationId xmlns:p14="http://schemas.microsoft.com/office/powerpoint/2010/main" val="103151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dirty="0"/>
              <a:t>Proof of A Discrimination Claim – A Convincing Mosaic</a:t>
            </a:r>
          </a:p>
        </p:txBody>
      </p:sp>
      <p:sp>
        <p:nvSpPr>
          <p:cNvPr id="129029" name="Rectangle 5"/>
          <p:cNvSpPr>
            <a:spLocks noGrp="1" noChangeArrowheads="1"/>
          </p:cNvSpPr>
          <p:nvPr>
            <p:ph idx="1"/>
          </p:nvPr>
        </p:nvSpPr>
        <p:spPr>
          <a:xfrm>
            <a:off x="620816" y="1704887"/>
            <a:ext cx="5322784" cy="3429000"/>
          </a:xfrm>
        </p:spPr>
        <p:txBody>
          <a:bodyPr/>
          <a:lstStyle/>
          <a:p>
            <a:pPr marL="0" indent="0">
              <a:buNone/>
            </a:pPr>
            <a:r>
              <a:rPr lang="en-US" altLang="en-US" dirty="0"/>
              <a:t>As the First Circuit recently </a:t>
            </a:r>
            <a:r>
              <a:rPr lang="en-US" altLang="en-US" dirty="0" smtClean="0"/>
              <a:t>reminded in </a:t>
            </a:r>
            <a:r>
              <a:rPr lang="en-US" altLang="en-US" dirty="0"/>
              <a:t>reversing an award of summary judgment on behalf of an employer, irrespective of the employer’s characterizations, a jury may find the evidence </a:t>
            </a:r>
            <a:r>
              <a:rPr lang="en-US" altLang="en-US" b="1" dirty="0">
                <a:solidFill>
                  <a:schemeClr val="accent1"/>
                </a:solidFill>
              </a:rPr>
              <a:t>“nuanced” </a:t>
            </a:r>
            <a:r>
              <a:rPr lang="en-US" altLang="en-US" dirty="0"/>
              <a:t>and may conclude, from a </a:t>
            </a:r>
            <a:r>
              <a:rPr lang="en-US" altLang="en-US" b="1" dirty="0">
                <a:solidFill>
                  <a:schemeClr val="accent1"/>
                </a:solidFill>
              </a:rPr>
              <a:t>“convincing mosaic,” </a:t>
            </a:r>
            <a:r>
              <a:rPr lang="en-US" altLang="en-US" dirty="0"/>
              <a:t>that discrimination has occurred. </a:t>
            </a:r>
          </a:p>
          <a:p>
            <a:pPr marL="0" indent="0">
              <a:buNone/>
            </a:pPr>
            <a:endParaRPr lang="en-US" altLang="en-US" sz="1800" dirty="0"/>
          </a:p>
          <a:p>
            <a:pPr marL="0" indent="0">
              <a:buNone/>
            </a:pPr>
            <a:endParaRPr lang="en-US" altLang="en-US" dirty="0"/>
          </a:p>
          <a:p>
            <a:pPr marL="0" indent="0">
              <a:buNone/>
            </a:pPr>
            <a:endParaRPr lang="en-US" altLang="en-US" dirty="0" smtClean="0"/>
          </a:p>
          <a:p>
            <a:pPr marL="0" indent="0">
              <a:buNone/>
            </a:pPr>
            <a:endParaRPr lang="en-US" altLang="en-US" dirty="0"/>
          </a:p>
        </p:txBody>
      </p:sp>
      <p:pic>
        <p:nvPicPr>
          <p:cNvPr id="1026" name="Picture 2" descr="Image result for mosa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637574" y="2212453"/>
            <a:ext cx="3659440" cy="24349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6187594"/>
            <a:ext cx="7239000" cy="369332"/>
          </a:xfrm>
          <a:prstGeom prst="rect">
            <a:avLst/>
          </a:prstGeom>
        </p:spPr>
        <p:txBody>
          <a:bodyPr wrap="square">
            <a:spAutoFit/>
          </a:bodyPr>
          <a:lstStyle/>
          <a:p>
            <a:pPr marL="0" indent="0">
              <a:buNone/>
            </a:pPr>
            <a:r>
              <a:rPr lang="en-US" altLang="en-US" dirty="0">
                <a:solidFill>
                  <a:schemeClr val="bg1"/>
                </a:solidFill>
                <a:latin typeface="Cambria" panose="02040503050406030204" pitchFamily="18" charset="0"/>
              </a:rPr>
              <a:t>BURNS vs. JOHNSON &amp; </a:t>
            </a:r>
            <a:r>
              <a:rPr lang="en-US" altLang="en-US" dirty="0" smtClean="0">
                <a:solidFill>
                  <a:schemeClr val="bg1"/>
                </a:solidFill>
                <a:latin typeface="Cambria" panose="02040503050406030204" pitchFamily="18" charset="0"/>
              </a:rPr>
              <a:t>others,829 </a:t>
            </a:r>
            <a:r>
              <a:rPr lang="en-US" altLang="en-US" dirty="0">
                <a:solidFill>
                  <a:schemeClr val="bg1"/>
                </a:solidFill>
                <a:latin typeface="Cambria" panose="02040503050406030204" pitchFamily="18" charset="0"/>
              </a:rPr>
              <a:t>F.3d 1 (1Cir. 2016)</a:t>
            </a:r>
          </a:p>
        </p:txBody>
      </p:sp>
    </p:spTree>
    <p:extLst>
      <p:ext uri="{BB962C8B-B14F-4D97-AF65-F5344CB8AC3E}">
        <p14:creationId xmlns:p14="http://schemas.microsoft.com/office/powerpoint/2010/main" val="335496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Image result for putting together puzzle pie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711" y="1789632"/>
            <a:ext cx="3305175" cy="3295651"/>
          </a:xfrm>
          <a:prstGeom prst="rect">
            <a:avLst/>
          </a:prstGeom>
          <a:noFill/>
          <a:extLst>
            <a:ext uri="{909E8E84-426E-40DD-AFC4-6F175D3DCCD1}">
              <a14:hiddenFill xmlns:a14="http://schemas.microsoft.com/office/drawing/2010/main">
                <a:solidFill>
                  <a:srgbClr val="FFFFFF"/>
                </a:solidFill>
              </a14:hiddenFill>
            </a:ext>
          </a:extLst>
        </p:spPr>
      </p:pic>
      <p:sp>
        <p:nvSpPr>
          <p:cNvPr id="129026" name="Rectangle 2"/>
          <p:cNvSpPr>
            <a:spLocks noGrp="1" noChangeArrowheads="1"/>
          </p:cNvSpPr>
          <p:nvPr>
            <p:ph type="title"/>
          </p:nvPr>
        </p:nvSpPr>
        <p:spPr/>
        <p:txBody>
          <a:bodyPr/>
          <a:lstStyle/>
          <a:p>
            <a:r>
              <a:rPr lang="en-US" altLang="en-US" dirty="0"/>
              <a:t>Bulwer - Primer on Proof of Discrimination</a:t>
            </a:r>
          </a:p>
        </p:txBody>
      </p:sp>
      <p:sp>
        <p:nvSpPr>
          <p:cNvPr id="129029" name="Rectangle 5"/>
          <p:cNvSpPr>
            <a:spLocks noGrp="1" noChangeArrowheads="1"/>
          </p:cNvSpPr>
          <p:nvPr>
            <p:ph idx="1"/>
          </p:nvPr>
        </p:nvSpPr>
        <p:spPr>
          <a:xfrm>
            <a:off x="381000" y="1447800"/>
            <a:ext cx="5905500" cy="4191000"/>
          </a:xfrm>
        </p:spPr>
        <p:txBody>
          <a:bodyPr/>
          <a:lstStyle/>
          <a:p>
            <a:r>
              <a:rPr lang="en-US" altLang="en-US" dirty="0"/>
              <a:t>Elements of the Claim</a:t>
            </a:r>
          </a:p>
          <a:p>
            <a:pPr marL="914400" lvl="1" indent="-457200">
              <a:buClr>
                <a:schemeClr val="tx2"/>
              </a:buClr>
              <a:buAutoNum type="arabicPeriod"/>
            </a:pPr>
            <a:r>
              <a:rPr lang="en-US" altLang="en-US" dirty="0"/>
              <a:t>Membership in Protected Class</a:t>
            </a:r>
          </a:p>
          <a:p>
            <a:pPr marL="914400" lvl="1" indent="-457200">
              <a:buClr>
                <a:schemeClr val="tx2"/>
              </a:buClr>
              <a:buAutoNum type="arabicPeriod"/>
            </a:pPr>
            <a:r>
              <a:rPr lang="en-US" altLang="en-US" dirty="0"/>
              <a:t>Adverse </a:t>
            </a:r>
            <a:r>
              <a:rPr lang="en-US" altLang="en-US" dirty="0" smtClean="0"/>
              <a:t>Action</a:t>
            </a:r>
          </a:p>
          <a:p>
            <a:pPr marL="914400" lvl="1" indent="-457200">
              <a:buClr>
                <a:schemeClr val="tx2"/>
              </a:buClr>
              <a:buAutoNum type="arabicPeriod"/>
            </a:pPr>
            <a:r>
              <a:rPr lang="en-US" altLang="en-US" dirty="0"/>
              <a:t>Discriminatory Animus</a:t>
            </a:r>
          </a:p>
          <a:p>
            <a:pPr marL="914400" lvl="1" indent="-457200">
              <a:buClr>
                <a:schemeClr val="tx2"/>
              </a:buClr>
              <a:buFontTx/>
              <a:buAutoNum type="arabicPeriod"/>
            </a:pPr>
            <a:r>
              <a:rPr lang="en-US" altLang="en-US" dirty="0" smtClean="0"/>
              <a:t>Causation</a:t>
            </a:r>
            <a:endParaRPr lang="en-US" altLang="en-US" dirty="0"/>
          </a:p>
          <a:p>
            <a:r>
              <a:rPr lang="en-US" altLang="en-US" dirty="0" smtClean="0"/>
              <a:t>Proof </a:t>
            </a:r>
            <a:r>
              <a:rPr lang="en-US" altLang="en-US" dirty="0"/>
              <a:t>of Animus and Causation May Be by Direct or Indirect Evidence</a:t>
            </a:r>
          </a:p>
          <a:p>
            <a:r>
              <a:rPr lang="en-US" altLang="en-US" dirty="0"/>
              <a:t>If Indirect, </a:t>
            </a:r>
            <a:r>
              <a:rPr lang="en-US" altLang="en-US" u="sng" dirty="0"/>
              <a:t>May</a:t>
            </a:r>
            <a:r>
              <a:rPr lang="en-US" altLang="en-US" dirty="0"/>
              <a:t> Use the 3-Stage Burden Shifting Paradigm (the “McDonnell Douglas” paradigm) </a:t>
            </a:r>
          </a:p>
        </p:txBody>
      </p:sp>
    </p:spTree>
    <p:extLst>
      <p:ext uri="{BB962C8B-B14F-4D97-AF65-F5344CB8AC3E}">
        <p14:creationId xmlns:p14="http://schemas.microsoft.com/office/powerpoint/2010/main" val="237230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dirty="0"/>
              <a:t>Bulwer -  The McDonnell Douglas Paradigm</a:t>
            </a:r>
          </a:p>
        </p:txBody>
      </p:sp>
      <p:sp>
        <p:nvSpPr>
          <p:cNvPr id="129029" name="Rectangle 5"/>
          <p:cNvSpPr>
            <a:spLocks noGrp="1" noChangeArrowheads="1"/>
          </p:cNvSpPr>
          <p:nvPr>
            <p:ph idx="1"/>
          </p:nvPr>
        </p:nvSpPr>
        <p:spPr>
          <a:xfrm>
            <a:off x="593577" y="1468452"/>
            <a:ext cx="8001000" cy="4191000"/>
          </a:xfrm>
        </p:spPr>
        <p:txBody>
          <a:bodyPr/>
          <a:lstStyle/>
          <a:p>
            <a:r>
              <a:rPr lang="en-US" altLang="en-US" u="sng" dirty="0"/>
              <a:t>FIRST</a:t>
            </a:r>
            <a:r>
              <a:rPr lang="en-US" altLang="en-US" dirty="0"/>
              <a:t>, employee must show </a:t>
            </a:r>
          </a:p>
          <a:p>
            <a:pPr lvl="1"/>
            <a:r>
              <a:rPr lang="en-US" altLang="en-US" sz="2400" dirty="0"/>
              <a:t>Membership in a protected class</a:t>
            </a:r>
          </a:p>
          <a:p>
            <a:pPr lvl="1"/>
            <a:r>
              <a:rPr lang="en-US" altLang="en-US" sz="2400" dirty="0"/>
              <a:t>Performing at an acceptable </a:t>
            </a:r>
            <a:r>
              <a:rPr lang="en-US" altLang="en-US" sz="2400" dirty="0" smtClean="0"/>
              <a:t>level / qualified for the job/ etc., </a:t>
            </a:r>
            <a:r>
              <a:rPr lang="en-US" altLang="en-US" sz="2400" dirty="0"/>
              <a:t>and</a:t>
            </a:r>
          </a:p>
          <a:p>
            <a:pPr lvl="1"/>
            <a:r>
              <a:rPr lang="en-US" altLang="en-US" sz="2400" dirty="0"/>
              <a:t>Adverse action</a:t>
            </a:r>
          </a:p>
          <a:p>
            <a:r>
              <a:rPr lang="en-US" altLang="en-US" u="sng" dirty="0"/>
              <a:t>SECOND</a:t>
            </a:r>
            <a:r>
              <a:rPr lang="en-US" altLang="en-US" dirty="0"/>
              <a:t>, employer must articulate a </a:t>
            </a:r>
            <a:r>
              <a:rPr lang="en-US" altLang="en-US" dirty="0" smtClean="0"/>
              <a:t>legitimate, non-discriminatory reason, and proffer evidence of same</a:t>
            </a:r>
            <a:endParaRPr lang="en-US" altLang="en-US" dirty="0"/>
          </a:p>
          <a:p>
            <a:r>
              <a:rPr lang="en-US" altLang="en-US" u="sng" dirty="0"/>
              <a:t>THIRD</a:t>
            </a:r>
            <a:r>
              <a:rPr lang="en-US" altLang="en-US" dirty="0"/>
              <a:t>, employee must provide evidence that the reason given is not the real reason but, rather, a pretext</a:t>
            </a:r>
          </a:p>
          <a:p>
            <a:pPr lvl="2"/>
            <a:endParaRPr lang="en-US" altLang="en-US" dirty="0"/>
          </a:p>
        </p:txBody>
      </p:sp>
    </p:spTree>
    <p:extLst>
      <p:ext uri="{BB962C8B-B14F-4D97-AF65-F5344CB8AC3E}">
        <p14:creationId xmlns:p14="http://schemas.microsoft.com/office/powerpoint/2010/main" val="329159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cg">
  <a:themeElements>
    <a:clrScheme name="cc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cg">
      <a:majorFont>
        <a:latin typeface="Garamond"/>
        <a:ea typeface="Arial"/>
        <a:cs typeface="Arial"/>
      </a:majorFont>
      <a:minorFont>
        <a:latin typeface="Garamond"/>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cc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mp;L 2016">
  <a:themeElements>
    <a:clrScheme name="Sherin and Lodgen">
      <a:dk1>
        <a:sysClr val="windowText" lastClr="000000"/>
      </a:dk1>
      <a:lt1>
        <a:sysClr val="window" lastClr="FFFFFF"/>
      </a:lt1>
      <a:dk2>
        <a:srgbClr val="03416B"/>
      </a:dk2>
      <a:lt2>
        <a:srgbClr val="B0C518"/>
      </a:lt2>
      <a:accent1>
        <a:srgbClr val="00B09D"/>
      </a:accent1>
      <a:accent2>
        <a:srgbClr val="00667C"/>
      </a:accent2>
      <a:accent3>
        <a:srgbClr val="0060A1"/>
      </a:accent3>
      <a:accent4>
        <a:srgbClr val="3878DB"/>
      </a:accent4>
      <a:accent5>
        <a:srgbClr val="00ADCE"/>
      </a:accent5>
      <a:accent6>
        <a:srgbClr val="41D2D2"/>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5237</TotalTime>
  <Words>1428</Words>
  <Application>Microsoft Office PowerPoint</Application>
  <PresentationFormat>On-screen Show (4:3)</PresentationFormat>
  <Paragraphs>138</Paragraphs>
  <Slides>22</Slides>
  <Notes>5</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ccg</vt:lpstr>
      <vt:lpstr>S&amp;L 2016</vt:lpstr>
      <vt:lpstr>Discrimination Law Update – State Cases</vt:lpstr>
      <vt:lpstr>Three Categories of Developments</vt:lpstr>
      <vt:lpstr>Damages and Attorney’s Fees– Cases</vt:lpstr>
      <vt:lpstr>MGL c. 151B vs. Other Rights and Laws – Cases</vt:lpstr>
      <vt:lpstr>Proof of Discrimination – Cases</vt:lpstr>
      <vt:lpstr>Gannon – A Request from the SJC for Amicus Briefs </vt:lpstr>
      <vt:lpstr>Proof of A Discrimination Claim – A Convincing Mosaic</vt:lpstr>
      <vt:lpstr>Bulwer - Primer on Proof of Discrimination</vt:lpstr>
      <vt:lpstr>Bulwer -  The McDonnell Douglas Paradigm</vt:lpstr>
      <vt:lpstr>REMINDER:  McDonnell Douglas is Not the Only Way</vt:lpstr>
      <vt:lpstr>Bulwer – Applying McDonnell Douglas Pre-Trial</vt:lpstr>
      <vt:lpstr>Bulwer - Applying McDonnell Douglas Pre-Trial 3 Questions Answered</vt:lpstr>
      <vt:lpstr>Bulwer - Applying McDonnell Douglas Pre-Trial 3 Questions Answered</vt:lpstr>
      <vt:lpstr>Bulwer - Applying McDonnell Douglas Pre-Trial 3 Questions Answered</vt:lpstr>
      <vt:lpstr>Bulwer / Verdrager – A Convincing Mosaic - Examples</vt:lpstr>
      <vt:lpstr>Verdrager – Self-Help Discovery as Protected Activity</vt:lpstr>
      <vt:lpstr>Verdrager – Self-Help Discovery as Protected Activity</vt:lpstr>
      <vt:lpstr>Verdrager – Totality of the Circumstances - Examples</vt:lpstr>
      <vt:lpstr>Esler – A Convincing Mosaic May Include A True Reason</vt:lpstr>
      <vt:lpstr>Gyulakian – A Convincing Mosaic of An Outrageous  or Egregious Failure To Remedy Unlawful Discrimination</vt:lpstr>
      <vt:lpstr>Trychon – Proof of  Causation by A Convincing Mosaic</vt:lpstr>
      <vt:lpstr>City of Salem – More on Building A Convincing Mosaic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Lamberti, Erin</dc:creator>
  <cp:lastModifiedBy>Lauren Doan</cp:lastModifiedBy>
  <cp:revision>447</cp:revision>
  <cp:lastPrinted>2016-12-06T19:16:16Z</cp:lastPrinted>
  <dcterms:created xsi:type="dcterms:W3CDTF">2011-06-15T14:06:22Z</dcterms:created>
  <dcterms:modified xsi:type="dcterms:W3CDTF">2016-12-07T22:45:53Z</dcterms:modified>
</cp:coreProperties>
</file>