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56" r:id="rId2"/>
    <p:sldId id="267" r:id="rId3"/>
    <p:sldId id="277" r:id="rId4"/>
    <p:sldId id="272" r:id="rId5"/>
    <p:sldId id="271" r:id="rId6"/>
    <p:sldId id="287" r:id="rId7"/>
    <p:sldId id="288" r:id="rId8"/>
    <p:sldId id="273" r:id="rId9"/>
    <p:sldId id="269" r:id="rId10"/>
    <p:sldId id="278" r:id="rId11"/>
    <p:sldId id="274" r:id="rId12"/>
    <p:sldId id="275" r:id="rId13"/>
    <p:sldId id="290" r:id="rId14"/>
    <p:sldId id="289" r:id="rId15"/>
    <p:sldId id="292" r:id="rId16"/>
    <p:sldId id="279" r:id="rId17"/>
    <p:sldId id="268" r:id="rId18"/>
    <p:sldId id="284" r:id="rId19"/>
    <p:sldId id="285" r:id="rId20"/>
    <p:sldId id="286" r:id="rId21"/>
    <p:sldId id="280" r:id="rId22"/>
    <p:sldId id="282" r:id="rId23"/>
    <p:sldId id="283" r:id="rId24"/>
    <p:sldId id="281" r:id="rId25"/>
    <p:sldId id="276" r:id="rId26"/>
    <p:sldId id="291"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0930" autoAdjust="0"/>
  </p:normalViewPr>
  <p:slideViewPr>
    <p:cSldViewPr snapToGrid="0">
      <p:cViewPr varScale="1">
        <p:scale>
          <a:sx n="101" d="100"/>
          <a:sy n="101" d="100"/>
        </p:scale>
        <p:origin x="1308"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r>
              <a:rPr lang="en-US"/>
              <a:t>Results of Ballot Question #4</a:t>
            </a:r>
          </a:p>
        </c:rich>
      </c:tx>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7.8782929911538832E-2"/>
          <c:y val="0.15171020614550304"/>
          <c:w val="0.89858332523249407"/>
          <c:h val="0.74766358493565677"/>
        </c:manualLayout>
      </c:layout>
      <c:barChart>
        <c:barDir val="col"/>
        <c:grouping val="clustered"/>
        <c:varyColors val="0"/>
        <c:ser>
          <c:idx val="0"/>
          <c:order val="0"/>
          <c:tx>
            <c:strRef>
              <c:f>Sheet1!$B$1</c:f>
              <c:strCache>
                <c:ptCount val="1"/>
                <c:pt idx="0">
                  <c:v>Ballot Question #4</c:v>
                </c:pt>
              </c:strCache>
            </c:strRef>
          </c:tx>
          <c:spPr>
            <a:solidFill>
              <a:schemeClr val="accent1">
                <a:alpha val="70000"/>
              </a:schemeClr>
            </a:solidFill>
            <a:ln>
              <a:noFill/>
            </a:ln>
            <a:effectLst/>
          </c:spPr>
          <c:invertIfNegative val="0"/>
          <c:dPt>
            <c:idx val="1"/>
            <c:invertIfNegative val="0"/>
            <c:bubble3D val="0"/>
            <c:spPr>
              <a:solidFill>
                <a:schemeClr val="accent1">
                  <a:alpha val="70000"/>
                </a:schemeClr>
              </a:solidFill>
              <a:ln>
                <a:noFill/>
              </a:ln>
              <a:effectLst/>
            </c:spPr>
            <c:extLst>
              <c:ext xmlns:c16="http://schemas.microsoft.com/office/drawing/2014/chart" uri="{C3380CC4-5D6E-409C-BE32-E72D297353CC}">
                <c16:uniqueId val="{00000001-72B0-49C3-A26D-57DB6CC45B97}"/>
              </c:ext>
            </c:extLst>
          </c:dPt>
          <c:dLbls>
            <c:dLbl>
              <c:idx val="0"/>
              <c:layout>
                <c:manualLayout>
                  <c:x val="3.2316475499022364E-3"/>
                  <c:y val="1.10107523898534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2B0-49C3-A26D-57DB6CC45B97}"/>
                </c:ext>
              </c:extLst>
            </c:dLbl>
            <c:dLbl>
              <c:idx val="1"/>
              <c:layout>
                <c:manualLayout>
                  <c:x val="2.05761316872428E-3"/>
                  <c:y val="1.402125047473522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2B0-49C3-A26D-57DB6CC45B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Statewide</c:v>
                </c:pt>
                <c:pt idx="1">
                  <c:v>Amherst</c:v>
                </c:pt>
              </c:strCache>
            </c:strRef>
          </c:cat>
          <c:val>
            <c:numRef>
              <c:f>Sheet1!$B$2:$B$3</c:f>
              <c:numCache>
                <c:formatCode>0%</c:formatCode>
                <c:ptCount val="2"/>
                <c:pt idx="0">
                  <c:v>0.54</c:v>
                </c:pt>
                <c:pt idx="1">
                  <c:v>0.74</c:v>
                </c:pt>
              </c:numCache>
            </c:numRef>
          </c:val>
          <c:extLst>
            <c:ext xmlns:c16="http://schemas.microsoft.com/office/drawing/2014/chart" uri="{C3380CC4-5D6E-409C-BE32-E72D297353CC}">
              <c16:uniqueId val="{00000003-72B0-49C3-A26D-57DB6CC45B97}"/>
            </c:ext>
          </c:extLst>
        </c:ser>
        <c:dLbls>
          <c:dLblPos val="outEnd"/>
          <c:showLegendKey val="0"/>
          <c:showVal val="1"/>
          <c:showCatName val="0"/>
          <c:showSerName val="0"/>
          <c:showPercent val="0"/>
          <c:showBubbleSize val="0"/>
        </c:dLbls>
        <c:gapWidth val="80"/>
        <c:overlap val="25"/>
        <c:axId val="174181872"/>
        <c:axId val="236637664"/>
      </c:barChart>
      <c:catAx>
        <c:axId val="17418187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236637664"/>
        <c:crosses val="autoZero"/>
        <c:auto val="1"/>
        <c:lblAlgn val="ctr"/>
        <c:lblOffset val="100"/>
        <c:noMultiLvlLbl val="0"/>
      </c:catAx>
      <c:valAx>
        <c:axId val="236637664"/>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7418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D0BA7-319C-4278-AEAD-D4F38A68EC9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6F041AF2-2AB9-4F31-AB08-579153EA4111}">
      <dgm:prSet phldrT="[Text]"/>
      <dgm:spPr/>
      <dgm:t>
        <a:bodyPr/>
        <a:lstStyle/>
        <a:p>
          <a:r>
            <a:rPr lang="en-US" dirty="0" smtClean="0"/>
            <a:t>Clear mandate from residents for legal cannabis</a:t>
          </a:r>
          <a:endParaRPr lang="en-US" dirty="0"/>
        </a:p>
      </dgm:t>
    </dgm:pt>
    <dgm:pt modelId="{F89CC33C-5E86-400F-9003-B577B73DF4D0}" type="parTrans" cxnId="{5ECBE200-76F2-4CED-A1D1-23989D56A2D2}">
      <dgm:prSet/>
      <dgm:spPr/>
      <dgm:t>
        <a:bodyPr/>
        <a:lstStyle/>
        <a:p>
          <a:endParaRPr lang="en-US"/>
        </a:p>
      </dgm:t>
    </dgm:pt>
    <dgm:pt modelId="{1EFD627B-FE91-465D-A771-B913FA7FDC6B}" type="sibTrans" cxnId="{5ECBE200-76F2-4CED-A1D1-23989D56A2D2}">
      <dgm:prSet/>
      <dgm:spPr/>
      <dgm:t>
        <a:bodyPr/>
        <a:lstStyle/>
        <a:p>
          <a:endParaRPr lang="en-US"/>
        </a:p>
      </dgm:t>
    </dgm:pt>
    <dgm:pt modelId="{59DC6D6D-DFBB-43F4-8E19-8288C6CDFFB3}">
      <dgm:prSet phldrT="[Text]"/>
      <dgm:spPr/>
      <dgm:t>
        <a:bodyPr/>
        <a:lstStyle/>
        <a:p>
          <a:r>
            <a:rPr lang="en-US" dirty="0" smtClean="0"/>
            <a:t>Protection of large, continuously changing population of residents under 21 years old</a:t>
          </a:r>
          <a:endParaRPr lang="en-US" dirty="0"/>
        </a:p>
      </dgm:t>
    </dgm:pt>
    <dgm:pt modelId="{080CC716-C498-4D4C-852F-E817006B41FD}" type="parTrans" cxnId="{51C523EF-016C-4AA9-A45E-3F11BFFBEB1F}">
      <dgm:prSet/>
      <dgm:spPr/>
      <dgm:t>
        <a:bodyPr/>
        <a:lstStyle/>
        <a:p>
          <a:endParaRPr lang="en-US"/>
        </a:p>
      </dgm:t>
    </dgm:pt>
    <dgm:pt modelId="{5A219D10-CED0-4AF1-9C0E-CEC70816CE07}" type="sibTrans" cxnId="{51C523EF-016C-4AA9-A45E-3F11BFFBEB1F}">
      <dgm:prSet/>
      <dgm:spPr/>
      <dgm:t>
        <a:bodyPr/>
        <a:lstStyle/>
        <a:p>
          <a:endParaRPr lang="en-US"/>
        </a:p>
      </dgm:t>
    </dgm:pt>
    <dgm:pt modelId="{1342110B-7A02-4FB1-B76E-E1FEBFC5C4E9}" type="pres">
      <dgm:prSet presAssocID="{932D0BA7-319C-4278-AEAD-D4F38A68EC9A}" presName="compositeShape" presStyleCnt="0">
        <dgm:presLayoutVars>
          <dgm:chMax val="2"/>
          <dgm:dir/>
          <dgm:resizeHandles val="exact"/>
        </dgm:presLayoutVars>
      </dgm:prSet>
      <dgm:spPr/>
      <dgm:t>
        <a:bodyPr/>
        <a:lstStyle/>
        <a:p>
          <a:endParaRPr lang="en-US"/>
        </a:p>
      </dgm:t>
    </dgm:pt>
    <dgm:pt modelId="{57572175-3636-43C3-83DB-3AAABF18C6F9}" type="pres">
      <dgm:prSet presAssocID="{932D0BA7-319C-4278-AEAD-D4F38A68EC9A}" presName="divider" presStyleLbl="fgShp" presStyleIdx="0" presStyleCnt="1"/>
      <dgm:spPr/>
    </dgm:pt>
    <dgm:pt modelId="{38067FE5-9B5E-46E5-845B-C832DE95BD45}" type="pres">
      <dgm:prSet presAssocID="{6F041AF2-2AB9-4F31-AB08-579153EA4111}" presName="downArrow" presStyleLbl="node1" presStyleIdx="0" presStyleCnt="2"/>
      <dgm:spPr/>
    </dgm:pt>
    <dgm:pt modelId="{9CBE2E96-8D88-42C6-9D4A-1AA3F9A243B1}" type="pres">
      <dgm:prSet presAssocID="{6F041AF2-2AB9-4F31-AB08-579153EA4111}" presName="downArrowText" presStyleLbl="revTx" presStyleIdx="0" presStyleCnt="2">
        <dgm:presLayoutVars>
          <dgm:bulletEnabled val="1"/>
        </dgm:presLayoutVars>
      </dgm:prSet>
      <dgm:spPr/>
      <dgm:t>
        <a:bodyPr/>
        <a:lstStyle/>
        <a:p>
          <a:endParaRPr lang="en-US"/>
        </a:p>
      </dgm:t>
    </dgm:pt>
    <dgm:pt modelId="{903ECBFD-3637-42EA-B45D-D70B1E9F71C2}" type="pres">
      <dgm:prSet presAssocID="{59DC6D6D-DFBB-43F4-8E19-8288C6CDFFB3}" presName="upArrow" presStyleLbl="node1" presStyleIdx="1" presStyleCnt="2"/>
      <dgm:spPr/>
    </dgm:pt>
    <dgm:pt modelId="{5AD92182-3F90-48BC-B0F3-6E8842108E86}" type="pres">
      <dgm:prSet presAssocID="{59DC6D6D-DFBB-43F4-8E19-8288C6CDFFB3}" presName="upArrowText" presStyleLbl="revTx" presStyleIdx="1" presStyleCnt="2">
        <dgm:presLayoutVars>
          <dgm:bulletEnabled val="1"/>
        </dgm:presLayoutVars>
      </dgm:prSet>
      <dgm:spPr/>
      <dgm:t>
        <a:bodyPr/>
        <a:lstStyle/>
        <a:p>
          <a:endParaRPr lang="en-US"/>
        </a:p>
      </dgm:t>
    </dgm:pt>
  </dgm:ptLst>
  <dgm:cxnLst>
    <dgm:cxn modelId="{51C523EF-016C-4AA9-A45E-3F11BFFBEB1F}" srcId="{932D0BA7-319C-4278-AEAD-D4F38A68EC9A}" destId="{59DC6D6D-DFBB-43F4-8E19-8288C6CDFFB3}" srcOrd="1" destOrd="0" parTransId="{080CC716-C498-4D4C-852F-E817006B41FD}" sibTransId="{5A219D10-CED0-4AF1-9C0E-CEC70816CE07}"/>
    <dgm:cxn modelId="{2FA92AD9-573E-4C98-8481-AEEE6793B59E}" type="presOf" srcId="{932D0BA7-319C-4278-AEAD-D4F38A68EC9A}" destId="{1342110B-7A02-4FB1-B76E-E1FEBFC5C4E9}" srcOrd="0" destOrd="0" presId="urn:microsoft.com/office/officeart/2005/8/layout/arrow3"/>
    <dgm:cxn modelId="{5ECBE200-76F2-4CED-A1D1-23989D56A2D2}" srcId="{932D0BA7-319C-4278-AEAD-D4F38A68EC9A}" destId="{6F041AF2-2AB9-4F31-AB08-579153EA4111}" srcOrd="0" destOrd="0" parTransId="{F89CC33C-5E86-400F-9003-B577B73DF4D0}" sibTransId="{1EFD627B-FE91-465D-A771-B913FA7FDC6B}"/>
    <dgm:cxn modelId="{37F7C958-1838-4C65-8CEF-47655BACE307}" type="presOf" srcId="{59DC6D6D-DFBB-43F4-8E19-8288C6CDFFB3}" destId="{5AD92182-3F90-48BC-B0F3-6E8842108E86}" srcOrd="0" destOrd="0" presId="urn:microsoft.com/office/officeart/2005/8/layout/arrow3"/>
    <dgm:cxn modelId="{D2922B4A-6AE1-42B0-BC5C-95FFEDED5F48}" type="presOf" srcId="{6F041AF2-2AB9-4F31-AB08-579153EA4111}" destId="{9CBE2E96-8D88-42C6-9D4A-1AA3F9A243B1}" srcOrd="0" destOrd="0" presId="urn:microsoft.com/office/officeart/2005/8/layout/arrow3"/>
    <dgm:cxn modelId="{D16BB027-8047-463B-95EE-9EF9E45BC3E2}" type="presParOf" srcId="{1342110B-7A02-4FB1-B76E-E1FEBFC5C4E9}" destId="{57572175-3636-43C3-83DB-3AAABF18C6F9}" srcOrd="0" destOrd="0" presId="urn:microsoft.com/office/officeart/2005/8/layout/arrow3"/>
    <dgm:cxn modelId="{EC19C5B9-5B27-497D-B41B-325DC808408A}" type="presParOf" srcId="{1342110B-7A02-4FB1-B76E-E1FEBFC5C4E9}" destId="{38067FE5-9B5E-46E5-845B-C832DE95BD45}" srcOrd="1" destOrd="0" presId="urn:microsoft.com/office/officeart/2005/8/layout/arrow3"/>
    <dgm:cxn modelId="{AD68EB46-9F9B-4EF3-9B2B-2EE6FE0911CA}" type="presParOf" srcId="{1342110B-7A02-4FB1-B76E-E1FEBFC5C4E9}" destId="{9CBE2E96-8D88-42C6-9D4A-1AA3F9A243B1}" srcOrd="2" destOrd="0" presId="urn:microsoft.com/office/officeart/2005/8/layout/arrow3"/>
    <dgm:cxn modelId="{5AA57A0A-00FF-4A69-8A86-2482CA13EE6A}" type="presParOf" srcId="{1342110B-7A02-4FB1-B76E-E1FEBFC5C4E9}" destId="{903ECBFD-3637-42EA-B45D-D70B1E9F71C2}" srcOrd="3" destOrd="0" presId="urn:microsoft.com/office/officeart/2005/8/layout/arrow3"/>
    <dgm:cxn modelId="{0EE732B9-3936-477D-8240-E261ED2FF69F}" type="presParOf" srcId="{1342110B-7A02-4FB1-B76E-E1FEBFC5C4E9}" destId="{5AD92182-3F90-48BC-B0F3-6E8842108E86}"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7975F-54E7-404E-BD0F-DDB6C47B2565}" type="doc">
      <dgm:prSet loTypeId="urn:microsoft.com/office/officeart/2005/8/layout/radial4" loCatId="relationship" qsTypeId="urn:microsoft.com/office/officeart/2005/8/quickstyle/simple1" qsCatId="simple" csTypeId="urn:microsoft.com/office/officeart/2005/8/colors/colorful4" csCatId="colorful" phldr="1"/>
      <dgm:spPr/>
    </dgm:pt>
    <dgm:pt modelId="{B770CD60-FCB1-4F2E-A986-11836B058729}">
      <dgm:prSet phldrT="[Text]" custT="1"/>
      <dgm:spPr/>
      <dgm:t>
        <a:bodyPr/>
        <a:lstStyle/>
        <a:p>
          <a:r>
            <a:rPr lang="en-US" sz="3200" dirty="0" smtClean="0"/>
            <a:t>Cannabis Policy</a:t>
          </a:r>
          <a:endParaRPr lang="en-US" sz="3200" dirty="0"/>
        </a:p>
      </dgm:t>
    </dgm:pt>
    <dgm:pt modelId="{1F96F2E8-C309-4701-92F0-9714F47C2A47}" type="parTrans" cxnId="{89458EB2-BAD3-4815-B4F5-3C89DEC5BD9E}">
      <dgm:prSet/>
      <dgm:spPr/>
      <dgm:t>
        <a:bodyPr/>
        <a:lstStyle/>
        <a:p>
          <a:endParaRPr lang="en-US"/>
        </a:p>
      </dgm:t>
    </dgm:pt>
    <dgm:pt modelId="{F7B13005-371D-4A21-B646-CDBD6CBD08F4}" type="sibTrans" cxnId="{89458EB2-BAD3-4815-B4F5-3C89DEC5BD9E}">
      <dgm:prSet/>
      <dgm:spPr/>
      <dgm:t>
        <a:bodyPr/>
        <a:lstStyle/>
        <a:p>
          <a:endParaRPr lang="en-US"/>
        </a:p>
      </dgm:t>
    </dgm:pt>
    <dgm:pt modelId="{6B826F1D-B833-4A68-A403-A4B931BC9F5B}">
      <dgm:prSet phldrT="[Text]" custT="1"/>
      <dgm:spPr/>
      <dgm:t>
        <a:bodyPr/>
        <a:lstStyle/>
        <a:p>
          <a:r>
            <a:rPr lang="en-US" sz="1400" dirty="0" smtClean="0"/>
            <a:t>Town Manager</a:t>
          </a:r>
          <a:endParaRPr lang="en-US" sz="1400" dirty="0"/>
        </a:p>
      </dgm:t>
    </dgm:pt>
    <dgm:pt modelId="{15B69968-A09B-47EC-9883-8311A5FB5CC5}" type="parTrans" cxnId="{CDA8F538-AF5A-455F-94DF-31D4F18981E0}">
      <dgm:prSet/>
      <dgm:spPr/>
      <dgm:t>
        <a:bodyPr/>
        <a:lstStyle/>
        <a:p>
          <a:endParaRPr lang="en-US"/>
        </a:p>
      </dgm:t>
    </dgm:pt>
    <dgm:pt modelId="{AA5DA749-1F05-4D14-ABF0-9B12821C1FF3}" type="sibTrans" cxnId="{CDA8F538-AF5A-455F-94DF-31D4F18981E0}">
      <dgm:prSet/>
      <dgm:spPr/>
      <dgm:t>
        <a:bodyPr/>
        <a:lstStyle/>
        <a:p>
          <a:endParaRPr lang="en-US"/>
        </a:p>
      </dgm:t>
    </dgm:pt>
    <dgm:pt modelId="{3C1DF4FA-420C-41BA-9A05-1637EF7BEF15}">
      <dgm:prSet phldrT="[Text]" custT="1"/>
      <dgm:spPr/>
      <dgm:t>
        <a:bodyPr/>
        <a:lstStyle/>
        <a:p>
          <a:r>
            <a:rPr lang="en-US" sz="1400" dirty="0" smtClean="0"/>
            <a:t>Planning</a:t>
          </a:r>
          <a:endParaRPr lang="en-US" sz="1400" dirty="0"/>
        </a:p>
      </dgm:t>
    </dgm:pt>
    <dgm:pt modelId="{D60BFB24-09BC-4EF8-88D1-BB68A1644523}" type="parTrans" cxnId="{CB5B4800-DCF7-4D2D-9F12-9C68C8765188}">
      <dgm:prSet/>
      <dgm:spPr/>
      <dgm:t>
        <a:bodyPr/>
        <a:lstStyle/>
        <a:p>
          <a:endParaRPr lang="en-US"/>
        </a:p>
      </dgm:t>
    </dgm:pt>
    <dgm:pt modelId="{D6ECBEE6-AE34-4C92-9D92-D9E6816B9743}" type="sibTrans" cxnId="{CB5B4800-DCF7-4D2D-9F12-9C68C8765188}">
      <dgm:prSet/>
      <dgm:spPr/>
      <dgm:t>
        <a:bodyPr/>
        <a:lstStyle/>
        <a:p>
          <a:endParaRPr lang="en-US"/>
        </a:p>
      </dgm:t>
    </dgm:pt>
    <dgm:pt modelId="{9DA27445-35A9-4820-BD77-D375E2BB402E}">
      <dgm:prSet phldrT="[Text]" custT="1"/>
      <dgm:spPr/>
      <dgm:t>
        <a:bodyPr/>
        <a:lstStyle/>
        <a:p>
          <a:r>
            <a:rPr lang="en-US" sz="1400" dirty="0" smtClean="0"/>
            <a:t>Health</a:t>
          </a:r>
          <a:endParaRPr lang="en-US" sz="1400" dirty="0"/>
        </a:p>
      </dgm:t>
    </dgm:pt>
    <dgm:pt modelId="{608592A8-DCAF-43AC-B702-8AF777373509}" type="parTrans" cxnId="{36DC0A10-2198-4ED4-9714-CBC395A257D1}">
      <dgm:prSet/>
      <dgm:spPr/>
      <dgm:t>
        <a:bodyPr/>
        <a:lstStyle/>
        <a:p>
          <a:endParaRPr lang="en-US"/>
        </a:p>
      </dgm:t>
    </dgm:pt>
    <dgm:pt modelId="{DDAE96F1-7E00-4B1F-AED3-FB124082FAD0}" type="sibTrans" cxnId="{36DC0A10-2198-4ED4-9714-CBC395A257D1}">
      <dgm:prSet/>
      <dgm:spPr/>
      <dgm:t>
        <a:bodyPr/>
        <a:lstStyle/>
        <a:p>
          <a:endParaRPr lang="en-US"/>
        </a:p>
      </dgm:t>
    </dgm:pt>
    <dgm:pt modelId="{3F302AA3-2B50-46D1-B5F7-56C3C6723251}">
      <dgm:prSet phldrT="[Text]" custT="1"/>
      <dgm:spPr/>
      <dgm:t>
        <a:bodyPr/>
        <a:lstStyle/>
        <a:p>
          <a:r>
            <a:rPr lang="en-US" sz="1400" dirty="0" smtClean="0"/>
            <a:t>Elected Officials</a:t>
          </a:r>
          <a:endParaRPr lang="en-US" sz="1400" dirty="0"/>
        </a:p>
      </dgm:t>
    </dgm:pt>
    <dgm:pt modelId="{532F699B-D105-4FA9-BFA5-F60694A126AA}" type="parTrans" cxnId="{B303B2EA-C7EF-4BE6-AD5F-02E82F472FFA}">
      <dgm:prSet/>
      <dgm:spPr/>
      <dgm:t>
        <a:bodyPr/>
        <a:lstStyle/>
        <a:p>
          <a:endParaRPr lang="en-US"/>
        </a:p>
      </dgm:t>
    </dgm:pt>
    <dgm:pt modelId="{C3A2C671-EDB7-4DD8-A3C6-F3CBA2A59281}" type="sibTrans" cxnId="{B303B2EA-C7EF-4BE6-AD5F-02E82F472FFA}">
      <dgm:prSet/>
      <dgm:spPr/>
      <dgm:t>
        <a:bodyPr/>
        <a:lstStyle/>
        <a:p>
          <a:endParaRPr lang="en-US"/>
        </a:p>
      </dgm:t>
    </dgm:pt>
    <dgm:pt modelId="{58D3961B-B3FC-446B-9576-D0EA9BA3213E}">
      <dgm:prSet phldrT="[Text]" custT="1"/>
      <dgm:spPr/>
      <dgm:t>
        <a:bodyPr/>
        <a:lstStyle/>
        <a:p>
          <a:r>
            <a:rPr lang="en-US" sz="1400" dirty="0" smtClean="0"/>
            <a:t>Economic Development</a:t>
          </a:r>
          <a:endParaRPr lang="en-US" sz="1400" dirty="0"/>
        </a:p>
      </dgm:t>
    </dgm:pt>
    <dgm:pt modelId="{860E9B4F-49A0-4034-AF4C-B9159B8571B2}" type="parTrans" cxnId="{B2EE07D0-5EB7-46B6-9053-FB872A3CB6CE}">
      <dgm:prSet/>
      <dgm:spPr/>
      <dgm:t>
        <a:bodyPr/>
        <a:lstStyle/>
        <a:p>
          <a:endParaRPr lang="en-US"/>
        </a:p>
      </dgm:t>
    </dgm:pt>
    <dgm:pt modelId="{593A937A-00C4-4D11-A4E0-590726BAE767}" type="sibTrans" cxnId="{B2EE07D0-5EB7-46B6-9053-FB872A3CB6CE}">
      <dgm:prSet/>
      <dgm:spPr/>
      <dgm:t>
        <a:bodyPr/>
        <a:lstStyle/>
        <a:p>
          <a:endParaRPr lang="en-US"/>
        </a:p>
      </dgm:t>
    </dgm:pt>
    <dgm:pt modelId="{6CCC5A4E-54BE-44D9-899E-6F2AC3FB32C2}">
      <dgm:prSet phldrT="[Text]" custT="1"/>
      <dgm:spPr/>
      <dgm:t>
        <a:bodyPr/>
        <a:lstStyle/>
        <a:p>
          <a:r>
            <a:rPr lang="en-US" sz="1400" dirty="0" smtClean="0"/>
            <a:t>Police</a:t>
          </a:r>
          <a:endParaRPr lang="en-US" sz="1400" dirty="0"/>
        </a:p>
      </dgm:t>
    </dgm:pt>
    <dgm:pt modelId="{DCB70DA1-C04D-4AB0-B254-F4ED6410C33F}" type="parTrans" cxnId="{7CCE7AE2-8725-4C8E-8762-2A14BA32CBD9}">
      <dgm:prSet/>
      <dgm:spPr/>
      <dgm:t>
        <a:bodyPr/>
        <a:lstStyle/>
        <a:p>
          <a:endParaRPr lang="en-US"/>
        </a:p>
      </dgm:t>
    </dgm:pt>
    <dgm:pt modelId="{117EF6A4-D173-4F86-918C-DA4F52DC1EF7}" type="sibTrans" cxnId="{7CCE7AE2-8725-4C8E-8762-2A14BA32CBD9}">
      <dgm:prSet/>
      <dgm:spPr/>
      <dgm:t>
        <a:bodyPr/>
        <a:lstStyle/>
        <a:p>
          <a:endParaRPr lang="en-US"/>
        </a:p>
      </dgm:t>
    </dgm:pt>
    <dgm:pt modelId="{5CF8834E-323C-46A9-BBC8-5F0C674159D8}" type="pres">
      <dgm:prSet presAssocID="{49B7975F-54E7-404E-BD0F-DDB6C47B2565}" presName="cycle" presStyleCnt="0">
        <dgm:presLayoutVars>
          <dgm:chMax val="1"/>
          <dgm:dir/>
          <dgm:animLvl val="ctr"/>
          <dgm:resizeHandles val="exact"/>
        </dgm:presLayoutVars>
      </dgm:prSet>
      <dgm:spPr/>
    </dgm:pt>
    <dgm:pt modelId="{EF24885C-6A0A-4386-AFDD-F52A26889CED}" type="pres">
      <dgm:prSet presAssocID="{B770CD60-FCB1-4F2E-A986-11836B058729}" presName="centerShape" presStyleLbl="node0" presStyleIdx="0" presStyleCnt="1"/>
      <dgm:spPr/>
      <dgm:t>
        <a:bodyPr/>
        <a:lstStyle/>
        <a:p>
          <a:endParaRPr lang="en-US"/>
        </a:p>
      </dgm:t>
    </dgm:pt>
    <dgm:pt modelId="{36C80490-3180-4DE5-A87A-2A60D2531C6B}" type="pres">
      <dgm:prSet presAssocID="{DCB70DA1-C04D-4AB0-B254-F4ED6410C33F}" presName="parTrans" presStyleLbl="bgSibTrans2D1" presStyleIdx="0" presStyleCnt="6"/>
      <dgm:spPr/>
      <dgm:t>
        <a:bodyPr/>
        <a:lstStyle/>
        <a:p>
          <a:endParaRPr lang="en-US"/>
        </a:p>
      </dgm:t>
    </dgm:pt>
    <dgm:pt modelId="{ECFD666C-E802-45C4-BE06-1594FD3D716E}" type="pres">
      <dgm:prSet presAssocID="{6CCC5A4E-54BE-44D9-899E-6F2AC3FB32C2}" presName="node" presStyleLbl="node1" presStyleIdx="0" presStyleCnt="6">
        <dgm:presLayoutVars>
          <dgm:bulletEnabled val="1"/>
        </dgm:presLayoutVars>
      </dgm:prSet>
      <dgm:spPr/>
      <dgm:t>
        <a:bodyPr/>
        <a:lstStyle/>
        <a:p>
          <a:endParaRPr lang="en-US"/>
        </a:p>
      </dgm:t>
    </dgm:pt>
    <dgm:pt modelId="{254211B2-4019-41DA-9D36-7FD7F556E21B}" type="pres">
      <dgm:prSet presAssocID="{860E9B4F-49A0-4034-AF4C-B9159B8571B2}" presName="parTrans" presStyleLbl="bgSibTrans2D1" presStyleIdx="1" presStyleCnt="6"/>
      <dgm:spPr/>
      <dgm:t>
        <a:bodyPr/>
        <a:lstStyle/>
        <a:p>
          <a:endParaRPr lang="en-US"/>
        </a:p>
      </dgm:t>
    </dgm:pt>
    <dgm:pt modelId="{3799AD27-2853-450D-B4D8-4AC47C3A6F73}" type="pres">
      <dgm:prSet presAssocID="{58D3961B-B3FC-446B-9576-D0EA9BA3213E}" presName="node" presStyleLbl="node1" presStyleIdx="1" presStyleCnt="6">
        <dgm:presLayoutVars>
          <dgm:bulletEnabled val="1"/>
        </dgm:presLayoutVars>
      </dgm:prSet>
      <dgm:spPr/>
      <dgm:t>
        <a:bodyPr/>
        <a:lstStyle/>
        <a:p>
          <a:endParaRPr lang="en-US"/>
        </a:p>
      </dgm:t>
    </dgm:pt>
    <dgm:pt modelId="{0ED4D672-98A2-443D-A3DA-E519574D8C01}" type="pres">
      <dgm:prSet presAssocID="{D60BFB24-09BC-4EF8-88D1-BB68A1644523}" presName="parTrans" presStyleLbl="bgSibTrans2D1" presStyleIdx="2" presStyleCnt="6"/>
      <dgm:spPr/>
      <dgm:t>
        <a:bodyPr/>
        <a:lstStyle/>
        <a:p>
          <a:endParaRPr lang="en-US"/>
        </a:p>
      </dgm:t>
    </dgm:pt>
    <dgm:pt modelId="{F5426B20-0A11-4E63-93C9-E151D4EA00EC}" type="pres">
      <dgm:prSet presAssocID="{3C1DF4FA-420C-41BA-9A05-1637EF7BEF15}" presName="node" presStyleLbl="node1" presStyleIdx="2" presStyleCnt="6">
        <dgm:presLayoutVars>
          <dgm:bulletEnabled val="1"/>
        </dgm:presLayoutVars>
      </dgm:prSet>
      <dgm:spPr/>
      <dgm:t>
        <a:bodyPr/>
        <a:lstStyle/>
        <a:p>
          <a:endParaRPr lang="en-US"/>
        </a:p>
      </dgm:t>
    </dgm:pt>
    <dgm:pt modelId="{3D3F92BA-2598-4ED3-83D9-EE78B14A8A2B}" type="pres">
      <dgm:prSet presAssocID="{608592A8-DCAF-43AC-B702-8AF777373509}" presName="parTrans" presStyleLbl="bgSibTrans2D1" presStyleIdx="3" presStyleCnt="6"/>
      <dgm:spPr/>
      <dgm:t>
        <a:bodyPr/>
        <a:lstStyle/>
        <a:p>
          <a:endParaRPr lang="en-US"/>
        </a:p>
      </dgm:t>
    </dgm:pt>
    <dgm:pt modelId="{987EC15F-D680-47EE-B06F-B8F091896BCB}" type="pres">
      <dgm:prSet presAssocID="{9DA27445-35A9-4820-BD77-D375E2BB402E}" presName="node" presStyleLbl="node1" presStyleIdx="3" presStyleCnt="6">
        <dgm:presLayoutVars>
          <dgm:bulletEnabled val="1"/>
        </dgm:presLayoutVars>
      </dgm:prSet>
      <dgm:spPr/>
      <dgm:t>
        <a:bodyPr/>
        <a:lstStyle/>
        <a:p>
          <a:endParaRPr lang="en-US"/>
        </a:p>
      </dgm:t>
    </dgm:pt>
    <dgm:pt modelId="{C0986C53-9FCA-4A82-9741-DF5B23AFFADA}" type="pres">
      <dgm:prSet presAssocID="{15B69968-A09B-47EC-9883-8311A5FB5CC5}" presName="parTrans" presStyleLbl="bgSibTrans2D1" presStyleIdx="4" presStyleCnt="6"/>
      <dgm:spPr/>
      <dgm:t>
        <a:bodyPr/>
        <a:lstStyle/>
        <a:p>
          <a:endParaRPr lang="en-US"/>
        </a:p>
      </dgm:t>
    </dgm:pt>
    <dgm:pt modelId="{C5529BE7-857D-4638-9FBB-4AB0E9F86074}" type="pres">
      <dgm:prSet presAssocID="{6B826F1D-B833-4A68-A403-A4B931BC9F5B}" presName="node" presStyleLbl="node1" presStyleIdx="4" presStyleCnt="6">
        <dgm:presLayoutVars>
          <dgm:bulletEnabled val="1"/>
        </dgm:presLayoutVars>
      </dgm:prSet>
      <dgm:spPr/>
      <dgm:t>
        <a:bodyPr/>
        <a:lstStyle/>
        <a:p>
          <a:endParaRPr lang="en-US"/>
        </a:p>
      </dgm:t>
    </dgm:pt>
    <dgm:pt modelId="{F3526262-371A-46E5-BA7A-66A90D2ABC25}" type="pres">
      <dgm:prSet presAssocID="{532F699B-D105-4FA9-BFA5-F60694A126AA}" presName="parTrans" presStyleLbl="bgSibTrans2D1" presStyleIdx="5" presStyleCnt="6"/>
      <dgm:spPr/>
      <dgm:t>
        <a:bodyPr/>
        <a:lstStyle/>
        <a:p>
          <a:endParaRPr lang="en-US"/>
        </a:p>
      </dgm:t>
    </dgm:pt>
    <dgm:pt modelId="{55822B94-AFF7-4204-90EA-915F57B4F733}" type="pres">
      <dgm:prSet presAssocID="{3F302AA3-2B50-46D1-B5F7-56C3C6723251}" presName="node" presStyleLbl="node1" presStyleIdx="5" presStyleCnt="6">
        <dgm:presLayoutVars>
          <dgm:bulletEnabled val="1"/>
        </dgm:presLayoutVars>
      </dgm:prSet>
      <dgm:spPr/>
      <dgm:t>
        <a:bodyPr/>
        <a:lstStyle/>
        <a:p>
          <a:endParaRPr lang="en-US"/>
        </a:p>
      </dgm:t>
    </dgm:pt>
  </dgm:ptLst>
  <dgm:cxnLst>
    <dgm:cxn modelId="{F01F3811-6085-439D-BA30-EF6AE24090E6}" type="presOf" srcId="{6CCC5A4E-54BE-44D9-899E-6F2AC3FB32C2}" destId="{ECFD666C-E802-45C4-BE06-1594FD3D716E}" srcOrd="0" destOrd="0" presId="urn:microsoft.com/office/officeart/2005/8/layout/radial4"/>
    <dgm:cxn modelId="{36DC0A10-2198-4ED4-9714-CBC395A257D1}" srcId="{B770CD60-FCB1-4F2E-A986-11836B058729}" destId="{9DA27445-35A9-4820-BD77-D375E2BB402E}" srcOrd="3" destOrd="0" parTransId="{608592A8-DCAF-43AC-B702-8AF777373509}" sibTransId="{DDAE96F1-7E00-4B1F-AED3-FB124082FAD0}"/>
    <dgm:cxn modelId="{EC12FD24-077F-4AE9-B223-B9A67BF8713C}" type="presOf" srcId="{608592A8-DCAF-43AC-B702-8AF777373509}" destId="{3D3F92BA-2598-4ED3-83D9-EE78B14A8A2B}" srcOrd="0" destOrd="0" presId="urn:microsoft.com/office/officeart/2005/8/layout/radial4"/>
    <dgm:cxn modelId="{B2EE07D0-5EB7-46B6-9053-FB872A3CB6CE}" srcId="{B770CD60-FCB1-4F2E-A986-11836B058729}" destId="{58D3961B-B3FC-446B-9576-D0EA9BA3213E}" srcOrd="1" destOrd="0" parTransId="{860E9B4F-49A0-4034-AF4C-B9159B8571B2}" sibTransId="{593A937A-00C4-4D11-A4E0-590726BAE767}"/>
    <dgm:cxn modelId="{16069A5C-6984-44C7-A0E5-97390756B7B4}" type="presOf" srcId="{49B7975F-54E7-404E-BD0F-DDB6C47B2565}" destId="{5CF8834E-323C-46A9-BBC8-5F0C674159D8}" srcOrd="0" destOrd="0" presId="urn:microsoft.com/office/officeart/2005/8/layout/radial4"/>
    <dgm:cxn modelId="{3C35BFCF-FC7E-4390-82E0-4319A5ED5A37}" type="presOf" srcId="{B770CD60-FCB1-4F2E-A986-11836B058729}" destId="{EF24885C-6A0A-4386-AFDD-F52A26889CED}" srcOrd="0" destOrd="0" presId="urn:microsoft.com/office/officeart/2005/8/layout/radial4"/>
    <dgm:cxn modelId="{85F87793-BB10-4B3E-82C5-B38675AECC19}" type="presOf" srcId="{DCB70DA1-C04D-4AB0-B254-F4ED6410C33F}" destId="{36C80490-3180-4DE5-A87A-2A60D2531C6B}" srcOrd="0" destOrd="0" presId="urn:microsoft.com/office/officeart/2005/8/layout/radial4"/>
    <dgm:cxn modelId="{D3F410B2-24C0-4777-9395-70D221235412}" type="presOf" srcId="{15B69968-A09B-47EC-9883-8311A5FB5CC5}" destId="{C0986C53-9FCA-4A82-9741-DF5B23AFFADA}" srcOrd="0" destOrd="0" presId="urn:microsoft.com/office/officeart/2005/8/layout/radial4"/>
    <dgm:cxn modelId="{89458EB2-BAD3-4815-B4F5-3C89DEC5BD9E}" srcId="{49B7975F-54E7-404E-BD0F-DDB6C47B2565}" destId="{B770CD60-FCB1-4F2E-A986-11836B058729}" srcOrd="0" destOrd="0" parTransId="{1F96F2E8-C309-4701-92F0-9714F47C2A47}" sibTransId="{F7B13005-371D-4A21-B646-CDBD6CBD08F4}"/>
    <dgm:cxn modelId="{186664F3-E869-4BFD-9907-C0CBC00D327F}" type="presOf" srcId="{58D3961B-B3FC-446B-9576-D0EA9BA3213E}" destId="{3799AD27-2853-450D-B4D8-4AC47C3A6F73}" srcOrd="0" destOrd="0" presId="urn:microsoft.com/office/officeart/2005/8/layout/radial4"/>
    <dgm:cxn modelId="{CDA8F538-AF5A-455F-94DF-31D4F18981E0}" srcId="{B770CD60-FCB1-4F2E-A986-11836B058729}" destId="{6B826F1D-B833-4A68-A403-A4B931BC9F5B}" srcOrd="4" destOrd="0" parTransId="{15B69968-A09B-47EC-9883-8311A5FB5CC5}" sibTransId="{AA5DA749-1F05-4D14-ABF0-9B12821C1FF3}"/>
    <dgm:cxn modelId="{399BD1A7-9FBD-4E5F-B309-A9FE92C4E561}" type="presOf" srcId="{860E9B4F-49A0-4034-AF4C-B9159B8571B2}" destId="{254211B2-4019-41DA-9D36-7FD7F556E21B}" srcOrd="0" destOrd="0" presId="urn:microsoft.com/office/officeart/2005/8/layout/radial4"/>
    <dgm:cxn modelId="{16BD7786-ADBE-45A9-A52B-8A4F15C3AD08}" type="presOf" srcId="{3F302AA3-2B50-46D1-B5F7-56C3C6723251}" destId="{55822B94-AFF7-4204-90EA-915F57B4F733}" srcOrd="0" destOrd="0" presId="urn:microsoft.com/office/officeart/2005/8/layout/radial4"/>
    <dgm:cxn modelId="{4208D36C-273B-429D-9F17-25D4A68434B4}" type="presOf" srcId="{6B826F1D-B833-4A68-A403-A4B931BC9F5B}" destId="{C5529BE7-857D-4638-9FBB-4AB0E9F86074}" srcOrd="0" destOrd="0" presId="urn:microsoft.com/office/officeart/2005/8/layout/radial4"/>
    <dgm:cxn modelId="{BB9012C6-AE5F-4277-91D3-BB50D52C959A}" type="presOf" srcId="{D60BFB24-09BC-4EF8-88D1-BB68A1644523}" destId="{0ED4D672-98A2-443D-A3DA-E519574D8C01}" srcOrd="0" destOrd="0" presId="urn:microsoft.com/office/officeart/2005/8/layout/radial4"/>
    <dgm:cxn modelId="{CB5B4800-DCF7-4D2D-9F12-9C68C8765188}" srcId="{B770CD60-FCB1-4F2E-A986-11836B058729}" destId="{3C1DF4FA-420C-41BA-9A05-1637EF7BEF15}" srcOrd="2" destOrd="0" parTransId="{D60BFB24-09BC-4EF8-88D1-BB68A1644523}" sibTransId="{D6ECBEE6-AE34-4C92-9D92-D9E6816B9743}"/>
    <dgm:cxn modelId="{B303B2EA-C7EF-4BE6-AD5F-02E82F472FFA}" srcId="{B770CD60-FCB1-4F2E-A986-11836B058729}" destId="{3F302AA3-2B50-46D1-B5F7-56C3C6723251}" srcOrd="5" destOrd="0" parTransId="{532F699B-D105-4FA9-BFA5-F60694A126AA}" sibTransId="{C3A2C671-EDB7-4DD8-A3C6-F3CBA2A59281}"/>
    <dgm:cxn modelId="{B8437D4D-BFD4-4C16-83FC-535479AAAB91}" type="presOf" srcId="{3C1DF4FA-420C-41BA-9A05-1637EF7BEF15}" destId="{F5426B20-0A11-4E63-93C9-E151D4EA00EC}" srcOrd="0" destOrd="0" presId="urn:microsoft.com/office/officeart/2005/8/layout/radial4"/>
    <dgm:cxn modelId="{7CCE7AE2-8725-4C8E-8762-2A14BA32CBD9}" srcId="{B770CD60-FCB1-4F2E-A986-11836B058729}" destId="{6CCC5A4E-54BE-44D9-899E-6F2AC3FB32C2}" srcOrd="0" destOrd="0" parTransId="{DCB70DA1-C04D-4AB0-B254-F4ED6410C33F}" sibTransId="{117EF6A4-D173-4F86-918C-DA4F52DC1EF7}"/>
    <dgm:cxn modelId="{F688AE41-F567-4444-8FDD-1CB8EECC91E8}" type="presOf" srcId="{9DA27445-35A9-4820-BD77-D375E2BB402E}" destId="{987EC15F-D680-47EE-B06F-B8F091896BCB}" srcOrd="0" destOrd="0" presId="urn:microsoft.com/office/officeart/2005/8/layout/radial4"/>
    <dgm:cxn modelId="{0A83E8F9-CCE1-4587-8C04-134434EC4D1C}" type="presOf" srcId="{532F699B-D105-4FA9-BFA5-F60694A126AA}" destId="{F3526262-371A-46E5-BA7A-66A90D2ABC25}" srcOrd="0" destOrd="0" presId="urn:microsoft.com/office/officeart/2005/8/layout/radial4"/>
    <dgm:cxn modelId="{F29BC0DC-C227-4D0A-894B-B68784294D88}" type="presParOf" srcId="{5CF8834E-323C-46A9-BBC8-5F0C674159D8}" destId="{EF24885C-6A0A-4386-AFDD-F52A26889CED}" srcOrd="0" destOrd="0" presId="urn:microsoft.com/office/officeart/2005/8/layout/radial4"/>
    <dgm:cxn modelId="{5B2D2CCB-2A75-404D-ABC1-F4DD8C12D326}" type="presParOf" srcId="{5CF8834E-323C-46A9-BBC8-5F0C674159D8}" destId="{36C80490-3180-4DE5-A87A-2A60D2531C6B}" srcOrd="1" destOrd="0" presId="urn:microsoft.com/office/officeart/2005/8/layout/radial4"/>
    <dgm:cxn modelId="{474B2984-A545-423E-94FE-1AA368220F03}" type="presParOf" srcId="{5CF8834E-323C-46A9-BBC8-5F0C674159D8}" destId="{ECFD666C-E802-45C4-BE06-1594FD3D716E}" srcOrd="2" destOrd="0" presId="urn:microsoft.com/office/officeart/2005/8/layout/radial4"/>
    <dgm:cxn modelId="{ED455E5D-6981-425A-91C4-E5D3E2276522}" type="presParOf" srcId="{5CF8834E-323C-46A9-BBC8-5F0C674159D8}" destId="{254211B2-4019-41DA-9D36-7FD7F556E21B}" srcOrd="3" destOrd="0" presId="urn:microsoft.com/office/officeart/2005/8/layout/radial4"/>
    <dgm:cxn modelId="{418E9D42-996C-4AC5-805D-A9EA0524DF28}" type="presParOf" srcId="{5CF8834E-323C-46A9-BBC8-5F0C674159D8}" destId="{3799AD27-2853-450D-B4D8-4AC47C3A6F73}" srcOrd="4" destOrd="0" presId="urn:microsoft.com/office/officeart/2005/8/layout/radial4"/>
    <dgm:cxn modelId="{A4C62269-20EE-4093-8BA3-C1B74DA2A9E0}" type="presParOf" srcId="{5CF8834E-323C-46A9-BBC8-5F0C674159D8}" destId="{0ED4D672-98A2-443D-A3DA-E519574D8C01}" srcOrd="5" destOrd="0" presId="urn:microsoft.com/office/officeart/2005/8/layout/radial4"/>
    <dgm:cxn modelId="{2A77606B-88CB-4371-AB5C-BEAEF6B34638}" type="presParOf" srcId="{5CF8834E-323C-46A9-BBC8-5F0C674159D8}" destId="{F5426B20-0A11-4E63-93C9-E151D4EA00EC}" srcOrd="6" destOrd="0" presId="urn:microsoft.com/office/officeart/2005/8/layout/radial4"/>
    <dgm:cxn modelId="{F4DA634C-2D5A-40D6-80E5-1C78BA908680}" type="presParOf" srcId="{5CF8834E-323C-46A9-BBC8-5F0C674159D8}" destId="{3D3F92BA-2598-4ED3-83D9-EE78B14A8A2B}" srcOrd="7" destOrd="0" presId="urn:microsoft.com/office/officeart/2005/8/layout/radial4"/>
    <dgm:cxn modelId="{C044FCF9-9136-4DE8-B115-75A516FBFEEC}" type="presParOf" srcId="{5CF8834E-323C-46A9-BBC8-5F0C674159D8}" destId="{987EC15F-D680-47EE-B06F-B8F091896BCB}" srcOrd="8" destOrd="0" presId="urn:microsoft.com/office/officeart/2005/8/layout/radial4"/>
    <dgm:cxn modelId="{CD7E541B-F978-4342-8C7C-AD29D3CD880A}" type="presParOf" srcId="{5CF8834E-323C-46A9-BBC8-5F0C674159D8}" destId="{C0986C53-9FCA-4A82-9741-DF5B23AFFADA}" srcOrd="9" destOrd="0" presId="urn:microsoft.com/office/officeart/2005/8/layout/radial4"/>
    <dgm:cxn modelId="{63A1D616-5BB7-4F49-8A25-5AECB0C513D5}" type="presParOf" srcId="{5CF8834E-323C-46A9-BBC8-5F0C674159D8}" destId="{C5529BE7-857D-4638-9FBB-4AB0E9F86074}" srcOrd="10" destOrd="0" presId="urn:microsoft.com/office/officeart/2005/8/layout/radial4"/>
    <dgm:cxn modelId="{6210F9BE-B97B-4FCA-ACEE-D7D70425377C}" type="presParOf" srcId="{5CF8834E-323C-46A9-BBC8-5F0C674159D8}" destId="{F3526262-371A-46E5-BA7A-66A90D2ABC25}" srcOrd="11" destOrd="0" presId="urn:microsoft.com/office/officeart/2005/8/layout/radial4"/>
    <dgm:cxn modelId="{5401967C-70B2-472C-9E77-C7D5DD913A0C}" type="presParOf" srcId="{5CF8834E-323C-46A9-BBC8-5F0C674159D8}" destId="{55822B94-AFF7-4204-90EA-915F57B4F733}"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2F0965-A4A4-45C5-A4A6-F1584FF869D7}" type="doc">
      <dgm:prSet loTypeId="urn:microsoft.com/office/officeart/2005/8/layout/process4" loCatId="process" qsTypeId="urn:microsoft.com/office/officeart/2005/8/quickstyle/simple2" qsCatId="simple" csTypeId="urn:microsoft.com/office/officeart/2005/8/colors/accent0_3" csCatId="mainScheme" phldr="1"/>
      <dgm:spPr/>
      <dgm:t>
        <a:bodyPr/>
        <a:lstStyle/>
        <a:p>
          <a:endParaRPr lang="en-US"/>
        </a:p>
      </dgm:t>
    </dgm:pt>
    <dgm:pt modelId="{0E59B986-DAED-4D8B-BAAE-B6135D649539}">
      <dgm:prSet phldrT="[Text]" custT="1"/>
      <dgm:spPr>
        <a:ln>
          <a:solidFill>
            <a:schemeClr val="bg1">
              <a:alpha val="90000"/>
            </a:schemeClr>
          </a:solidFill>
        </a:ln>
      </dgm:spPr>
      <dgm:t>
        <a:bodyPr/>
        <a:lstStyle/>
        <a:p>
          <a:pPr algn="ctr"/>
          <a:r>
            <a:rPr lang="en-US" sz="2000"/>
            <a:t>Submittal</a:t>
          </a:r>
        </a:p>
      </dgm:t>
    </dgm:pt>
    <dgm:pt modelId="{7BC557DC-B980-44EF-84A6-FE516C0DF871}" type="parTrans" cxnId="{4EFE5D03-C0D2-4BA4-8E3A-1A3A5B68ACF3}">
      <dgm:prSet/>
      <dgm:spPr/>
      <dgm:t>
        <a:bodyPr/>
        <a:lstStyle/>
        <a:p>
          <a:pPr algn="ctr"/>
          <a:endParaRPr lang="en-US"/>
        </a:p>
      </dgm:t>
    </dgm:pt>
    <dgm:pt modelId="{AA447FF5-EB41-48F2-BEEF-F7CCDCAC07EC}" type="sibTrans" cxnId="{4EFE5D03-C0D2-4BA4-8E3A-1A3A5B68ACF3}">
      <dgm:prSet/>
      <dgm:spPr/>
      <dgm:t>
        <a:bodyPr/>
        <a:lstStyle/>
        <a:p>
          <a:pPr algn="ctr"/>
          <a:endParaRPr lang="en-US"/>
        </a:p>
      </dgm:t>
    </dgm:pt>
    <dgm:pt modelId="{A2B0E751-ADE3-457E-B40C-5897D70CA8C5}">
      <dgm:prSet phldrT="[Text]" custT="1"/>
      <dgm:spPr>
        <a:ln>
          <a:solidFill>
            <a:schemeClr val="bg1">
              <a:alpha val="90000"/>
            </a:schemeClr>
          </a:solidFill>
        </a:ln>
      </dgm:spPr>
      <dgm:t>
        <a:bodyPr/>
        <a:lstStyle/>
        <a:p>
          <a:pPr algn="ctr"/>
          <a:r>
            <a:rPr lang="en-US" sz="1200"/>
            <a:t>Potential operator submits requested material</a:t>
          </a:r>
        </a:p>
      </dgm:t>
    </dgm:pt>
    <dgm:pt modelId="{D48D5690-D123-411B-A34E-2C765602D189}" type="parTrans" cxnId="{E8ECBAC2-AC3D-4C9A-A8CD-2FCF21380DB5}">
      <dgm:prSet/>
      <dgm:spPr/>
      <dgm:t>
        <a:bodyPr/>
        <a:lstStyle/>
        <a:p>
          <a:pPr algn="ctr"/>
          <a:endParaRPr lang="en-US"/>
        </a:p>
      </dgm:t>
    </dgm:pt>
    <dgm:pt modelId="{751F6BB4-E814-493F-BA9D-656E2D618A30}" type="sibTrans" cxnId="{E8ECBAC2-AC3D-4C9A-A8CD-2FCF21380DB5}">
      <dgm:prSet/>
      <dgm:spPr/>
      <dgm:t>
        <a:bodyPr/>
        <a:lstStyle/>
        <a:p>
          <a:pPr algn="ctr"/>
          <a:endParaRPr lang="en-US"/>
        </a:p>
      </dgm:t>
    </dgm:pt>
    <dgm:pt modelId="{85B000F8-A43A-4BCB-875E-48D90DB0BAC8}">
      <dgm:prSet phldrT="[Text]" custT="1"/>
      <dgm:spPr>
        <a:ln>
          <a:solidFill>
            <a:schemeClr val="bg1">
              <a:alpha val="90000"/>
            </a:schemeClr>
          </a:solidFill>
        </a:ln>
      </dgm:spPr>
      <dgm:t>
        <a:bodyPr/>
        <a:lstStyle/>
        <a:p>
          <a:pPr algn="ctr"/>
          <a:r>
            <a:rPr lang="en-US" sz="2000"/>
            <a:t>Town Review Team Meeting</a:t>
          </a:r>
        </a:p>
      </dgm:t>
    </dgm:pt>
    <dgm:pt modelId="{ACC85C76-68C0-443C-A88B-EAB6E4BFA9F2}" type="parTrans" cxnId="{9DF3F17E-F44F-4406-ABEF-C71D6E02ABE5}">
      <dgm:prSet/>
      <dgm:spPr/>
      <dgm:t>
        <a:bodyPr/>
        <a:lstStyle/>
        <a:p>
          <a:pPr algn="ctr"/>
          <a:endParaRPr lang="en-US"/>
        </a:p>
      </dgm:t>
    </dgm:pt>
    <dgm:pt modelId="{EA14913F-7C39-4EB6-9ACE-ADD7D5AE36A8}" type="sibTrans" cxnId="{9DF3F17E-F44F-4406-ABEF-C71D6E02ABE5}">
      <dgm:prSet/>
      <dgm:spPr/>
      <dgm:t>
        <a:bodyPr/>
        <a:lstStyle/>
        <a:p>
          <a:pPr algn="ctr"/>
          <a:endParaRPr lang="en-US"/>
        </a:p>
      </dgm:t>
    </dgm:pt>
    <dgm:pt modelId="{31E54381-6242-4E04-AB68-0F14EFA33D00}">
      <dgm:prSet phldrT="[Text]" custT="1"/>
      <dgm:spPr>
        <a:ln>
          <a:solidFill>
            <a:schemeClr val="bg1">
              <a:alpha val="90000"/>
            </a:schemeClr>
          </a:solidFill>
        </a:ln>
      </dgm:spPr>
      <dgm:t>
        <a:bodyPr/>
        <a:lstStyle/>
        <a:p>
          <a:pPr algn="ctr"/>
          <a:r>
            <a:rPr lang="en-US" sz="1200"/>
            <a:t>Potential operator meets with the Town Review Team to discuss submittal</a:t>
          </a:r>
        </a:p>
      </dgm:t>
    </dgm:pt>
    <dgm:pt modelId="{45182173-1C37-4AA5-A982-5B11824780B0}" type="parTrans" cxnId="{6A5AC552-7D64-47E6-BA7D-69E52D7C2E08}">
      <dgm:prSet/>
      <dgm:spPr/>
      <dgm:t>
        <a:bodyPr/>
        <a:lstStyle/>
        <a:p>
          <a:pPr algn="ctr"/>
          <a:endParaRPr lang="en-US"/>
        </a:p>
      </dgm:t>
    </dgm:pt>
    <dgm:pt modelId="{D8B6E661-9603-432A-BE08-276DC263264F}" type="sibTrans" cxnId="{6A5AC552-7D64-47E6-BA7D-69E52D7C2E08}">
      <dgm:prSet/>
      <dgm:spPr/>
      <dgm:t>
        <a:bodyPr/>
        <a:lstStyle/>
        <a:p>
          <a:pPr algn="ctr"/>
          <a:endParaRPr lang="en-US"/>
        </a:p>
      </dgm:t>
    </dgm:pt>
    <dgm:pt modelId="{5AA344F9-0D70-4F70-ABED-AA8ABA7C2764}">
      <dgm:prSet phldrT="[Text]" custT="1"/>
      <dgm:spPr>
        <a:ln>
          <a:solidFill>
            <a:schemeClr val="bg1">
              <a:alpha val="90000"/>
            </a:schemeClr>
          </a:solidFill>
        </a:ln>
      </dgm:spPr>
      <dgm:t>
        <a:bodyPr/>
        <a:lstStyle/>
        <a:p>
          <a:pPr algn="ctr"/>
          <a:r>
            <a:rPr lang="en-US" sz="2000"/>
            <a:t>Host</a:t>
          </a:r>
          <a:r>
            <a:rPr lang="en-US" sz="1100"/>
            <a:t> </a:t>
          </a:r>
          <a:r>
            <a:rPr lang="en-US" sz="2000"/>
            <a:t>Community</a:t>
          </a:r>
          <a:r>
            <a:rPr lang="en-US" sz="1100"/>
            <a:t> </a:t>
          </a:r>
          <a:r>
            <a:rPr lang="en-US" sz="2000"/>
            <a:t>Agreement Decision</a:t>
          </a:r>
        </a:p>
      </dgm:t>
    </dgm:pt>
    <dgm:pt modelId="{8D60CE6F-8B41-4BAE-A692-71C240C11D21}" type="parTrans" cxnId="{3902B56C-CE04-443D-8DF4-50841F8BC711}">
      <dgm:prSet/>
      <dgm:spPr/>
      <dgm:t>
        <a:bodyPr/>
        <a:lstStyle/>
        <a:p>
          <a:pPr algn="ctr"/>
          <a:endParaRPr lang="en-US"/>
        </a:p>
      </dgm:t>
    </dgm:pt>
    <dgm:pt modelId="{A69B7ED8-F153-450D-BEEE-BD9E734F1F88}" type="sibTrans" cxnId="{3902B56C-CE04-443D-8DF4-50841F8BC711}">
      <dgm:prSet/>
      <dgm:spPr/>
      <dgm:t>
        <a:bodyPr/>
        <a:lstStyle/>
        <a:p>
          <a:pPr algn="ctr"/>
          <a:endParaRPr lang="en-US"/>
        </a:p>
      </dgm:t>
    </dgm:pt>
    <dgm:pt modelId="{E265BE1C-CDE5-40D1-859A-FAD56F5626A5}">
      <dgm:prSet phldrT="[Text]" custT="1"/>
      <dgm:spPr>
        <a:ln>
          <a:solidFill>
            <a:schemeClr val="bg1">
              <a:alpha val="90000"/>
            </a:schemeClr>
          </a:solidFill>
        </a:ln>
      </dgm:spPr>
      <dgm:t>
        <a:bodyPr/>
        <a:lstStyle/>
        <a:p>
          <a:pPr algn="ctr"/>
          <a:r>
            <a:rPr lang="en-US" sz="1200"/>
            <a:t>Town Manager decides whether to enter into an HCA with the potential operator</a:t>
          </a:r>
        </a:p>
      </dgm:t>
    </dgm:pt>
    <dgm:pt modelId="{3A2C8C28-9AEE-4502-97DF-3A7DC2B900BB}" type="parTrans" cxnId="{8E74017B-DCE4-4E4E-AC2E-54D54317679E}">
      <dgm:prSet/>
      <dgm:spPr/>
      <dgm:t>
        <a:bodyPr/>
        <a:lstStyle/>
        <a:p>
          <a:pPr algn="ctr"/>
          <a:endParaRPr lang="en-US"/>
        </a:p>
      </dgm:t>
    </dgm:pt>
    <dgm:pt modelId="{EAFA89D5-34E4-4E87-9AB3-D2C4FE6E7271}" type="sibTrans" cxnId="{8E74017B-DCE4-4E4E-AC2E-54D54317679E}">
      <dgm:prSet/>
      <dgm:spPr/>
      <dgm:t>
        <a:bodyPr/>
        <a:lstStyle/>
        <a:p>
          <a:pPr algn="ctr"/>
          <a:endParaRPr lang="en-US"/>
        </a:p>
      </dgm:t>
    </dgm:pt>
    <dgm:pt modelId="{D24DC388-4530-4958-9DD3-AC9AD1C2BD8B}">
      <dgm:prSet phldrT="[Text]" custT="1"/>
      <dgm:spPr>
        <a:ln>
          <a:solidFill>
            <a:schemeClr val="bg1">
              <a:alpha val="90000"/>
            </a:schemeClr>
          </a:solidFill>
        </a:ln>
      </dgm:spPr>
      <dgm:t>
        <a:bodyPr/>
        <a:lstStyle/>
        <a:p>
          <a:pPr algn="ctr"/>
          <a:r>
            <a:rPr lang="en-US" sz="2000"/>
            <a:t>Community Outreach Meeting</a:t>
          </a:r>
        </a:p>
      </dgm:t>
    </dgm:pt>
    <dgm:pt modelId="{F3878C9F-02F1-4784-B362-8A554EBCE3ED}" type="parTrans" cxnId="{6C1EC271-F2BA-491D-A60E-0895F40559F9}">
      <dgm:prSet/>
      <dgm:spPr/>
      <dgm:t>
        <a:bodyPr/>
        <a:lstStyle/>
        <a:p>
          <a:pPr algn="ctr"/>
          <a:endParaRPr lang="en-US"/>
        </a:p>
      </dgm:t>
    </dgm:pt>
    <dgm:pt modelId="{0D6F8E6F-F7EF-4A2C-89C4-04F1ECDBFFDC}" type="sibTrans" cxnId="{6C1EC271-F2BA-491D-A60E-0895F40559F9}">
      <dgm:prSet/>
      <dgm:spPr/>
      <dgm:t>
        <a:bodyPr/>
        <a:lstStyle/>
        <a:p>
          <a:pPr algn="ctr"/>
          <a:endParaRPr lang="en-US"/>
        </a:p>
      </dgm:t>
    </dgm:pt>
    <dgm:pt modelId="{1BEDB710-BBEE-4E21-9DDD-947FD7593681}">
      <dgm:prSet phldrT="[Text]" custT="1"/>
      <dgm:spPr>
        <a:ln>
          <a:solidFill>
            <a:schemeClr val="bg1">
              <a:alpha val="90000"/>
            </a:schemeClr>
          </a:solidFill>
        </a:ln>
      </dgm:spPr>
      <dgm:t>
        <a:bodyPr/>
        <a:lstStyle/>
        <a:p>
          <a:pPr algn="ctr"/>
          <a:r>
            <a:rPr lang="en-US" sz="1200"/>
            <a:t>Potential operator hosts a community outreach meeting</a:t>
          </a:r>
        </a:p>
      </dgm:t>
    </dgm:pt>
    <dgm:pt modelId="{1575265E-AD8E-4AD3-99A3-9EE6D73EFC3C}" type="parTrans" cxnId="{3A2D4E3E-A9AA-4DBF-A143-02D7FA7908C6}">
      <dgm:prSet/>
      <dgm:spPr/>
      <dgm:t>
        <a:bodyPr/>
        <a:lstStyle/>
        <a:p>
          <a:pPr algn="ctr"/>
          <a:endParaRPr lang="en-US"/>
        </a:p>
      </dgm:t>
    </dgm:pt>
    <dgm:pt modelId="{A016385D-55CC-45B9-B3C2-48DED4317529}" type="sibTrans" cxnId="{3A2D4E3E-A9AA-4DBF-A143-02D7FA7908C6}">
      <dgm:prSet/>
      <dgm:spPr/>
      <dgm:t>
        <a:bodyPr/>
        <a:lstStyle/>
        <a:p>
          <a:pPr algn="ctr"/>
          <a:endParaRPr lang="en-US"/>
        </a:p>
      </dgm:t>
    </dgm:pt>
    <dgm:pt modelId="{4C581D72-BA02-485C-A6C6-FB28263B89AD}">
      <dgm:prSet phldrT="[Text]" custT="1"/>
      <dgm:spPr>
        <a:ln>
          <a:solidFill>
            <a:schemeClr val="bg1">
              <a:alpha val="90000"/>
            </a:schemeClr>
          </a:solidFill>
        </a:ln>
      </dgm:spPr>
      <dgm:t>
        <a:bodyPr/>
        <a:lstStyle/>
        <a:p>
          <a:pPr algn="ctr"/>
          <a:r>
            <a:rPr lang="en-US" sz="2000"/>
            <a:t>Cannabis Control Commission Application</a:t>
          </a:r>
        </a:p>
      </dgm:t>
    </dgm:pt>
    <dgm:pt modelId="{B8F908ED-FAF4-45E3-A75B-1AC608DFFD8B}" type="parTrans" cxnId="{CDDFFAC6-6CBA-48AF-A0B2-5AF7357EE268}">
      <dgm:prSet/>
      <dgm:spPr/>
      <dgm:t>
        <a:bodyPr/>
        <a:lstStyle/>
        <a:p>
          <a:pPr algn="ctr"/>
          <a:endParaRPr lang="en-US"/>
        </a:p>
      </dgm:t>
    </dgm:pt>
    <dgm:pt modelId="{55AEE59D-D052-493E-A2A5-5E96D167F260}" type="sibTrans" cxnId="{CDDFFAC6-6CBA-48AF-A0B2-5AF7357EE268}">
      <dgm:prSet/>
      <dgm:spPr/>
      <dgm:t>
        <a:bodyPr/>
        <a:lstStyle/>
        <a:p>
          <a:pPr algn="ctr"/>
          <a:endParaRPr lang="en-US"/>
        </a:p>
      </dgm:t>
    </dgm:pt>
    <dgm:pt modelId="{3E1E06A1-029F-4729-9554-392B2DE737D8}">
      <dgm:prSet phldrT="[Text]" custT="1"/>
      <dgm:spPr>
        <a:ln>
          <a:solidFill>
            <a:schemeClr val="bg1">
              <a:alpha val="90000"/>
            </a:schemeClr>
          </a:solidFill>
        </a:ln>
      </dgm:spPr>
      <dgm:t>
        <a:bodyPr/>
        <a:lstStyle/>
        <a:p>
          <a:pPr algn="ctr"/>
          <a:r>
            <a:rPr lang="en-US" sz="1200"/>
            <a:t>A potential operator with signed HCA can submit application to the CCC</a:t>
          </a:r>
        </a:p>
      </dgm:t>
    </dgm:pt>
    <dgm:pt modelId="{8B4D299B-5A90-42B7-9189-9AC93A532F1C}" type="parTrans" cxnId="{AB02204C-ADE9-49B3-83B9-8C8BF23B4F61}">
      <dgm:prSet/>
      <dgm:spPr/>
      <dgm:t>
        <a:bodyPr/>
        <a:lstStyle/>
        <a:p>
          <a:pPr algn="ctr"/>
          <a:endParaRPr lang="en-US"/>
        </a:p>
      </dgm:t>
    </dgm:pt>
    <dgm:pt modelId="{D0D5EA5A-CE3E-4276-A0BB-BCCDB4868246}" type="sibTrans" cxnId="{AB02204C-ADE9-49B3-83B9-8C8BF23B4F61}">
      <dgm:prSet/>
      <dgm:spPr/>
      <dgm:t>
        <a:bodyPr/>
        <a:lstStyle/>
        <a:p>
          <a:pPr algn="ctr"/>
          <a:endParaRPr lang="en-US"/>
        </a:p>
      </dgm:t>
    </dgm:pt>
    <dgm:pt modelId="{FE5C6E5E-7297-4B46-B7C3-4F53352E1AC6}">
      <dgm:prSet phldrT="[Text]" custT="1"/>
      <dgm:spPr>
        <a:ln>
          <a:solidFill>
            <a:schemeClr val="bg1">
              <a:alpha val="90000"/>
            </a:schemeClr>
          </a:solidFill>
        </a:ln>
      </dgm:spPr>
      <dgm:t>
        <a:bodyPr/>
        <a:lstStyle/>
        <a:p>
          <a:pPr algn="ctr"/>
          <a:r>
            <a:rPr lang="en-US" sz="2000"/>
            <a:t>Local Permitting Process</a:t>
          </a:r>
        </a:p>
      </dgm:t>
    </dgm:pt>
    <dgm:pt modelId="{21F51014-9137-4182-897C-AA9F2B4D1F97}" type="parTrans" cxnId="{F7CC4DAC-C7FE-4686-81AA-74A4F753C44D}">
      <dgm:prSet/>
      <dgm:spPr/>
      <dgm:t>
        <a:bodyPr/>
        <a:lstStyle/>
        <a:p>
          <a:pPr algn="ctr"/>
          <a:endParaRPr lang="en-US"/>
        </a:p>
      </dgm:t>
    </dgm:pt>
    <dgm:pt modelId="{A4BF77BE-9224-449B-90E1-B8D2ED1BE9C9}" type="sibTrans" cxnId="{F7CC4DAC-C7FE-4686-81AA-74A4F753C44D}">
      <dgm:prSet/>
      <dgm:spPr/>
      <dgm:t>
        <a:bodyPr/>
        <a:lstStyle/>
        <a:p>
          <a:pPr algn="ctr"/>
          <a:endParaRPr lang="en-US"/>
        </a:p>
      </dgm:t>
    </dgm:pt>
    <dgm:pt modelId="{6BE21FA0-ADCF-4621-BF94-56BFA5F100A6}">
      <dgm:prSet phldrT="[Text]" custT="1"/>
      <dgm:spPr>
        <a:ln>
          <a:solidFill>
            <a:schemeClr val="bg1">
              <a:alpha val="90000"/>
            </a:schemeClr>
          </a:solidFill>
        </a:ln>
      </dgm:spPr>
      <dgm:t>
        <a:bodyPr/>
        <a:lstStyle/>
        <a:p>
          <a:pPr algn="ctr"/>
          <a:r>
            <a:rPr lang="en-US" sz="1200"/>
            <a:t>Once the potential operator has submitted an application to the CCC, it may apply for local permitting</a:t>
          </a:r>
        </a:p>
      </dgm:t>
    </dgm:pt>
    <dgm:pt modelId="{FF15A03B-C756-4D3B-9B34-45BEF0C5015D}" type="parTrans" cxnId="{6E3C6D5D-B277-4A3F-B472-EA75A8765FD5}">
      <dgm:prSet/>
      <dgm:spPr/>
      <dgm:t>
        <a:bodyPr/>
        <a:lstStyle/>
        <a:p>
          <a:pPr algn="ctr"/>
          <a:endParaRPr lang="en-US"/>
        </a:p>
      </dgm:t>
    </dgm:pt>
    <dgm:pt modelId="{03F59D7D-2808-4225-BFB8-887ADEB94A89}" type="sibTrans" cxnId="{6E3C6D5D-B277-4A3F-B472-EA75A8765FD5}">
      <dgm:prSet/>
      <dgm:spPr/>
      <dgm:t>
        <a:bodyPr/>
        <a:lstStyle/>
        <a:p>
          <a:pPr algn="ctr"/>
          <a:endParaRPr lang="en-US"/>
        </a:p>
      </dgm:t>
    </dgm:pt>
    <dgm:pt modelId="{1B0C7BA8-E2F5-4B4A-857F-8D7CC1609227}" type="pres">
      <dgm:prSet presAssocID="{252F0965-A4A4-45C5-A4A6-F1584FF869D7}" presName="Name0" presStyleCnt="0">
        <dgm:presLayoutVars>
          <dgm:dir/>
          <dgm:animLvl val="lvl"/>
          <dgm:resizeHandles val="exact"/>
        </dgm:presLayoutVars>
      </dgm:prSet>
      <dgm:spPr/>
      <dgm:t>
        <a:bodyPr/>
        <a:lstStyle/>
        <a:p>
          <a:endParaRPr lang="en-US"/>
        </a:p>
      </dgm:t>
    </dgm:pt>
    <dgm:pt modelId="{081FD4C3-6C19-4BE2-8A95-6B3D6499417A}" type="pres">
      <dgm:prSet presAssocID="{FE5C6E5E-7297-4B46-B7C3-4F53352E1AC6}" presName="boxAndChildren" presStyleCnt="0"/>
      <dgm:spPr/>
    </dgm:pt>
    <dgm:pt modelId="{41478393-FFDD-49B7-8F72-7E1CC91CE959}" type="pres">
      <dgm:prSet presAssocID="{FE5C6E5E-7297-4B46-B7C3-4F53352E1AC6}" presName="parentTextBox" presStyleLbl="node1" presStyleIdx="0" presStyleCnt="6"/>
      <dgm:spPr/>
      <dgm:t>
        <a:bodyPr/>
        <a:lstStyle/>
        <a:p>
          <a:endParaRPr lang="en-US"/>
        </a:p>
      </dgm:t>
    </dgm:pt>
    <dgm:pt modelId="{48A43F32-05E1-422E-9F9C-9C0D1485A549}" type="pres">
      <dgm:prSet presAssocID="{FE5C6E5E-7297-4B46-B7C3-4F53352E1AC6}" presName="entireBox" presStyleLbl="node1" presStyleIdx="0" presStyleCnt="6"/>
      <dgm:spPr/>
      <dgm:t>
        <a:bodyPr/>
        <a:lstStyle/>
        <a:p>
          <a:endParaRPr lang="en-US"/>
        </a:p>
      </dgm:t>
    </dgm:pt>
    <dgm:pt modelId="{E4E57710-0EA9-4063-995A-F4B4D5174316}" type="pres">
      <dgm:prSet presAssocID="{FE5C6E5E-7297-4B46-B7C3-4F53352E1AC6}" presName="descendantBox" presStyleCnt="0"/>
      <dgm:spPr/>
    </dgm:pt>
    <dgm:pt modelId="{3AF93939-9C4D-4878-AB15-CBC6A0778D9F}" type="pres">
      <dgm:prSet presAssocID="{6BE21FA0-ADCF-4621-BF94-56BFA5F100A6}" presName="childTextBox" presStyleLbl="fgAccFollowNode1" presStyleIdx="0" presStyleCnt="6">
        <dgm:presLayoutVars>
          <dgm:bulletEnabled val="1"/>
        </dgm:presLayoutVars>
      </dgm:prSet>
      <dgm:spPr/>
      <dgm:t>
        <a:bodyPr/>
        <a:lstStyle/>
        <a:p>
          <a:endParaRPr lang="en-US"/>
        </a:p>
      </dgm:t>
    </dgm:pt>
    <dgm:pt modelId="{FAC9CB15-F716-4BCB-93CF-4E2A207D2907}" type="pres">
      <dgm:prSet presAssocID="{55AEE59D-D052-493E-A2A5-5E96D167F260}" presName="sp" presStyleCnt="0"/>
      <dgm:spPr/>
    </dgm:pt>
    <dgm:pt modelId="{87712DDE-11D6-4132-9D6F-607876699790}" type="pres">
      <dgm:prSet presAssocID="{4C581D72-BA02-485C-A6C6-FB28263B89AD}" presName="arrowAndChildren" presStyleCnt="0"/>
      <dgm:spPr/>
    </dgm:pt>
    <dgm:pt modelId="{55CA6A0F-3691-4607-BFD0-D11095DA03E6}" type="pres">
      <dgm:prSet presAssocID="{4C581D72-BA02-485C-A6C6-FB28263B89AD}" presName="parentTextArrow" presStyleLbl="node1" presStyleIdx="0" presStyleCnt="6"/>
      <dgm:spPr/>
      <dgm:t>
        <a:bodyPr/>
        <a:lstStyle/>
        <a:p>
          <a:endParaRPr lang="en-US"/>
        </a:p>
      </dgm:t>
    </dgm:pt>
    <dgm:pt modelId="{FB9EEF29-80D4-4084-A597-12ADBA0FF8A8}" type="pres">
      <dgm:prSet presAssocID="{4C581D72-BA02-485C-A6C6-FB28263B89AD}" presName="arrow" presStyleLbl="node1" presStyleIdx="1" presStyleCnt="6"/>
      <dgm:spPr/>
      <dgm:t>
        <a:bodyPr/>
        <a:lstStyle/>
        <a:p>
          <a:endParaRPr lang="en-US"/>
        </a:p>
      </dgm:t>
    </dgm:pt>
    <dgm:pt modelId="{A14796D0-9CCC-4D93-A238-90C6B7F1E179}" type="pres">
      <dgm:prSet presAssocID="{4C581D72-BA02-485C-A6C6-FB28263B89AD}" presName="descendantArrow" presStyleCnt="0"/>
      <dgm:spPr/>
    </dgm:pt>
    <dgm:pt modelId="{8140B05F-8E35-4612-86E6-BDDD7E522A5A}" type="pres">
      <dgm:prSet presAssocID="{3E1E06A1-029F-4729-9554-392B2DE737D8}" presName="childTextArrow" presStyleLbl="fgAccFollowNode1" presStyleIdx="1" presStyleCnt="6">
        <dgm:presLayoutVars>
          <dgm:bulletEnabled val="1"/>
        </dgm:presLayoutVars>
      </dgm:prSet>
      <dgm:spPr/>
      <dgm:t>
        <a:bodyPr/>
        <a:lstStyle/>
        <a:p>
          <a:endParaRPr lang="en-US"/>
        </a:p>
      </dgm:t>
    </dgm:pt>
    <dgm:pt modelId="{2405DB2A-66AC-4E69-A59B-7C3281C2DE8D}" type="pres">
      <dgm:prSet presAssocID="{A69B7ED8-F153-450D-BEEE-BD9E734F1F88}" presName="sp" presStyleCnt="0"/>
      <dgm:spPr/>
    </dgm:pt>
    <dgm:pt modelId="{3F1CD63E-9BF9-4F4B-A684-DBCDF09820BD}" type="pres">
      <dgm:prSet presAssocID="{5AA344F9-0D70-4F70-ABED-AA8ABA7C2764}" presName="arrowAndChildren" presStyleCnt="0"/>
      <dgm:spPr/>
    </dgm:pt>
    <dgm:pt modelId="{6294470E-DB11-4E1F-A3AB-A2003B6C4450}" type="pres">
      <dgm:prSet presAssocID="{5AA344F9-0D70-4F70-ABED-AA8ABA7C2764}" presName="parentTextArrow" presStyleLbl="node1" presStyleIdx="1" presStyleCnt="6"/>
      <dgm:spPr/>
      <dgm:t>
        <a:bodyPr/>
        <a:lstStyle/>
        <a:p>
          <a:endParaRPr lang="en-US"/>
        </a:p>
      </dgm:t>
    </dgm:pt>
    <dgm:pt modelId="{715B420B-A8E0-4023-832B-356D69240366}" type="pres">
      <dgm:prSet presAssocID="{5AA344F9-0D70-4F70-ABED-AA8ABA7C2764}" presName="arrow" presStyleLbl="node1" presStyleIdx="2" presStyleCnt="6"/>
      <dgm:spPr/>
      <dgm:t>
        <a:bodyPr/>
        <a:lstStyle/>
        <a:p>
          <a:endParaRPr lang="en-US"/>
        </a:p>
      </dgm:t>
    </dgm:pt>
    <dgm:pt modelId="{3E82D9E4-5336-4334-98E4-A892724ADE65}" type="pres">
      <dgm:prSet presAssocID="{5AA344F9-0D70-4F70-ABED-AA8ABA7C2764}" presName="descendantArrow" presStyleCnt="0"/>
      <dgm:spPr/>
    </dgm:pt>
    <dgm:pt modelId="{CCBCAAE6-CEE5-492B-B46C-3C1EDC966BA2}" type="pres">
      <dgm:prSet presAssocID="{E265BE1C-CDE5-40D1-859A-FAD56F5626A5}" presName="childTextArrow" presStyleLbl="fgAccFollowNode1" presStyleIdx="2" presStyleCnt="6">
        <dgm:presLayoutVars>
          <dgm:bulletEnabled val="1"/>
        </dgm:presLayoutVars>
      </dgm:prSet>
      <dgm:spPr/>
      <dgm:t>
        <a:bodyPr/>
        <a:lstStyle/>
        <a:p>
          <a:endParaRPr lang="en-US"/>
        </a:p>
      </dgm:t>
    </dgm:pt>
    <dgm:pt modelId="{067B3260-DC06-417F-A3F7-BE9AC8C076A2}" type="pres">
      <dgm:prSet presAssocID="{EA14913F-7C39-4EB6-9ACE-ADD7D5AE36A8}" presName="sp" presStyleCnt="0"/>
      <dgm:spPr/>
    </dgm:pt>
    <dgm:pt modelId="{8E9E018F-70B6-4A32-A388-2E444E3727D5}" type="pres">
      <dgm:prSet presAssocID="{85B000F8-A43A-4BCB-875E-48D90DB0BAC8}" presName="arrowAndChildren" presStyleCnt="0"/>
      <dgm:spPr/>
    </dgm:pt>
    <dgm:pt modelId="{3B045B65-7C6D-48E1-A9DC-DA10CC9B383D}" type="pres">
      <dgm:prSet presAssocID="{85B000F8-A43A-4BCB-875E-48D90DB0BAC8}" presName="parentTextArrow" presStyleLbl="node1" presStyleIdx="2" presStyleCnt="6"/>
      <dgm:spPr/>
      <dgm:t>
        <a:bodyPr/>
        <a:lstStyle/>
        <a:p>
          <a:endParaRPr lang="en-US"/>
        </a:p>
      </dgm:t>
    </dgm:pt>
    <dgm:pt modelId="{33ECBB0E-3A6B-4D97-8106-2FAD6887D045}" type="pres">
      <dgm:prSet presAssocID="{85B000F8-A43A-4BCB-875E-48D90DB0BAC8}" presName="arrow" presStyleLbl="node1" presStyleIdx="3" presStyleCnt="6"/>
      <dgm:spPr/>
      <dgm:t>
        <a:bodyPr/>
        <a:lstStyle/>
        <a:p>
          <a:endParaRPr lang="en-US"/>
        </a:p>
      </dgm:t>
    </dgm:pt>
    <dgm:pt modelId="{DF31CC4B-13C2-40D6-B9A6-6D29C1E779BA}" type="pres">
      <dgm:prSet presAssocID="{85B000F8-A43A-4BCB-875E-48D90DB0BAC8}" presName="descendantArrow" presStyleCnt="0"/>
      <dgm:spPr/>
    </dgm:pt>
    <dgm:pt modelId="{20CC1D99-D0A0-43CE-91A3-540A05C03951}" type="pres">
      <dgm:prSet presAssocID="{31E54381-6242-4E04-AB68-0F14EFA33D00}" presName="childTextArrow" presStyleLbl="fgAccFollowNode1" presStyleIdx="3" presStyleCnt="6">
        <dgm:presLayoutVars>
          <dgm:bulletEnabled val="1"/>
        </dgm:presLayoutVars>
      </dgm:prSet>
      <dgm:spPr/>
      <dgm:t>
        <a:bodyPr/>
        <a:lstStyle/>
        <a:p>
          <a:endParaRPr lang="en-US"/>
        </a:p>
      </dgm:t>
    </dgm:pt>
    <dgm:pt modelId="{966E6FB6-2999-417C-B53D-39C209F62DFD}" type="pres">
      <dgm:prSet presAssocID="{0D6F8E6F-F7EF-4A2C-89C4-04F1ECDBFFDC}" presName="sp" presStyleCnt="0"/>
      <dgm:spPr/>
    </dgm:pt>
    <dgm:pt modelId="{FAD00BCE-5F95-440B-B66A-8864BE89F47F}" type="pres">
      <dgm:prSet presAssocID="{D24DC388-4530-4958-9DD3-AC9AD1C2BD8B}" presName="arrowAndChildren" presStyleCnt="0"/>
      <dgm:spPr/>
    </dgm:pt>
    <dgm:pt modelId="{07434250-519A-4BCD-992F-22315D169DFD}" type="pres">
      <dgm:prSet presAssocID="{D24DC388-4530-4958-9DD3-AC9AD1C2BD8B}" presName="parentTextArrow" presStyleLbl="node1" presStyleIdx="3" presStyleCnt="6"/>
      <dgm:spPr/>
      <dgm:t>
        <a:bodyPr/>
        <a:lstStyle/>
        <a:p>
          <a:endParaRPr lang="en-US"/>
        </a:p>
      </dgm:t>
    </dgm:pt>
    <dgm:pt modelId="{645680E4-9CF4-47E3-8799-099BC3F4B38E}" type="pres">
      <dgm:prSet presAssocID="{D24DC388-4530-4958-9DD3-AC9AD1C2BD8B}" presName="arrow" presStyleLbl="node1" presStyleIdx="4" presStyleCnt="6"/>
      <dgm:spPr/>
      <dgm:t>
        <a:bodyPr/>
        <a:lstStyle/>
        <a:p>
          <a:endParaRPr lang="en-US"/>
        </a:p>
      </dgm:t>
    </dgm:pt>
    <dgm:pt modelId="{E09E6E46-660D-4D61-8DE7-230ABD1082C0}" type="pres">
      <dgm:prSet presAssocID="{D24DC388-4530-4958-9DD3-AC9AD1C2BD8B}" presName="descendantArrow" presStyleCnt="0"/>
      <dgm:spPr/>
    </dgm:pt>
    <dgm:pt modelId="{8030C94D-F9AB-4C21-B38C-EAF24A4476C9}" type="pres">
      <dgm:prSet presAssocID="{1BEDB710-BBEE-4E21-9DDD-947FD7593681}" presName="childTextArrow" presStyleLbl="fgAccFollowNode1" presStyleIdx="4" presStyleCnt="6">
        <dgm:presLayoutVars>
          <dgm:bulletEnabled val="1"/>
        </dgm:presLayoutVars>
      </dgm:prSet>
      <dgm:spPr/>
      <dgm:t>
        <a:bodyPr/>
        <a:lstStyle/>
        <a:p>
          <a:endParaRPr lang="en-US"/>
        </a:p>
      </dgm:t>
    </dgm:pt>
    <dgm:pt modelId="{6C3373A2-E0B8-48CB-82A8-0C023D907376}" type="pres">
      <dgm:prSet presAssocID="{AA447FF5-EB41-48F2-BEEF-F7CCDCAC07EC}" presName="sp" presStyleCnt="0"/>
      <dgm:spPr/>
    </dgm:pt>
    <dgm:pt modelId="{CDB91A25-BF82-4E22-948F-529959243880}" type="pres">
      <dgm:prSet presAssocID="{0E59B986-DAED-4D8B-BAAE-B6135D649539}" presName="arrowAndChildren" presStyleCnt="0"/>
      <dgm:spPr/>
    </dgm:pt>
    <dgm:pt modelId="{486F897E-B8BE-47BD-924C-7B1D3C05C02E}" type="pres">
      <dgm:prSet presAssocID="{0E59B986-DAED-4D8B-BAAE-B6135D649539}" presName="parentTextArrow" presStyleLbl="node1" presStyleIdx="4" presStyleCnt="6"/>
      <dgm:spPr/>
      <dgm:t>
        <a:bodyPr/>
        <a:lstStyle/>
        <a:p>
          <a:endParaRPr lang="en-US"/>
        </a:p>
      </dgm:t>
    </dgm:pt>
    <dgm:pt modelId="{ACFB3B0D-E373-4BB0-989B-D4DD6A015476}" type="pres">
      <dgm:prSet presAssocID="{0E59B986-DAED-4D8B-BAAE-B6135D649539}" presName="arrow" presStyleLbl="node1" presStyleIdx="5" presStyleCnt="6"/>
      <dgm:spPr/>
      <dgm:t>
        <a:bodyPr/>
        <a:lstStyle/>
        <a:p>
          <a:endParaRPr lang="en-US"/>
        </a:p>
      </dgm:t>
    </dgm:pt>
    <dgm:pt modelId="{5892BF42-F868-4E4E-B311-A53B50FC8429}" type="pres">
      <dgm:prSet presAssocID="{0E59B986-DAED-4D8B-BAAE-B6135D649539}" presName="descendantArrow" presStyleCnt="0"/>
      <dgm:spPr/>
    </dgm:pt>
    <dgm:pt modelId="{CE6BFD97-8FE1-4E5E-8822-09ECB080D697}" type="pres">
      <dgm:prSet presAssocID="{A2B0E751-ADE3-457E-B40C-5897D70CA8C5}" presName="childTextArrow" presStyleLbl="fgAccFollowNode1" presStyleIdx="5" presStyleCnt="6">
        <dgm:presLayoutVars>
          <dgm:bulletEnabled val="1"/>
        </dgm:presLayoutVars>
      </dgm:prSet>
      <dgm:spPr/>
      <dgm:t>
        <a:bodyPr/>
        <a:lstStyle/>
        <a:p>
          <a:endParaRPr lang="en-US"/>
        </a:p>
      </dgm:t>
    </dgm:pt>
  </dgm:ptLst>
  <dgm:cxnLst>
    <dgm:cxn modelId="{FEE46360-A1A5-4734-A3C8-E5A27EE93AD9}" type="presOf" srcId="{0E59B986-DAED-4D8B-BAAE-B6135D649539}" destId="{486F897E-B8BE-47BD-924C-7B1D3C05C02E}" srcOrd="0" destOrd="0" presId="urn:microsoft.com/office/officeart/2005/8/layout/process4"/>
    <dgm:cxn modelId="{6E3C6D5D-B277-4A3F-B472-EA75A8765FD5}" srcId="{FE5C6E5E-7297-4B46-B7C3-4F53352E1AC6}" destId="{6BE21FA0-ADCF-4621-BF94-56BFA5F100A6}" srcOrd="0" destOrd="0" parTransId="{FF15A03B-C756-4D3B-9B34-45BEF0C5015D}" sibTransId="{03F59D7D-2808-4225-BFB8-887ADEB94A89}"/>
    <dgm:cxn modelId="{4EFE5D03-C0D2-4BA4-8E3A-1A3A5B68ACF3}" srcId="{252F0965-A4A4-45C5-A4A6-F1584FF869D7}" destId="{0E59B986-DAED-4D8B-BAAE-B6135D649539}" srcOrd="0" destOrd="0" parTransId="{7BC557DC-B980-44EF-84A6-FE516C0DF871}" sibTransId="{AA447FF5-EB41-48F2-BEEF-F7CCDCAC07EC}"/>
    <dgm:cxn modelId="{B8B2FB31-4F8F-4E63-BEB3-A38C34A0CFFE}" type="presOf" srcId="{5AA344F9-0D70-4F70-ABED-AA8ABA7C2764}" destId="{6294470E-DB11-4E1F-A3AB-A2003B6C4450}" srcOrd="0" destOrd="0" presId="urn:microsoft.com/office/officeart/2005/8/layout/process4"/>
    <dgm:cxn modelId="{44032FF8-E869-48A4-BE40-62351773EF9A}" type="presOf" srcId="{1BEDB710-BBEE-4E21-9DDD-947FD7593681}" destId="{8030C94D-F9AB-4C21-B38C-EAF24A4476C9}" srcOrd="0" destOrd="0" presId="urn:microsoft.com/office/officeart/2005/8/layout/process4"/>
    <dgm:cxn modelId="{6C1EC271-F2BA-491D-A60E-0895F40559F9}" srcId="{252F0965-A4A4-45C5-A4A6-F1584FF869D7}" destId="{D24DC388-4530-4958-9DD3-AC9AD1C2BD8B}" srcOrd="1" destOrd="0" parTransId="{F3878C9F-02F1-4784-B362-8A554EBCE3ED}" sibTransId="{0D6F8E6F-F7EF-4A2C-89C4-04F1ECDBFFDC}"/>
    <dgm:cxn modelId="{C716C667-7FAB-4B2B-A634-2BC68A10B495}" type="presOf" srcId="{FE5C6E5E-7297-4B46-B7C3-4F53352E1AC6}" destId="{48A43F32-05E1-422E-9F9C-9C0D1485A549}" srcOrd="1" destOrd="0" presId="urn:microsoft.com/office/officeart/2005/8/layout/process4"/>
    <dgm:cxn modelId="{5EF6967A-57FB-407C-9F12-3E6ECAC17723}" type="presOf" srcId="{85B000F8-A43A-4BCB-875E-48D90DB0BAC8}" destId="{3B045B65-7C6D-48E1-A9DC-DA10CC9B383D}" srcOrd="0" destOrd="0" presId="urn:microsoft.com/office/officeart/2005/8/layout/process4"/>
    <dgm:cxn modelId="{C2D464E9-3A14-4830-80B5-F2F078E262F1}" type="presOf" srcId="{6BE21FA0-ADCF-4621-BF94-56BFA5F100A6}" destId="{3AF93939-9C4D-4878-AB15-CBC6A0778D9F}" srcOrd="0" destOrd="0" presId="urn:microsoft.com/office/officeart/2005/8/layout/process4"/>
    <dgm:cxn modelId="{8E74017B-DCE4-4E4E-AC2E-54D54317679E}" srcId="{5AA344F9-0D70-4F70-ABED-AA8ABA7C2764}" destId="{E265BE1C-CDE5-40D1-859A-FAD56F5626A5}" srcOrd="0" destOrd="0" parTransId="{3A2C8C28-9AEE-4502-97DF-3A7DC2B900BB}" sibTransId="{EAFA89D5-34E4-4E87-9AB3-D2C4FE6E7271}"/>
    <dgm:cxn modelId="{6A5AC552-7D64-47E6-BA7D-69E52D7C2E08}" srcId="{85B000F8-A43A-4BCB-875E-48D90DB0BAC8}" destId="{31E54381-6242-4E04-AB68-0F14EFA33D00}" srcOrd="0" destOrd="0" parTransId="{45182173-1C37-4AA5-A982-5B11824780B0}" sibTransId="{D8B6E661-9603-432A-BE08-276DC263264F}"/>
    <dgm:cxn modelId="{9DF3F17E-F44F-4406-ABEF-C71D6E02ABE5}" srcId="{252F0965-A4A4-45C5-A4A6-F1584FF869D7}" destId="{85B000F8-A43A-4BCB-875E-48D90DB0BAC8}" srcOrd="2" destOrd="0" parTransId="{ACC85C76-68C0-443C-A88B-EAB6E4BFA9F2}" sibTransId="{EA14913F-7C39-4EB6-9ACE-ADD7D5AE36A8}"/>
    <dgm:cxn modelId="{B307A184-AD2E-43DD-8A88-8F5B7C3D2BF8}" type="presOf" srcId="{252F0965-A4A4-45C5-A4A6-F1584FF869D7}" destId="{1B0C7BA8-E2F5-4B4A-857F-8D7CC1609227}" srcOrd="0" destOrd="0" presId="urn:microsoft.com/office/officeart/2005/8/layout/process4"/>
    <dgm:cxn modelId="{4DCF2688-251F-44EB-B6D0-D527CB49091A}" type="presOf" srcId="{31E54381-6242-4E04-AB68-0F14EFA33D00}" destId="{20CC1D99-D0A0-43CE-91A3-540A05C03951}" srcOrd="0" destOrd="0" presId="urn:microsoft.com/office/officeart/2005/8/layout/process4"/>
    <dgm:cxn modelId="{3000BD39-2F80-4DFF-8001-B8D96B5182D8}" type="presOf" srcId="{85B000F8-A43A-4BCB-875E-48D90DB0BAC8}" destId="{33ECBB0E-3A6B-4D97-8106-2FAD6887D045}" srcOrd="1" destOrd="0" presId="urn:microsoft.com/office/officeart/2005/8/layout/process4"/>
    <dgm:cxn modelId="{3902B56C-CE04-443D-8DF4-50841F8BC711}" srcId="{252F0965-A4A4-45C5-A4A6-F1584FF869D7}" destId="{5AA344F9-0D70-4F70-ABED-AA8ABA7C2764}" srcOrd="3" destOrd="0" parTransId="{8D60CE6F-8B41-4BAE-A692-71C240C11D21}" sibTransId="{A69B7ED8-F153-450D-BEEE-BD9E734F1F88}"/>
    <dgm:cxn modelId="{75B2B7E0-2778-4522-9B3B-D1D38AFAF37A}" type="presOf" srcId="{4C581D72-BA02-485C-A6C6-FB28263B89AD}" destId="{55CA6A0F-3691-4607-BFD0-D11095DA03E6}" srcOrd="0" destOrd="0" presId="urn:microsoft.com/office/officeart/2005/8/layout/process4"/>
    <dgm:cxn modelId="{F7CC4DAC-C7FE-4686-81AA-74A4F753C44D}" srcId="{252F0965-A4A4-45C5-A4A6-F1584FF869D7}" destId="{FE5C6E5E-7297-4B46-B7C3-4F53352E1AC6}" srcOrd="5" destOrd="0" parTransId="{21F51014-9137-4182-897C-AA9F2B4D1F97}" sibTransId="{A4BF77BE-9224-449B-90E1-B8D2ED1BE9C9}"/>
    <dgm:cxn modelId="{AB02204C-ADE9-49B3-83B9-8C8BF23B4F61}" srcId="{4C581D72-BA02-485C-A6C6-FB28263B89AD}" destId="{3E1E06A1-029F-4729-9554-392B2DE737D8}" srcOrd="0" destOrd="0" parTransId="{8B4D299B-5A90-42B7-9189-9AC93A532F1C}" sibTransId="{D0D5EA5A-CE3E-4276-A0BB-BCCDB4868246}"/>
    <dgm:cxn modelId="{A7F2360A-8BEA-4336-A4C4-3060D521EC01}" type="presOf" srcId="{4C581D72-BA02-485C-A6C6-FB28263B89AD}" destId="{FB9EEF29-80D4-4084-A597-12ADBA0FF8A8}" srcOrd="1" destOrd="0" presId="urn:microsoft.com/office/officeart/2005/8/layout/process4"/>
    <dgm:cxn modelId="{1E75CB4C-B14D-4B2F-BEDF-2323570821FB}" type="presOf" srcId="{A2B0E751-ADE3-457E-B40C-5897D70CA8C5}" destId="{CE6BFD97-8FE1-4E5E-8822-09ECB080D697}" srcOrd="0" destOrd="0" presId="urn:microsoft.com/office/officeart/2005/8/layout/process4"/>
    <dgm:cxn modelId="{5769A646-3046-4424-A8EC-8B4EEBE70A4A}" type="presOf" srcId="{D24DC388-4530-4958-9DD3-AC9AD1C2BD8B}" destId="{645680E4-9CF4-47E3-8799-099BC3F4B38E}" srcOrd="1" destOrd="0" presId="urn:microsoft.com/office/officeart/2005/8/layout/process4"/>
    <dgm:cxn modelId="{5573BE82-2818-4F94-9FF6-76144219454D}" type="presOf" srcId="{FE5C6E5E-7297-4B46-B7C3-4F53352E1AC6}" destId="{41478393-FFDD-49B7-8F72-7E1CC91CE959}" srcOrd="0" destOrd="0" presId="urn:microsoft.com/office/officeart/2005/8/layout/process4"/>
    <dgm:cxn modelId="{CDDFFAC6-6CBA-48AF-A0B2-5AF7357EE268}" srcId="{252F0965-A4A4-45C5-A4A6-F1584FF869D7}" destId="{4C581D72-BA02-485C-A6C6-FB28263B89AD}" srcOrd="4" destOrd="0" parTransId="{B8F908ED-FAF4-45E3-A75B-1AC608DFFD8B}" sibTransId="{55AEE59D-D052-493E-A2A5-5E96D167F260}"/>
    <dgm:cxn modelId="{7E309A72-12ED-4AC3-9A36-F13F69EAB81F}" type="presOf" srcId="{3E1E06A1-029F-4729-9554-392B2DE737D8}" destId="{8140B05F-8E35-4612-86E6-BDDD7E522A5A}" srcOrd="0" destOrd="0" presId="urn:microsoft.com/office/officeart/2005/8/layout/process4"/>
    <dgm:cxn modelId="{BBC40AAC-615F-4BB9-969D-B3DB57844F50}" type="presOf" srcId="{5AA344F9-0D70-4F70-ABED-AA8ABA7C2764}" destId="{715B420B-A8E0-4023-832B-356D69240366}" srcOrd="1" destOrd="0" presId="urn:microsoft.com/office/officeart/2005/8/layout/process4"/>
    <dgm:cxn modelId="{E29B2F04-C7C1-4367-890B-89E08E182119}" type="presOf" srcId="{0E59B986-DAED-4D8B-BAAE-B6135D649539}" destId="{ACFB3B0D-E373-4BB0-989B-D4DD6A015476}" srcOrd="1" destOrd="0" presId="urn:microsoft.com/office/officeart/2005/8/layout/process4"/>
    <dgm:cxn modelId="{F193ACC0-38A1-4E83-AAAD-0B2FD9B59092}" type="presOf" srcId="{E265BE1C-CDE5-40D1-859A-FAD56F5626A5}" destId="{CCBCAAE6-CEE5-492B-B46C-3C1EDC966BA2}" srcOrd="0" destOrd="0" presId="urn:microsoft.com/office/officeart/2005/8/layout/process4"/>
    <dgm:cxn modelId="{3A2D4E3E-A9AA-4DBF-A143-02D7FA7908C6}" srcId="{D24DC388-4530-4958-9DD3-AC9AD1C2BD8B}" destId="{1BEDB710-BBEE-4E21-9DDD-947FD7593681}" srcOrd="0" destOrd="0" parTransId="{1575265E-AD8E-4AD3-99A3-9EE6D73EFC3C}" sibTransId="{A016385D-55CC-45B9-B3C2-48DED4317529}"/>
    <dgm:cxn modelId="{E8ECBAC2-AC3D-4C9A-A8CD-2FCF21380DB5}" srcId="{0E59B986-DAED-4D8B-BAAE-B6135D649539}" destId="{A2B0E751-ADE3-457E-B40C-5897D70CA8C5}" srcOrd="0" destOrd="0" parTransId="{D48D5690-D123-411B-A34E-2C765602D189}" sibTransId="{751F6BB4-E814-493F-BA9D-656E2D618A30}"/>
    <dgm:cxn modelId="{39A8C67F-3896-4A5B-9D9C-3A770730D29F}" type="presOf" srcId="{D24DC388-4530-4958-9DD3-AC9AD1C2BD8B}" destId="{07434250-519A-4BCD-992F-22315D169DFD}" srcOrd="0" destOrd="0" presId="urn:microsoft.com/office/officeart/2005/8/layout/process4"/>
    <dgm:cxn modelId="{BB9D3F62-5FE0-4EB2-A1FA-16A17227D723}" type="presParOf" srcId="{1B0C7BA8-E2F5-4B4A-857F-8D7CC1609227}" destId="{081FD4C3-6C19-4BE2-8A95-6B3D6499417A}" srcOrd="0" destOrd="0" presId="urn:microsoft.com/office/officeart/2005/8/layout/process4"/>
    <dgm:cxn modelId="{5E94CF68-500F-4285-AE38-76EFFB0E7B47}" type="presParOf" srcId="{081FD4C3-6C19-4BE2-8A95-6B3D6499417A}" destId="{41478393-FFDD-49B7-8F72-7E1CC91CE959}" srcOrd="0" destOrd="0" presId="urn:microsoft.com/office/officeart/2005/8/layout/process4"/>
    <dgm:cxn modelId="{2FE67C1C-61E7-46C2-A132-E87FB3F6C108}" type="presParOf" srcId="{081FD4C3-6C19-4BE2-8A95-6B3D6499417A}" destId="{48A43F32-05E1-422E-9F9C-9C0D1485A549}" srcOrd="1" destOrd="0" presId="urn:microsoft.com/office/officeart/2005/8/layout/process4"/>
    <dgm:cxn modelId="{0E7A7487-6B6F-4208-9D43-AED2D8AA6496}" type="presParOf" srcId="{081FD4C3-6C19-4BE2-8A95-6B3D6499417A}" destId="{E4E57710-0EA9-4063-995A-F4B4D5174316}" srcOrd="2" destOrd="0" presId="urn:microsoft.com/office/officeart/2005/8/layout/process4"/>
    <dgm:cxn modelId="{4F2369C6-A6F9-461D-8826-2B60D0238023}" type="presParOf" srcId="{E4E57710-0EA9-4063-995A-F4B4D5174316}" destId="{3AF93939-9C4D-4878-AB15-CBC6A0778D9F}" srcOrd="0" destOrd="0" presId="urn:microsoft.com/office/officeart/2005/8/layout/process4"/>
    <dgm:cxn modelId="{F1371017-CC54-4BD6-9F3D-C2AF4436B2A6}" type="presParOf" srcId="{1B0C7BA8-E2F5-4B4A-857F-8D7CC1609227}" destId="{FAC9CB15-F716-4BCB-93CF-4E2A207D2907}" srcOrd="1" destOrd="0" presId="urn:microsoft.com/office/officeart/2005/8/layout/process4"/>
    <dgm:cxn modelId="{362E8E6D-84FB-47BD-8434-2A81E255C894}" type="presParOf" srcId="{1B0C7BA8-E2F5-4B4A-857F-8D7CC1609227}" destId="{87712DDE-11D6-4132-9D6F-607876699790}" srcOrd="2" destOrd="0" presId="urn:microsoft.com/office/officeart/2005/8/layout/process4"/>
    <dgm:cxn modelId="{D4A4FED2-C27F-4516-B8DA-DCE6C1673D2B}" type="presParOf" srcId="{87712DDE-11D6-4132-9D6F-607876699790}" destId="{55CA6A0F-3691-4607-BFD0-D11095DA03E6}" srcOrd="0" destOrd="0" presId="urn:microsoft.com/office/officeart/2005/8/layout/process4"/>
    <dgm:cxn modelId="{C43F1D87-6323-42F6-AC2E-3F9E3366D6D4}" type="presParOf" srcId="{87712DDE-11D6-4132-9D6F-607876699790}" destId="{FB9EEF29-80D4-4084-A597-12ADBA0FF8A8}" srcOrd="1" destOrd="0" presId="urn:microsoft.com/office/officeart/2005/8/layout/process4"/>
    <dgm:cxn modelId="{EEC6D786-2611-47F8-88D5-33512A484EAC}" type="presParOf" srcId="{87712DDE-11D6-4132-9D6F-607876699790}" destId="{A14796D0-9CCC-4D93-A238-90C6B7F1E179}" srcOrd="2" destOrd="0" presId="urn:microsoft.com/office/officeart/2005/8/layout/process4"/>
    <dgm:cxn modelId="{F9A6FB94-898D-455C-9C49-313A7ABE200C}" type="presParOf" srcId="{A14796D0-9CCC-4D93-A238-90C6B7F1E179}" destId="{8140B05F-8E35-4612-86E6-BDDD7E522A5A}" srcOrd="0" destOrd="0" presId="urn:microsoft.com/office/officeart/2005/8/layout/process4"/>
    <dgm:cxn modelId="{7ABC70D4-C44D-4755-87EC-B45D03616B7C}" type="presParOf" srcId="{1B0C7BA8-E2F5-4B4A-857F-8D7CC1609227}" destId="{2405DB2A-66AC-4E69-A59B-7C3281C2DE8D}" srcOrd="3" destOrd="0" presId="urn:microsoft.com/office/officeart/2005/8/layout/process4"/>
    <dgm:cxn modelId="{00D9FE84-D5FD-4D6A-AE86-03A8A5F0216B}" type="presParOf" srcId="{1B0C7BA8-E2F5-4B4A-857F-8D7CC1609227}" destId="{3F1CD63E-9BF9-4F4B-A684-DBCDF09820BD}" srcOrd="4" destOrd="0" presId="urn:microsoft.com/office/officeart/2005/8/layout/process4"/>
    <dgm:cxn modelId="{1706ED4E-4749-4503-A7EF-B6676A11CEAE}" type="presParOf" srcId="{3F1CD63E-9BF9-4F4B-A684-DBCDF09820BD}" destId="{6294470E-DB11-4E1F-A3AB-A2003B6C4450}" srcOrd="0" destOrd="0" presId="urn:microsoft.com/office/officeart/2005/8/layout/process4"/>
    <dgm:cxn modelId="{57E290AE-9C0C-4DC0-8D9E-2234883652B5}" type="presParOf" srcId="{3F1CD63E-9BF9-4F4B-A684-DBCDF09820BD}" destId="{715B420B-A8E0-4023-832B-356D69240366}" srcOrd="1" destOrd="0" presId="urn:microsoft.com/office/officeart/2005/8/layout/process4"/>
    <dgm:cxn modelId="{9294E1F9-7CD8-42DB-A611-AD2125B197CA}" type="presParOf" srcId="{3F1CD63E-9BF9-4F4B-A684-DBCDF09820BD}" destId="{3E82D9E4-5336-4334-98E4-A892724ADE65}" srcOrd="2" destOrd="0" presId="urn:microsoft.com/office/officeart/2005/8/layout/process4"/>
    <dgm:cxn modelId="{C89CE2AE-6714-497F-880B-8282EE0A13CE}" type="presParOf" srcId="{3E82D9E4-5336-4334-98E4-A892724ADE65}" destId="{CCBCAAE6-CEE5-492B-B46C-3C1EDC966BA2}" srcOrd="0" destOrd="0" presId="urn:microsoft.com/office/officeart/2005/8/layout/process4"/>
    <dgm:cxn modelId="{0347BBF3-DA42-4604-8392-AE274CFA1DD6}" type="presParOf" srcId="{1B0C7BA8-E2F5-4B4A-857F-8D7CC1609227}" destId="{067B3260-DC06-417F-A3F7-BE9AC8C076A2}" srcOrd="5" destOrd="0" presId="urn:microsoft.com/office/officeart/2005/8/layout/process4"/>
    <dgm:cxn modelId="{173197B3-1BA3-40E3-97B3-0CBEC20A198E}" type="presParOf" srcId="{1B0C7BA8-E2F5-4B4A-857F-8D7CC1609227}" destId="{8E9E018F-70B6-4A32-A388-2E444E3727D5}" srcOrd="6" destOrd="0" presId="urn:microsoft.com/office/officeart/2005/8/layout/process4"/>
    <dgm:cxn modelId="{57B03393-8E76-4323-B517-C6CB621FF240}" type="presParOf" srcId="{8E9E018F-70B6-4A32-A388-2E444E3727D5}" destId="{3B045B65-7C6D-48E1-A9DC-DA10CC9B383D}" srcOrd="0" destOrd="0" presId="urn:microsoft.com/office/officeart/2005/8/layout/process4"/>
    <dgm:cxn modelId="{9E4D9248-24B1-4190-AF78-853A139A68DA}" type="presParOf" srcId="{8E9E018F-70B6-4A32-A388-2E444E3727D5}" destId="{33ECBB0E-3A6B-4D97-8106-2FAD6887D045}" srcOrd="1" destOrd="0" presId="urn:microsoft.com/office/officeart/2005/8/layout/process4"/>
    <dgm:cxn modelId="{ACB993FF-9378-4432-8655-43D4AAF87194}" type="presParOf" srcId="{8E9E018F-70B6-4A32-A388-2E444E3727D5}" destId="{DF31CC4B-13C2-40D6-B9A6-6D29C1E779BA}" srcOrd="2" destOrd="0" presId="urn:microsoft.com/office/officeart/2005/8/layout/process4"/>
    <dgm:cxn modelId="{1ED7AFD7-EDB9-41BD-8F82-9E46FD2E43FD}" type="presParOf" srcId="{DF31CC4B-13C2-40D6-B9A6-6D29C1E779BA}" destId="{20CC1D99-D0A0-43CE-91A3-540A05C03951}" srcOrd="0" destOrd="0" presId="urn:microsoft.com/office/officeart/2005/8/layout/process4"/>
    <dgm:cxn modelId="{AB0F834F-9338-4C80-B7D7-8666D11932AD}" type="presParOf" srcId="{1B0C7BA8-E2F5-4B4A-857F-8D7CC1609227}" destId="{966E6FB6-2999-417C-B53D-39C209F62DFD}" srcOrd="7" destOrd="0" presId="urn:microsoft.com/office/officeart/2005/8/layout/process4"/>
    <dgm:cxn modelId="{D6FF1CA6-50E4-4913-B763-CD8BC4313070}" type="presParOf" srcId="{1B0C7BA8-E2F5-4B4A-857F-8D7CC1609227}" destId="{FAD00BCE-5F95-440B-B66A-8864BE89F47F}" srcOrd="8" destOrd="0" presId="urn:microsoft.com/office/officeart/2005/8/layout/process4"/>
    <dgm:cxn modelId="{AB1258C9-CB92-435F-93E1-1FBD38B07BEB}" type="presParOf" srcId="{FAD00BCE-5F95-440B-B66A-8864BE89F47F}" destId="{07434250-519A-4BCD-992F-22315D169DFD}" srcOrd="0" destOrd="0" presId="urn:microsoft.com/office/officeart/2005/8/layout/process4"/>
    <dgm:cxn modelId="{2791464C-A144-495E-A9D9-808A268AAF91}" type="presParOf" srcId="{FAD00BCE-5F95-440B-B66A-8864BE89F47F}" destId="{645680E4-9CF4-47E3-8799-099BC3F4B38E}" srcOrd="1" destOrd="0" presId="urn:microsoft.com/office/officeart/2005/8/layout/process4"/>
    <dgm:cxn modelId="{02165DB2-3C41-4E05-93AA-C8CBCD0BC2FE}" type="presParOf" srcId="{FAD00BCE-5F95-440B-B66A-8864BE89F47F}" destId="{E09E6E46-660D-4D61-8DE7-230ABD1082C0}" srcOrd="2" destOrd="0" presId="urn:microsoft.com/office/officeart/2005/8/layout/process4"/>
    <dgm:cxn modelId="{5A867245-557F-40D9-B20A-428B7C713373}" type="presParOf" srcId="{E09E6E46-660D-4D61-8DE7-230ABD1082C0}" destId="{8030C94D-F9AB-4C21-B38C-EAF24A4476C9}" srcOrd="0" destOrd="0" presId="urn:microsoft.com/office/officeart/2005/8/layout/process4"/>
    <dgm:cxn modelId="{389CB690-458C-4611-BC5D-B3A8BEFD7625}" type="presParOf" srcId="{1B0C7BA8-E2F5-4B4A-857F-8D7CC1609227}" destId="{6C3373A2-E0B8-48CB-82A8-0C023D907376}" srcOrd="9" destOrd="0" presId="urn:microsoft.com/office/officeart/2005/8/layout/process4"/>
    <dgm:cxn modelId="{EEFF39DF-8642-4CA5-8734-2C9B119A95D3}" type="presParOf" srcId="{1B0C7BA8-E2F5-4B4A-857F-8D7CC1609227}" destId="{CDB91A25-BF82-4E22-948F-529959243880}" srcOrd="10" destOrd="0" presId="urn:microsoft.com/office/officeart/2005/8/layout/process4"/>
    <dgm:cxn modelId="{62729081-F058-4A03-B0D4-1DEBD188772A}" type="presParOf" srcId="{CDB91A25-BF82-4E22-948F-529959243880}" destId="{486F897E-B8BE-47BD-924C-7B1D3C05C02E}" srcOrd="0" destOrd="0" presId="urn:microsoft.com/office/officeart/2005/8/layout/process4"/>
    <dgm:cxn modelId="{ADDDA661-8BFB-411C-ACC6-D01D16355A1B}" type="presParOf" srcId="{CDB91A25-BF82-4E22-948F-529959243880}" destId="{ACFB3B0D-E373-4BB0-989B-D4DD6A015476}" srcOrd="1" destOrd="0" presId="urn:microsoft.com/office/officeart/2005/8/layout/process4"/>
    <dgm:cxn modelId="{5CE5D1C5-1704-4503-8DE2-ADC77F92C363}" type="presParOf" srcId="{CDB91A25-BF82-4E22-948F-529959243880}" destId="{5892BF42-F868-4E4E-B311-A53B50FC8429}" srcOrd="2" destOrd="0" presId="urn:microsoft.com/office/officeart/2005/8/layout/process4"/>
    <dgm:cxn modelId="{DF8AA183-5AAC-48DB-82C8-4BDB20015626}" type="presParOf" srcId="{5892BF42-F868-4E4E-B311-A53B50FC8429}" destId="{CE6BFD97-8FE1-4E5E-8822-09ECB080D69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DD790C-F300-4646-9D36-F46E4457C5D9}"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en-US"/>
        </a:p>
      </dgm:t>
    </dgm:pt>
    <dgm:pt modelId="{B57B25DA-DAAE-4B47-8145-4AE6A282CC0D}">
      <dgm:prSet phldrT="[Text]"/>
      <dgm:spPr/>
      <dgm:t>
        <a:bodyPr/>
        <a:lstStyle/>
        <a:p>
          <a:r>
            <a:rPr lang="en-US" dirty="0" smtClean="0"/>
            <a:t>Holistic Evaluation</a:t>
          </a:r>
          <a:endParaRPr lang="en-US" dirty="0"/>
        </a:p>
      </dgm:t>
    </dgm:pt>
    <dgm:pt modelId="{AAC37741-A578-400F-A7FF-39A91A02B4AC}" type="parTrans" cxnId="{20D8082F-525D-4973-AA80-DC2FCFD4D83F}">
      <dgm:prSet/>
      <dgm:spPr/>
      <dgm:t>
        <a:bodyPr/>
        <a:lstStyle/>
        <a:p>
          <a:endParaRPr lang="en-US"/>
        </a:p>
      </dgm:t>
    </dgm:pt>
    <dgm:pt modelId="{6D0CEB2A-69A2-4F0D-9632-8D25D0D95D3E}" type="sibTrans" cxnId="{20D8082F-525D-4973-AA80-DC2FCFD4D83F}">
      <dgm:prSet/>
      <dgm:spPr/>
      <dgm:t>
        <a:bodyPr/>
        <a:lstStyle/>
        <a:p>
          <a:endParaRPr lang="en-US"/>
        </a:p>
      </dgm:t>
    </dgm:pt>
    <dgm:pt modelId="{18DEE09B-B248-4396-AD7F-40688FE1A5BD}">
      <dgm:prSet phldrT="[Text]"/>
      <dgm:spPr/>
      <dgm:t>
        <a:bodyPr/>
        <a:lstStyle/>
        <a:p>
          <a:r>
            <a:rPr lang="en-US" dirty="0" smtClean="0"/>
            <a:t>Location</a:t>
          </a:r>
          <a:endParaRPr lang="en-US" dirty="0"/>
        </a:p>
      </dgm:t>
    </dgm:pt>
    <dgm:pt modelId="{7C3E17F3-4885-4EF7-8905-86937DAD38C9}" type="parTrans" cxnId="{75173304-76F5-4AB5-9162-592613D9C335}">
      <dgm:prSet/>
      <dgm:spPr/>
      <dgm:t>
        <a:bodyPr/>
        <a:lstStyle/>
        <a:p>
          <a:endParaRPr lang="en-US"/>
        </a:p>
      </dgm:t>
    </dgm:pt>
    <dgm:pt modelId="{38B12050-D096-4FAC-B2D8-870BC5F09AAD}" type="sibTrans" cxnId="{75173304-76F5-4AB5-9162-592613D9C335}">
      <dgm:prSet/>
      <dgm:spPr/>
      <dgm:t>
        <a:bodyPr/>
        <a:lstStyle/>
        <a:p>
          <a:endParaRPr lang="en-US"/>
        </a:p>
      </dgm:t>
    </dgm:pt>
    <dgm:pt modelId="{975662C9-EA4F-4883-8CA7-D238D83B5E2C}">
      <dgm:prSet phldrT="[Text]"/>
      <dgm:spPr/>
      <dgm:t>
        <a:bodyPr/>
        <a:lstStyle/>
        <a:p>
          <a:r>
            <a:rPr lang="en-US" dirty="0" smtClean="0"/>
            <a:t>Educational Material</a:t>
          </a:r>
          <a:endParaRPr lang="en-US" dirty="0"/>
        </a:p>
      </dgm:t>
    </dgm:pt>
    <dgm:pt modelId="{F4A3C07B-6984-4148-8EC5-678DF295702A}" type="parTrans" cxnId="{4426D53E-5A9D-4EE6-8AF0-D75667A1E231}">
      <dgm:prSet/>
      <dgm:spPr/>
      <dgm:t>
        <a:bodyPr/>
        <a:lstStyle/>
        <a:p>
          <a:endParaRPr lang="en-US"/>
        </a:p>
      </dgm:t>
    </dgm:pt>
    <dgm:pt modelId="{628B7AC1-9C00-4862-99D8-8C1CBC8B3B47}" type="sibTrans" cxnId="{4426D53E-5A9D-4EE6-8AF0-D75667A1E231}">
      <dgm:prSet/>
      <dgm:spPr/>
      <dgm:t>
        <a:bodyPr/>
        <a:lstStyle/>
        <a:p>
          <a:endParaRPr lang="en-US"/>
        </a:p>
      </dgm:t>
    </dgm:pt>
    <dgm:pt modelId="{36695EDA-FA09-4216-8CBA-BD3FB3085074}">
      <dgm:prSet phldrT="[Text]"/>
      <dgm:spPr/>
      <dgm:t>
        <a:bodyPr/>
        <a:lstStyle/>
        <a:p>
          <a:r>
            <a:rPr lang="en-US" dirty="0" smtClean="0"/>
            <a:t>Economic Value</a:t>
          </a:r>
          <a:endParaRPr lang="en-US" dirty="0"/>
        </a:p>
      </dgm:t>
    </dgm:pt>
    <dgm:pt modelId="{9E0B07A1-3C7E-448A-99CA-1426ACD7E91B}" type="parTrans" cxnId="{9D8A79A7-7265-4375-A717-2779930AB8A5}">
      <dgm:prSet/>
      <dgm:spPr/>
      <dgm:t>
        <a:bodyPr/>
        <a:lstStyle/>
        <a:p>
          <a:endParaRPr lang="en-US"/>
        </a:p>
      </dgm:t>
    </dgm:pt>
    <dgm:pt modelId="{2146A9C7-F761-48D9-87BA-332931262262}" type="sibTrans" cxnId="{9D8A79A7-7265-4375-A717-2779930AB8A5}">
      <dgm:prSet/>
      <dgm:spPr/>
      <dgm:t>
        <a:bodyPr/>
        <a:lstStyle/>
        <a:p>
          <a:endParaRPr lang="en-US"/>
        </a:p>
      </dgm:t>
    </dgm:pt>
    <dgm:pt modelId="{0D2CE17B-C158-45F1-B52D-3174471E6CA1}">
      <dgm:prSet phldrT="[Text]"/>
      <dgm:spPr/>
      <dgm:t>
        <a:bodyPr/>
        <a:lstStyle/>
        <a:p>
          <a:r>
            <a:rPr lang="en-US" dirty="0" smtClean="0"/>
            <a:t>Experience</a:t>
          </a:r>
          <a:endParaRPr lang="en-US" dirty="0"/>
        </a:p>
      </dgm:t>
    </dgm:pt>
    <dgm:pt modelId="{064EBA65-B197-4DC0-B1E3-9888A3CE0EBE}" type="parTrans" cxnId="{B499E80C-73FA-4919-85E7-CAE85704D583}">
      <dgm:prSet/>
      <dgm:spPr/>
      <dgm:t>
        <a:bodyPr/>
        <a:lstStyle/>
        <a:p>
          <a:endParaRPr lang="en-US"/>
        </a:p>
      </dgm:t>
    </dgm:pt>
    <dgm:pt modelId="{AFA3328F-5149-48E5-BE3B-9A89A94C47E9}" type="sibTrans" cxnId="{B499E80C-73FA-4919-85E7-CAE85704D583}">
      <dgm:prSet/>
      <dgm:spPr/>
      <dgm:t>
        <a:bodyPr/>
        <a:lstStyle/>
        <a:p>
          <a:endParaRPr lang="en-US"/>
        </a:p>
      </dgm:t>
    </dgm:pt>
    <dgm:pt modelId="{506BA4AE-8661-4D29-8BD2-8BF2EB029E6F}">
      <dgm:prSet phldrT="[Text]"/>
      <dgm:spPr/>
      <dgm:t>
        <a:bodyPr/>
        <a:lstStyle/>
        <a:p>
          <a:r>
            <a:rPr lang="en-US" dirty="0" smtClean="0"/>
            <a:t>Uniqueness</a:t>
          </a:r>
          <a:endParaRPr lang="en-US" dirty="0"/>
        </a:p>
      </dgm:t>
    </dgm:pt>
    <dgm:pt modelId="{9154877E-A2D3-404F-9D71-CEA9BC4D62E1}" type="parTrans" cxnId="{696C2DE3-B7AC-45F3-B0BD-A7A94EA6A0C9}">
      <dgm:prSet/>
      <dgm:spPr/>
      <dgm:t>
        <a:bodyPr/>
        <a:lstStyle/>
        <a:p>
          <a:endParaRPr lang="en-US"/>
        </a:p>
      </dgm:t>
    </dgm:pt>
    <dgm:pt modelId="{4BACB7FF-0259-4A0D-B97F-0D60316E79D4}" type="sibTrans" cxnId="{696C2DE3-B7AC-45F3-B0BD-A7A94EA6A0C9}">
      <dgm:prSet/>
      <dgm:spPr/>
      <dgm:t>
        <a:bodyPr/>
        <a:lstStyle/>
        <a:p>
          <a:endParaRPr lang="en-US"/>
        </a:p>
      </dgm:t>
    </dgm:pt>
    <dgm:pt modelId="{74BAFA80-2703-436B-B85E-053E2741A44B}" type="pres">
      <dgm:prSet presAssocID="{7DDD790C-F300-4646-9D36-F46E4457C5D9}" presName="composite" presStyleCnt="0">
        <dgm:presLayoutVars>
          <dgm:chMax val="1"/>
          <dgm:dir/>
          <dgm:resizeHandles val="exact"/>
        </dgm:presLayoutVars>
      </dgm:prSet>
      <dgm:spPr/>
      <dgm:t>
        <a:bodyPr/>
        <a:lstStyle/>
        <a:p>
          <a:endParaRPr lang="en-US"/>
        </a:p>
      </dgm:t>
    </dgm:pt>
    <dgm:pt modelId="{F760C3EF-32DD-444B-A597-E0D37BB10B53}" type="pres">
      <dgm:prSet presAssocID="{7DDD790C-F300-4646-9D36-F46E4457C5D9}" presName="radial" presStyleCnt="0">
        <dgm:presLayoutVars>
          <dgm:animLvl val="ctr"/>
        </dgm:presLayoutVars>
      </dgm:prSet>
      <dgm:spPr/>
    </dgm:pt>
    <dgm:pt modelId="{CF5952C7-EDC8-4919-A3FF-DEBBEE16CCD4}" type="pres">
      <dgm:prSet presAssocID="{B57B25DA-DAAE-4B47-8145-4AE6A282CC0D}" presName="centerShape" presStyleLbl="vennNode1" presStyleIdx="0" presStyleCnt="6"/>
      <dgm:spPr/>
      <dgm:t>
        <a:bodyPr/>
        <a:lstStyle/>
        <a:p>
          <a:endParaRPr lang="en-US"/>
        </a:p>
      </dgm:t>
    </dgm:pt>
    <dgm:pt modelId="{1B7030FB-2185-4AA3-8050-4B0639B50E99}" type="pres">
      <dgm:prSet presAssocID="{18DEE09B-B248-4396-AD7F-40688FE1A5BD}" presName="node" presStyleLbl="vennNode1" presStyleIdx="1" presStyleCnt="6">
        <dgm:presLayoutVars>
          <dgm:bulletEnabled val="1"/>
        </dgm:presLayoutVars>
      </dgm:prSet>
      <dgm:spPr/>
      <dgm:t>
        <a:bodyPr/>
        <a:lstStyle/>
        <a:p>
          <a:endParaRPr lang="en-US"/>
        </a:p>
      </dgm:t>
    </dgm:pt>
    <dgm:pt modelId="{3169E5C3-64D7-423E-B4B1-114B60346A77}" type="pres">
      <dgm:prSet presAssocID="{975662C9-EA4F-4883-8CA7-D238D83B5E2C}" presName="node" presStyleLbl="vennNode1" presStyleIdx="2" presStyleCnt="6">
        <dgm:presLayoutVars>
          <dgm:bulletEnabled val="1"/>
        </dgm:presLayoutVars>
      </dgm:prSet>
      <dgm:spPr/>
      <dgm:t>
        <a:bodyPr/>
        <a:lstStyle/>
        <a:p>
          <a:endParaRPr lang="en-US"/>
        </a:p>
      </dgm:t>
    </dgm:pt>
    <dgm:pt modelId="{8F53A6A1-835B-4914-9E3A-D1B6BACB8FCD}" type="pres">
      <dgm:prSet presAssocID="{36695EDA-FA09-4216-8CBA-BD3FB3085074}" presName="node" presStyleLbl="vennNode1" presStyleIdx="3" presStyleCnt="6">
        <dgm:presLayoutVars>
          <dgm:bulletEnabled val="1"/>
        </dgm:presLayoutVars>
      </dgm:prSet>
      <dgm:spPr/>
      <dgm:t>
        <a:bodyPr/>
        <a:lstStyle/>
        <a:p>
          <a:endParaRPr lang="en-US"/>
        </a:p>
      </dgm:t>
    </dgm:pt>
    <dgm:pt modelId="{6EC79822-32ED-4458-9997-5ACA545F77F7}" type="pres">
      <dgm:prSet presAssocID="{0D2CE17B-C158-45F1-B52D-3174471E6CA1}" presName="node" presStyleLbl="vennNode1" presStyleIdx="4" presStyleCnt="6">
        <dgm:presLayoutVars>
          <dgm:bulletEnabled val="1"/>
        </dgm:presLayoutVars>
      </dgm:prSet>
      <dgm:spPr/>
      <dgm:t>
        <a:bodyPr/>
        <a:lstStyle/>
        <a:p>
          <a:endParaRPr lang="en-US"/>
        </a:p>
      </dgm:t>
    </dgm:pt>
    <dgm:pt modelId="{72DBEDE4-3F90-493F-B471-2FB52407FC8B}" type="pres">
      <dgm:prSet presAssocID="{506BA4AE-8661-4D29-8BD2-8BF2EB029E6F}" presName="node" presStyleLbl="vennNode1" presStyleIdx="5" presStyleCnt="6">
        <dgm:presLayoutVars>
          <dgm:bulletEnabled val="1"/>
        </dgm:presLayoutVars>
      </dgm:prSet>
      <dgm:spPr/>
      <dgm:t>
        <a:bodyPr/>
        <a:lstStyle/>
        <a:p>
          <a:endParaRPr lang="en-US"/>
        </a:p>
      </dgm:t>
    </dgm:pt>
  </dgm:ptLst>
  <dgm:cxnLst>
    <dgm:cxn modelId="{2E9C09F2-3739-449F-9660-98ED3C61A411}" type="presOf" srcId="{975662C9-EA4F-4883-8CA7-D238D83B5E2C}" destId="{3169E5C3-64D7-423E-B4B1-114B60346A77}" srcOrd="0" destOrd="0" presId="urn:microsoft.com/office/officeart/2005/8/layout/radial3"/>
    <dgm:cxn modelId="{4426D53E-5A9D-4EE6-8AF0-D75667A1E231}" srcId="{B57B25DA-DAAE-4B47-8145-4AE6A282CC0D}" destId="{975662C9-EA4F-4883-8CA7-D238D83B5E2C}" srcOrd="1" destOrd="0" parTransId="{F4A3C07B-6984-4148-8EC5-678DF295702A}" sibTransId="{628B7AC1-9C00-4862-99D8-8C1CBC8B3B47}"/>
    <dgm:cxn modelId="{9D8A79A7-7265-4375-A717-2779930AB8A5}" srcId="{B57B25DA-DAAE-4B47-8145-4AE6A282CC0D}" destId="{36695EDA-FA09-4216-8CBA-BD3FB3085074}" srcOrd="2" destOrd="0" parTransId="{9E0B07A1-3C7E-448A-99CA-1426ACD7E91B}" sibTransId="{2146A9C7-F761-48D9-87BA-332931262262}"/>
    <dgm:cxn modelId="{665ED6FE-689F-49B1-A962-C0712D14DCEF}" type="presOf" srcId="{B57B25DA-DAAE-4B47-8145-4AE6A282CC0D}" destId="{CF5952C7-EDC8-4919-A3FF-DEBBEE16CCD4}" srcOrd="0" destOrd="0" presId="urn:microsoft.com/office/officeart/2005/8/layout/radial3"/>
    <dgm:cxn modelId="{1050136A-0E50-4EC7-B7B4-2857FEF3549D}" type="presOf" srcId="{18DEE09B-B248-4396-AD7F-40688FE1A5BD}" destId="{1B7030FB-2185-4AA3-8050-4B0639B50E99}" srcOrd="0" destOrd="0" presId="urn:microsoft.com/office/officeart/2005/8/layout/radial3"/>
    <dgm:cxn modelId="{F544B931-8B54-41DB-B167-C23747B79D7C}" type="presOf" srcId="{506BA4AE-8661-4D29-8BD2-8BF2EB029E6F}" destId="{72DBEDE4-3F90-493F-B471-2FB52407FC8B}" srcOrd="0" destOrd="0" presId="urn:microsoft.com/office/officeart/2005/8/layout/radial3"/>
    <dgm:cxn modelId="{C5CA706C-DE8E-4A62-B3B3-8FC52EA3498B}" type="presOf" srcId="{7DDD790C-F300-4646-9D36-F46E4457C5D9}" destId="{74BAFA80-2703-436B-B85E-053E2741A44B}" srcOrd="0" destOrd="0" presId="urn:microsoft.com/office/officeart/2005/8/layout/radial3"/>
    <dgm:cxn modelId="{447F80B1-191E-49EB-BECB-4A991F2A04A7}" type="presOf" srcId="{0D2CE17B-C158-45F1-B52D-3174471E6CA1}" destId="{6EC79822-32ED-4458-9997-5ACA545F77F7}" srcOrd="0" destOrd="0" presId="urn:microsoft.com/office/officeart/2005/8/layout/radial3"/>
    <dgm:cxn modelId="{B499E80C-73FA-4919-85E7-CAE85704D583}" srcId="{B57B25DA-DAAE-4B47-8145-4AE6A282CC0D}" destId="{0D2CE17B-C158-45F1-B52D-3174471E6CA1}" srcOrd="3" destOrd="0" parTransId="{064EBA65-B197-4DC0-B1E3-9888A3CE0EBE}" sibTransId="{AFA3328F-5149-48E5-BE3B-9A89A94C47E9}"/>
    <dgm:cxn modelId="{20D8082F-525D-4973-AA80-DC2FCFD4D83F}" srcId="{7DDD790C-F300-4646-9D36-F46E4457C5D9}" destId="{B57B25DA-DAAE-4B47-8145-4AE6A282CC0D}" srcOrd="0" destOrd="0" parTransId="{AAC37741-A578-400F-A7FF-39A91A02B4AC}" sibTransId="{6D0CEB2A-69A2-4F0D-9632-8D25D0D95D3E}"/>
    <dgm:cxn modelId="{696C2DE3-B7AC-45F3-B0BD-A7A94EA6A0C9}" srcId="{B57B25DA-DAAE-4B47-8145-4AE6A282CC0D}" destId="{506BA4AE-8661-4D29-8BD2-8BF2EB029E6F}" srcOrd="4" destOrd="0" parTransId="{9154877E-A2D3-404F-9D71-CEA9BC4D62E1}" sibTransId="{4BACB7FF-0259-4A0D-B97F-0D60316E79D4}"/>
    <dgm:cxn modelId="{75173304-76F5-4AB5-9162-592613D9C335}" srcId="{B57B25DA-DAAE-4B47-8145-4AE6A282CC0D}" destId="{18DEE09B-B248-4396-AD7F-40688FE1A5BD}" srcOrd="0" destOrd="0" parTransId="{7C3E17F3-4885-4EF7-8905-86937DAD38C9}" sibTransId="{38B12050-D096-4FAC-B2D8-870BC5F09AAD}"/>
    <dgm:cxn modelId="{277A5EAE-2EEB-4A1B-9D30-6114E415DC30}" type="presOf" srcId="{36695EDA-FA09-4216-8CBA-BD3FB3085074}" destId="{8F53A6A1-835B-4914-9E3A-D1B6BACB8FCD}" srcOrd="0" destOrd="0" presId="urn:microsoft.com/office/officeart/2005/8/layout/radial3"/>
    <dgm:cxn modelId="{40CB2E0A-1E7B-46EB-8C33-21A4AC2A9094}" type="presParOf" srcId="{74BAFA80-2703-436B-B85E-053E2741A44B}" destId="{F760C3EF-32DD-444B-A597-E0D37BB10B53}" srcOrd="0" destOrd="0" presId="urn:microsoft.com/office/officeart/2005/8/layout/radial3"/>
    <dgm:cxn modelId="{C1115F12-12A5-413A-B9DA-063D8C55FCD9}" type="presParOf" srcId="{F760C3EF-32DD-444B-A597-E0D37BB10B53}" destId="{CF5952C7-EDC8-4919-A3FF-DEBBEE16CCD4}" srcOrd="0" destOrd="0" presId="urn:microsoft.com/office/officeart/2005/8/layout/radial3"/>
    <dgm:cxn modelId="{6C7AAC4F-5F66-4848-8F4D-6452B815B624}" type="presParOf" srcId="{F760C3EF-32DD-444B-A597-E0D37BB10B53}" destId="{1B7030FB-2185-4AA3-8050-4B0639B50E99}" srcOrd="1" destOrd="0" presId="urn:microsoft.com/office/officeart/2005/8/layout/radial3"/>
    <dgm:cxn modelId="{04C7EA0C-A3E1-46DD-9AD5-A9C344775D84}" type="presParOf" srcId="{F760C3EF-32DD-444B-A597-E0D37BB10B53}" destId="{3169E5C3-64D7-423E-B4B1-114B60346A77}" srcOrd="2" destOrd="0" presId="urn:microsoft.com/office/officeart/2005/8/layout/radial3"/>
    <dgm:cxn modelId="{93E29FC9-6A66-4C87-A9E3-011E6A345719}" type="presParOf" srcId="{F760C3EF-32DD-444B-A597-E0D37BB10B53}" destId="{8F53A6A1-835B-4914-9E3A-D1B6BACB8FCD}" srcOrd="3" destOrd="0" presId="urn:microsoft.com/office/officeart/2005/8/layout/radial3"/>
    <dgm:cxn modelId="{D9C5DD90-D48E-4C17-924F-BE78F3F3F1D9}" type="presParOf" srcId="{F760C3EF-32DD-444B-A597-E0D37BB10B53}" destId="{6EC79822-32ED-4458-9997-5ACA545F77F7}" srcOrd="4" destOrd="0" presId="urn:microsoft.com/office/officeart/2005/8/layout/radial3"/>
    <dgm:cxn modelId="{9C5D9325-3409-4B73-9691-05E2225AC043}" type="presParOf" srcId="{F760C3EF-32DD-444B-A597-E0D37BB10B53}" destId="{72DBEDE4-3F90-493F-B471-2FB52407FC8B}"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72175-3636-43C3-83DB-3AAABF18C6F9}">
      <dsp:nvSpPr>
        <dsp:cNvPr id="0" name=""/>
        <dsp:cNvSpPr/>
      </dsp:nvSpPr>
      <dsp:spPr>
        <a:xfrm rot="21300000">
          <a:off x="25254" y="1947066"/>
          <a:ext cx="8179091" cy="93662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067FE5-9B5E-46E5-845B-C832DE95BD45}">
      <dsp:nvSpPr>
        <dsp:cNvPr id="0" name=""/>
        <dsp:cNvSpPr/>
      </dsp:nvSpPr>
      <dsp:spPr>
        <a:xfrm>
          <a:off x="987552" y="241538"/>
          <a:ext cx="2468880" cy="1932305"/>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E2E96-8D88-42C6-9D4A-1AA3F9A243B1}">
      <dsp:nvSpPr>
        <dsp:cNvPr id="0" name=""/>
        <dsp:cNvSpPr/>
      </dsp:nvSpPr>
      <dsp:spPr>
        <a:xfrm>
          <a:off x="4361687" y="0"/>
          <a:ext cx="2633472" cy="202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Clear mandate from residents for legal cannabis</a:t>
          </a:r>
          <a:endParaRPr lang="en-US" sz="2200" kern="1200" dirty="0"/>
        </a:p>
      </dsp:txBody>
      <dsp:txXfrm>
        <a:off x="4361687" y="0"/>
        <a:ext cx="2633472" cy="2028920"/>
      </dsp:txXfrm>
    </dsp:sp>
    <dsp:sp modelId="{903ECBFD-3637-42EA-B45D-D70B1E9F71C2}">
      <dsp:nvSpPr>
        <dsp:cNvPr id="0" name=""/>
        <dsp:cNvSpPr/>
      </dsp:nvSpPr>
      <dsp:spPr>
        <a:xfrm>
          <a:off x="4773168" y="2656919"/>
          <a:ext cx="2468880" cy="1932305"/>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92182-3F90-48BC-B0F3-6E8842108E86}">
      <dsp:nvSpPr>
        <dsp:cNvPr id="0" name=""/>
        <dsp:cNvSpPr/>
      </dsp:nvSpPr>
      <dsp:spPr>
        <a:xfrm>
          <a:off x="1234440" y="2801842"/>
          <a:ext cx="2633472" cy="202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Protection of large, continuously changing population of residents under 21 years old</a:t>
          </a:r>
          <a:endParaRPr lang="en-US" sz="2200" kern="1200" dirty="0"/>
        </a:p>
      </dsp:txBody>
      <dsp:txXfrm>
        <a:off x="1234440" y="2801842"/>
        <a:ext cx="2633472" cy="2028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4885C-6A0A-4386-AFDD-F52A26889CED}">
      <dsp:nvSpPr>
        <dsp:cNvPr id="0" name=""/>
        <dsp:cNvSpPr/>
      </dsp:nvSpPr>
      <dsp:spPr>
        <a:xfrm>
          <a:off x="3012483" y="2698769"/>
          <a:ext cx="2204632" cy="220463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Cannabis Policy</a:t>
          </a:r>
          <a:endParaRPr lang="en-US" sz="3200" kern="1200" dirty="0"/>
        </a:p>
      </dsp:txBody>
      <dsp:txXfrm>
        <a:off x="3335344" y="3021630"/>
        <a:ext cx="1558910" cy="1558910"/>
      </dsp:txXfrm>
    </dsp:sp>
    <dsp:sp modelId="{36C80490-3180-4DE5-A87A-2A60D2531C6B}">
      <dsp:nvSpPr>
        <dsp:cNvPr id="0" name=""/>
        <dsp:cNvSpPr/>
      </dsp:nvSpPr>
      <dsp:spPr>
        <a:xfrm rot="10800000">
          <a:off x="772452" y="3486925"/>
          <a:ext cx="2116829" cy="62832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FD666C-E802-45C4-BE06-1594FD3D716E}">
      <dsp:nvSpPr>
        <dsp:cNvPr id="0" name=""/>
        <dsp:cNvSpPr/>
      </dsp:nvSpPr>
      <dsp:spPr>
        <a:xfrm>
          <a:off x="831" y="3183788"/>
          <a:ext cx="1543242" cy="12345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Police</a:t>
          </a:r>
          <a:endParaRPr lang="en-US" sz="1400" kern="1200" dirty="0"/>
        </a:p>
      </dsp:txBody>
      <dsp:txXfrm>
        <a:off x="36991" y="3219948"/>
        <a:ext cx="1470922" cy="1162274"/>
      </dsp:txXfrm>
    </dsp:sp>
    <dsp:sp modelId="{254211B2-4019-41DA-9D36-7FD7F556E21B}">
      <dsp:nvSpPr>
        <dsp:cNvPr id="0" name=""/>
        <dsp:cNvSpPr/>
      </dsp:nvSpPr>
      <dsp:spPr>
        <a:xfrm rot="12960000">
          <a:off x="1208645" y="2144463"/>
          <a:ext cx="2116829" cy="628320"/>
        </a:xfrm>
        <a:prstGeom prst="leftArrow">
          <a:avLst>
            <a:gd name="adj1" fmla="val 60000"/>
            <a:gd name="adj2" fmla="val 50000"/>
          </a:avLst>
        </a:prstGeom>
        <a:solidFill>
          <a:schemeClr val="accent4">
            <a:hueOff val="-892954"/>
            <a:satOff val="5380"/>
            <a:lumOff val="4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99AD27-2853-450D-B4D8-4AC47C3A6F73}">
      <dsp:nvSpPr>
        <dsp:cNvPr id="0" name=""/>
        <dsp:cNvSpPr/>
      </dsp:nvSpPr>
      <dsp:spPr>
        <a:xfrm>
          <a:off x="639162" y="1219206"/>
          <a:ext cx="1543242" cy="1234594"/>
        </a:xfrm>
        <a:prstGeom prst="roundRect">
          <a:avLst>
            <a:gd name="adj" fmla="val 1000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Economic Development</a:t>
          </a:r>
          <a:endParaRPr lang="en-US" sz="1400" kern="1200" dirty="0"/>
        </a:p>
      </dsp:txBody>
      <dsp:txXfrm>
        <a:off x="675322" y="1255366"/>
        <a:ext cx="1470922" cy="1162274"/>
      </dsp:txXfrm>
    </dsp:sp>
    <dsp:sp modelId="{0ED4D672-98A2-443D-A3DA-E519574D8C01}">
      <dsp:nvSpPr>
        <dsp:cNvPr id="0" name=""/>
        <dsp:cNvSpPr/>
      </dsp:nvSpPr>
      <dsp:spPr>
        <a:xfrm rot="15120000">
          <a:off x="2350611" y="1314776"/>
          <a:ext cx="2116829" cy="628320"/>
        </a:xfrm>
        <a:prstGeom prst="leftArrow">
          <a:avLst>
            <a:gd name="adj1" fmla="val 60000"/>
            <a:gd name="adj2" fmla="val 50000"/>
          </a:avLst>
        </a:prstGeom>
        <a:solidFill>
          <a:schemeClr val="accent4">
            <a:hueOff val="-1785908"/>
            <a:satOff val="10760"/>
            <a:lumOff val="8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426B20-0A11-4E63-93C9-E151D4EA00EC}">
      <dsp:nvSpPr>
        <dsp:cNvPr id="0" name=""/>
        <dsp:cNvSpPr/>
      </dsp:nvSpPr>
      <dsp:spPr>
        <a:xfrm>
          <a:off x="2310336" y="5027"/>
          <a:ext cx="1543242" cy="1234594"/>
        </a:xfrm>
        <a:prstGeom prst="roundRect">
          <a:avLst>
            <a:gd name="adj" fmla="val 1000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Planning</a:t>
          </a:r>
          <a:endParaRPr lang="en-US" sz="1400" kern="1200" dirty="0"/>
        </a:p>
      </dsp:txBody>
      <dsp:txXfrm>
        <a:off x="2346496" y="41187"/>
        <a:ext cx="1470922" cy="1162274"/>
      </dsp:txXfrm>
    </dsp:sp>
    <dsp:sp modelId="{3D3F92BA-2598-4ED3-83D9-EE78B14A8A2B}">
      <dsp:nvSpPr>
        <dsp:cNvPr id="0" name=""/>
        <dsp:cNvSpPr/>
      </dsp:nvSpPr>
      <dsp:spPr>
        <a:xfrm rot="17280000">
          <a:off x="3762159" y="1314776"/>
          <a:ext cx="2116829" cy="628320"/>
        </a:xfrm>
        <a:prstGeom prst="leftArrow">
          <a:avLst>
            <a:gd name="adj1" fmla="val 60000"/>
            <a:gd name="adj2" fmla="val 50000"/>
          </a:avLst>
        </a:prstGeom>
        <a:solidFill>
          <a:schemeClr val="accent4">
            <a:hueOff val="-2678862"/>
            <a:satOff val="16139"/>
            <a:lumOff val="1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7EC15F-D680-47EE-B06F-B8F091896BCB}">
      <dsp:nvSpPr>
        <dsp:cNvPr id="0" name=""/>
        <dsp:cNvSpPr/>
      </dsp:nvSpPr>
      <dsp:spPr>
        <a:xfrm>
          <a:off x="4376020" y="5027"/>
          <a:ext cx="1543242" cy="1234594"/>
        </a:xfrm>
        <a:prstGeom prst="roundRect">
          <a:avLst>
            <a:gd name="adj" fmla="val 1000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Health</a:t>
          </a:r>
          <a:endParaRPr lang="en-US" sz="1400" kern="1200" dirty="0"/>
        </a:p>
      </dsp:txBody>
      <dsp:txXfrm>
        <a:off x="4412180" y="41187"/>
        <a:ext cx="1470922" cy="1162274"/>
      </dsp:txXfrm>
    </dsp:sp>
    <dsp:sp modelId="{C0986C53-9FCA-4A82-9741-DF5B23AFFADA}">
      <dsp:nvSpPr>
        <dsp:cNvPr id="0" name=""/>
        <dsp:cNvSpPr/>
      </dsp:nvSpPr>
      <dsp:spPr>
        <a:xfrm rot="19440000">
          <a:off x="4904125" y="2144463"/>
          <a:ext cx="2116829" cy="628320"/>
        </a:xfrm>
        <a:prstGeom prst="leftArrow">
          <a:avLst>
            <a:gd name="adj1" fmla="val 60000"/>
            <a:gd name="adj2" fmla="val 50000"/>
          </a:avLst>
        </a:prstGeom>
        <a:solidFill>
          <a:schemeClr val="accent4">
            <a:hueOff val="-3571816"/>
            <a:satOff val="21519"/>
            <a:lumOff val="17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529BE7-857D-4638-9FBB-4AB0E9F86074}">
      <dsp:nvSpPr>
        <dsp:cNvPr id="0" name=""/>
        <dsp:cNvSpPr/>
      </dsp:nvSpPr>
      <dsp:spPr>
        <a:xfrm>
          <a:off x="6047194" y="1219206"/>
          <a:ext cx="1543242" cy="1234594"/>
        </a:xfrm>
        <a:prstGeom prst="roundRect">
          <a:avLst>
            <a:gd name="adj" fmla="val 1000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Town Manager</a:t>
          </a:r>
          <a:endParaRPr lang="en-US" sz="1400" kern="1200" dirty="0"/>
        </a:p>
      </dsp:txBody>
      <dsp:txXfrm>
        <a:off x="6083354" y="1255366"/>
        <a:ext cx="1470922" cy="1162274"/>
      </dsp:txXfrm>
    </dsp:sp>
    <dsp:sp modelId="{F3526262-371A-46E5-BA7A-66A90D2ABC25}">
      <dsp:nvSpPr>
        <dsp:cNvPr id="0" name=""/>
        <dsp:cNvSpPr/>
      </dsp:nvSpPr>
      <dsp:spPr>
        <a:xfrm>
          <a:off x="5340318" y="3486925"/>
          <a:ext cx="2116829" cy="628320"/>
        </a:xfrm>
        <a:prstGeom prst="lef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822B94-AFF7-4204-90EA-915F57B4F733}">
      <dsp:nvSpPr>
        <dsp:cNvPr id="0" name=""/>
        <dsp:cNvSpPr/>
      </dsp:nvSpPr>
      <dsp:spPr>
        <a:xfrm>
          <a:off x="6685525" y="3183788"/>
          <a:ext cx="1543242" cy="123459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Elected Officials</a:t>
          </a:r>
          <a:endParaRPr lang="en-US" sz="1400" kern="1200" dirty="0"/>
        </a:p>
      </dsp:txBody>
      <dsp:txXfrm>
        <a:off x="6721685" y="3219948"/>
        <a:ext cx="1470922" cy="1162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43F32-05E1-422E-9F9C-9C0D1485A549}">
      <dsp:nvSpPr>
        <dsp:cNvPr id="0" name=""/>
        <dsp:cNvSpPr/>
      </dsp:nvSpPr>
      <dsp:spPr>
        <a:xfrm>
          <a:off x="0" y="4268269"/>
          <a:ext cx="8229600" cy="560208"/>
        </a:xfrm>
        <a:prstGeom prst="rect">
          <a:avLst/>
        </a:prstGeom>
        <a:solidFill>
          <a:schemeClr val="dk2">
            <a:hueOff val="0"/>
            <a:satOff val="0"/>
            <a:lumOff val="0"/>
            <a:alphaOff val="0"/>
          </a:schemeClr>
        </a:solidFill>
        <a:ln w="38100" cap="flat" cmpd="sng" algn="ctr">
          <a:solidFill>
            <a:schemeClr val="bg1">
              <a:alpha val="9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a:t>Local Permitting Process</a:t>
          </a:r>
        </a:p>
      </dsp:txBody>
      <dsp:txXfrm>
        <a:off x="0" y="4268269"/>
        <a:ext cx="8229600" cy="302512"/>
      </dsp:txXfrm>
    </dsp:sp>
    <dsp:sp modelId="{3AF93939-9C4D-4878-AB15-CBC6A0778D9F}">
      <dsp:nvSpPr>
        <dsp:cNvPr id="0" name=""/>
        <dsp:cNvSpPr/>
      </dsp:nvSpPr>
      <dsp:spPr>
        <a:xfrm>
          <a:off x="0" y="4559578"/>
          <a:ext cx="8229600" cy="257695"/>
        </a:xfrm>
        <a:prstGeom prst="rect">
          <a:avLst/>
        </a:prstGeom>
        <a:solidFill>
          <a:schemeClr val="dk2">
            <a:alpha val="90000"/>
            <a:tint val="40000"/>
            <a:hueOff val="0"/>
            <a:satOff val="0"/>
            <a:lumOff val="0"/>
            <a:alphaOff val="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Once the potential operator has submitted an application to the CCC, it may apply for local permitting</a:t>
          </a:r>
        </a:p>
      </dsp:txBody>
      <dsp:txXfrm>
        <a:off x="0" y="4559578"/>
        <a:ext cx="8229600" cy="257695"/>
      </dsp:txXfrm>
    </dsp:sp>
    <dsp:sp modelId="{FB9EEF29-80D4-4084-A597-12ADBA0FF8A8}">
      <dsp:nvSpPr>
        <dsp:cNvPr id="0" name=""/>
        <dsp:cNvSpPr/>
      </dsp:nvSpPr>
      <dsp:spPr>
        <a:xfrm rot="10800000">
          <a:off x="0" y="3415072"/>
          <a:ext cx="8229600" cy="861600"/>
        </a:xfrm>
        <a:prstGeom prst="upArrowCallout">
          <a:avLst/>
        </a:prstGeom>
        <a:solidFill>
          <a:schemeClr val="dk2">
            <a:hueOff val="0"/>
            <a:satOff val="0"/>
            <a:lumOff val="0"/>
            <a:alphaOff val="0"/>
          </a:schemeClr>
        </a:solidFill>
        <a:ln w="38100" cap="flat" cmpd="sng" algn="ctr">
          <a:solidFill>
            <a:schemeClr val="bg1">
              <a:alpha val="9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a:t>Cannabis Control Commission Application</a:t>
          </a:r>
        </a:p>
      </dsp:txBody>
      <dsp:txXfrm rot="-10800000">
        <a:off x="0" y="3415072"/>
        <a:ext cx="8229600" cy="302421"/>
      </dsp:txXfrm>
    </dsp:sp>
    <dsp:sp modelId="{8140B05F-8E35-4612-86E6-BDDD7E522A5A}">
      <dsp:nvSpPr>
        <dsp:cNvPr id="0" name=""/>
        <dsp:cNvSpPr/>
      </dsp:nvSpPr>
      <dsp:spPr>
        <a:xfrm>
          <a:off x="0" y="3717494"/>
          <a:ext cx="8229600" cy="257618"/>
        </a:xfrm>
        <a:prstGeom prst="rect">
          <a:avLst/>
        </a:prstGeom>
        <a:solidFill>
          <a:schemeClr val="dk2">
            <a:alpha val="90000"/>
            <a:tint val="40000"/>
            <a:hueOff val="0"/>
            <a:satOff val="0"/>
            <a:lumOff val="0"/>
            <a:alphaOff val="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A potential operator with signed HCA can submit application to the CCC</a:t>
          </a:r>
        </a:p>
      </dsp:txBody>
      <dsp:txXfrm>
        <a:off x="0" y="3717494"/>
        <a:ext cx="8229600" cy="257618"/>
      </dsp:txXfrm>
    </dsp:sp>
    <dsp:sp modelId="{715B420B-A8E0-4023-832B-356D69240366}">
      <dsp:nvSpPr>
        <dsp:cNvPr id="0" name=""/>
        <dsp:cNvSpPr/>
      </dsp:nvSpPr>
      <dsp:spPr>
        <a:xfrm rot="10800000">
          <a:off x="0" y="2561875"/>
          <a:ext cx="8229600" cy="861600"/>
        </a:xfrm>
        <a:prstGeom prst="upArrowCallout">
          <a:avLst/>
        </a:prstGeom>
        <a:solidFill>
          <a:schemeClr val="dk2">
            <a:hueOff val="0"/>
            <a:satOff val="0"/>
            <a:lumOff val="0"/>
            <a:alphaOff val="0"/>
          </a:schemeClr>
        </a:solidFill>
        <a:ln w="38100" cap="flat" cmpd="sng" algn="ctr">
          <a:solidFill>
            <a:schemeClr val="bg1">
              <a:alpha val="9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a:t>Host</a:t>
          </a:r>
          <a:r>
            <a:rPr lang="en-US" sz="1100" kern="1200"/>
            <a:t> </a:t>
          </a:r>
          <a:r>
            <a:rPr lang="en-US" sz="2000" kern="1200"/>
            <a:t>Community</a:t>
          </a:r>
          <a:r>
            <a:rPr lang="en-US" sz="1100" kern="1200"/>
            <a:t> </a:t>
          </a:r>
          <a:r>
            <a:rPr lang="en-US" sz="2000" kern="1200"/>
            <a:t>Agreement Decision</a:t>
          </a:r>
        </a:p>
      </dsp:txBody>
      <dsp:txXfrm rot="-10800000">
        <a:off x="0" y="2561875"/>
        <a:ext cx="8229600" cy="302421"/>
      </dsp:txXfrm>
    </dsp:sp>
    <dsp:sp modelId="{CCBCAAE6-CEE5-492B-B46C-3C1EDC966BA2}">
      <dsp:nvSpPr>
        <dsp:cNvPr id="0" name=""/>
        <dsp:cNvSpPr/>
      </dsp:nvSpPr>
      <dsp:spPr>
        <a:xfrm>
          <a:off x="0" y="2864297"/>
          <a:ext cx="8229600" cy="257618"/>
        </a:xfrm>
        <a:prstGeom prst="rect">
          <a:avLst/>
        </a:prstGeom>
        <a:solidFill>
          <a:schemeClr val="dk2">
            <a:alpha val="90000"/>
            <a:tint val="40000"/>
            <a:hueOff val="0"/>
            <a:satOff val="0"/>
            <a:lumOff val="0"/>
            <a:alphaOff val="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Town Manager decides whether to enter into an HCA with the potential operator</a:t>
          </a:r>
        </a:p>
      </dsp:txBody>
      <dsp:txXfrm>
        <a:off x="0" y="2864297"/>
        <a:ext cx="8229600" cy="257618"/>
      </dsp:txXfrm>
    </dsp:sp>
    <dsp:sp modelId="{33ECBB0E-3A6B-4D97-8106-2FAD6887D045}">
      <dsp:nvSpPr>
        <dsp:cNvPr id="0" name=""/>
        <dsp:cNvSpPr/>
      </dsp:nvSpPr>
      <dsp:spPr>
        <a:xfrm rot="10800000">
          <a:off x="0" y="1708678"/>
          <a:ext cx="8229600" cy="861600"/>
        </a:xfrm>
        <a:prstGeom prst="upArrowCallout">
          <a:avLst/>
        </a:prstGeom>
        <a:solidFill>
          <a:schemeClr val="dk2">
            <a:hueOff val="0"/>
            <a:satOff val="0"/>
            <a:lumOff val="0"/>
            <a:alphaOff val="0"/>
          </a:schemeClr>
        </a:solidFill>
        <a:ln w="38100" cap="flat" cmpd="sng" algn="ctr">
          <a:solidFill>
            <a:schemeClr val="bg1">
              <a:alpha val="9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a:t>Town Review Team Meeting</a:t>
          </a:r>
        </a:p>
      </dsp:txBody>
      <dsp:txXfrm rot="-10800000">
        <a:off x="0" y="1708678"/>
        <a:ext cx="8229600" cy="302421"/>
      </dsp:txXfrm>
    </dsp:sp>
    <dsp:sp modelId="{20CC1D99-D0A0-43CE-91A3-540A05C03951}">
      <dsp:nvSpPr>
        <dsp:cNvPr id="0" name=""/>
        <dsp:cNvSpPr/>
      </dsp:nvSpPr>
      <dsp:spPr>
        <a:xfrm>
          <a:off x="0" y="2011100"/>
          <a:ext cx="8229600" cy="257618"/>
        </a:xfrm>
        <a:prstGeom prst="rect">
          <a:avLst/>
        </a:prstGeom>
        <a:solidFill>
          <a:schemeClr val="dk2">
            <a:alpha val="90000"/>
            <a:tint val="40000"/>
            <a:hueOff val="0"/>
            <a:satOff val="0"/>
            <a:lumOff val="0"/>
            <a:alphaOff val="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Potential operator meets with the Town Review Team to discuss submittal</a:t>
          </a:r>
        </a:p>
      </dsp:txBody>
      <dsp:txXfrm>
        <a:off x="0" y="2011100"/>
        <a:ext cx="8229600" cy="257618"/>
      </dsp:txXfrm>
    </dsp:sp>
    <dsp:sp modelId="{645680E4-9CF4-47E3-8799-099BC3F4B38E}">
      <dsp:nvSpPr>
        <dsp:cNvPr id="0" name=""/>
        <dsp:cNvSpPr/>
      </dsp:nvSpPr>
      <dsp:spPr>
        <a:xfrm rot="10800000">
          <a:off x="0" y="855482"/>
          <a:ext cx="8229600" cy="861600"/>
        </a:xfrm>
        <a:prstGeom prst="upArrowCallout">
          <a:avLst/>
        </a:prstGeom>
        <a:solidFill>
          <a:schemeClr val="dk2">
            <a:hueOff val="0"/>
            <a:satOff val="0"/>
            <a:lumOff val="0"/>
            <a:alphaOff val="0"/>
          </a:schemeClr>
        </a:solidFill>
        <a:ln w="38100" cap="flat" cmpd="sng" algn="ctr">
          <a:solidFill>
            <a:schemeClr val="bg1">
              <a:alpha val="9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a:t>Community Outreach Meeting</a:t>
          </a:r>
        </a:p>
      </dsp:txBody>
      <dsp:txXfrm rot="-10800000">
        <a:off x="0" y="855482"/>
        <a:ext cx="8229600" cy="302421"/>
      </dsp:txXfrm>
    </dsp:sp>
    <dsp:sp modelId="{8030C94D-F9AB-4C21-B38C-EAF24A4476C9}">
      <dsp:nvSpPr>
        <dsp:cNvPr id="0" name=""/>
        <dsp:cNvSpPr/>
      </dsp:nvSpPr>
      <dsp:spPr>
        <a:xfrm>
          <a:off x="0" y="1157903"/>
          <a:ext cx="8229600" cy="257618"/>
        </a:xfrm>
        <a:prstGeom prst="rect">
          <a:avLst/>
        </a:prstGeom>
        <a:solidFill>
          <a:schemeClr val="dk2">
            <a:alpha val="90000"/>
            <a:tint val="40000"/>
            <a:hueOff val="0"/>
            <a:satOff val="0"/>
            <a:lumOff val="0"/>
            <a:alphaOff val="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Potential operator hosts a community outreach meeting</a:t>
          </a:r>
        </a:p>
      </dsp:txBody>
      <dsp:txXfrm>
        <a:off x="0" y="1157903"/>
        <a:ext cx="8229600" cy="257618"/>
      </dsp:txXfrm>
    </dsp:sp>
    <dsp:sp modelId="{ACFB3B0D-E373-4BB0-989B-D4DD6A015476}">
      <dsp:nvSpPr>
        <dsp:cNvPr id="0" name=""/>
        <dsp:cNvSpPr/>
      </dsp:nvSpPr>
      <dsp:spPr>
        <a:xfrm rot="10800000">
          <a:off x="0" y="2285"/>
          <a:ext cx="8229600" cy="861600"/>
        </a:xfrm>
        <a:prstGeom prst="upArrowCallout">
          <a:avLst/>
        </a:prstGeom>
        <a:solidFill>
          <a:schemeClr val="dk2">
            <a:hueOff val="0"/>
            <a:satOff val="0"/>
            <a:lumOff val="0"/>
            <a:alphaOff val="0"/>
          </a:schemeClr>
        </a:solidFill>
        <a:ln w="38100" cap="flat" cmpd="sng" algn="ctr">
          <a:solidFill>
            <a:schemeClr val="bg1">
              <a:alpha val="9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a:t>Submittal</a:t>
          </a:r>
        </a:p>
      </dsp:txBody>
      <dsp:txXfrm rot="-10800000">
        <a:off x="0" y="2285"/>
        <a:ext cx="8229600" cy="302421"/>
      </dsp:txXfrm>
    </dsp:sp>
    <dsp:sp modelId="{CE6BFD97-8FE1-4E5E-8822-09ECB080D697}">
      <dsp:nvSpPr>
        <dsp:cNvPr id="0" name=""/>
        <dsp:cNvSpPr/>
      </dsp:nvSpPr>
      <dsp:spPr>
        <a:xfrm>
          <a:off x="0" y="304706"/>
          <a:ext cx="8229600" cy="257618"/>
        </a:xfrm>
        <a:prstGeom prst="rect">
          <a:avLst/>
        </a:prstGeom>
        <a:solidFill>
          <a:schemeClr val="dk2">
            <a:alpha val="90000"/>
            <a:tint val="40000"/>
            <a:hueOff val="0"/>
            <a:satOff val="0"/>
            <a:lumOff val="0"/>
            <a:alphaOff val="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kern="1200"/>
            <a:t>Potential operator submits requested material</a:t>
          </a:r>
        </a:p>
      </dsp:txBody>
      <dsp:txXfrm>
        <a:off x="0" y="304706"/>
        <a:ext cx="8229600" cy="2576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952C7-EDC8-4919-A3FF-DEBBEE16CCD4}">
      <dsp:nvSpPr>
        <dsp:cNvPr id="0" name=""/>
        <dsp:cNvSpPr/>
      </dsp:nvSpPr>
      <dsp:spPr>
        <a:xfrm>
          <a:off x="2525105" y="1371559"/>
          <a:ext cx="3179389" cy="317938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kern="1200" dirty="0" smtClean="0"/>
            <a:t>Holistic Evaluation</a:t>
          </a:r>
          <a:endParaRPr lang="en-US" sz="4000" kern="1200" dirty="0"/>
        </a:p>
      </dsp:txBody>
      <dsp:txXfrm>
        <a:off x="2990716" y="1837170"/>
        <a:ext cx="2248167" cy="2248167"/>
      </dsp:txXfrm>
    </dsp:sp>
    <dsp:sp modelId="{1B7030FB-2185-4AA3-8050-4B0639B50E99}">
      <dsp:nvSpPr>
        <dsp:cNvPr id="0" name=""/>
        <dsp:cNvSpPr/>
      </dsp:nvSpPr>
      <dsp:spPr>
        <a:xfrm>
          <a:off x="3319952" y="98091"/>
          <a:ext cx="1589694" cy="1589694"/>
        </a:xfrm>
        <a:prstGeom prst="ellipse">
          <a:avLst/>
        </a:prstGeom>
        <a:solidFill>
          <a:schemeClr val="accent3">
            <a:alpha val="50000"/>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Location</a:t>
          </a:r>
          <a:endParaRPr lang="en-US" sz="1700" kern="1200" dirty="0"/>
        </a:p>
      </dsp:txBody>
      <dsp:txXfrm>
        <a:off x="3552757" y="330896"/>
        <a:ext cx="1124084" cy="1124084"/>
      </dsp:txXfrm>
    </dsp:sp>
    <dsp:sp modelId="{3169E5C3-64D7-423E-B4B1-114B60346A77}">
      <dsp:nvSpPr>
        <dsp:cNvPr id="0" name=""/>
        <dsp:cNvSpPr/>
      </dsp:nvSpPr>
      <dsp:spPr>
        <a:xfrm>
          <a:off x="5287037" y="1527262"/>
          <a:ext cx="1589694" cy="1589694"/>
        </a:xfrm>
        <a:prstGeom prst="ellipse">
          <a:avLst/>
        </a:prstGeom>
        <a:solidFill>
          <a:schemeClr val="accent3">
            <a:alpha val="50000"/>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Educational Material</a:t>
          </a:r>
          <a:endParaRPr lang="en-US" sz="1700" kern="1200" dirty="0"/>
        </a:p>
      </dsp:txBody>
      <dsp:txXfrm>
        <a:off x="5519842" y="1760067"/>
        <a:ext cx="1124084" cy="1124084"/>
      </dsp:txXfrm>
    </dsp:sp>
    <dsp:sp modelId="{8F53A6A1-835B-4914-9E3A-D1B6BACB8FCD}">
      <dsp:nvSpPr>
        <dsp:cNvPr id="0" name=""/>
        <dsp:cNvSpPr/>
      </dsp:nvSpPr>
      <dsp:spPr>
        <a:xfrm>
          <a:off x="4535677" y="3839709"/>
          <a:ext cx="1589694" cy="1589694"/>
        </a:xfrm>
        <a:prstGeom prst="ellipse">
          <a:avLst/>
        </a:prstGeom>
        <a:solidFill>
          <a:schemeClr val="accent3">
            <a:alpha val="50000"/>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Economic Value</a:t>
          </a:r>
          <a:endParaRPr lang="en-US" sz="1700" kern="1200" dirty="0"/>
        </a:p>
      </dsp:txBody>
      <dsp:txXfrm>
        <a:off x="4768482" y="4072514"/>
        <a:ext cx="1124084" cy="1124084"/>
      </dsp:txXfrm>
    </dsp:sp>
    <dsp:sp modelId="{6EC79822-32ED-4458-9997-5ACA545F77F7}">
      <dsp:nvSpPr>
        <dsp:cNvPr id="0" name=""/>
        <dsp:cNvSpPr/>
      </dsp:nvSpPr>
      <dsp:spPr>
        <a:xfrm>
          <a:off x="2104227" y="3839709"/>
          <a:ext cx="1589694" cy="1589694"/>
        </a:xfrm>
        <a:prstGeom prst="ellipse">
          <a:avLst/>
        </a:prstGeom>
        <a:solidFill>
          <a:schemeClr val="accent3">
            <a:alpha val="50000"/>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Experience</a:t>
          </a:r>
          <a:endParaRPr lang="en-US" sz="1700" kern="1200" dirty="0"/>
        </a:p>
      </dsp:txBody>
      <dsp:txXfrm>
        <a:off x="2337032" y="4072514"/>
        <a:ext cx="1124084" cy="1124084"/>
      </dsp:txXfrm>
    </dsp:sp>
    <dsp:sp modelId="{72DBEDE4-3F90-493F-B471-2FB52407FC8B}">
      <dsp:nvSpPr>
        <dsp:cNvPr id="0" name=""/>
        <dsp:cNvSpPr/>
      </dsp:nvSpPr>
      <dsp:spPr>
        <a:xfrm>
          <a:off x="1352867" y="1527262"/>
          <a:ext cx="1589694" cy="1589694"/>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Uniqueness</a:t>
          </a:r>
          <a:endParaRPr lang="en-US" sz="1700" kern="1200" dirty="0"/>
        </a:p>
      </dsp:txBody>
      <dsp:txXfrm>
        <a:off x="1585672" y="1760067"/>
        <a:ext cx="1124084" cy="1124084"/>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E723D3B-6ECD-4B62-BFBE-997D9FCFDC2C}" type="datetimeFigureOut">
              <a:rPr lang="en-US" smtClean="0"/>
              <a:t>10/4/2019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197DF3C-08B0-41FA-8D83-3D8FE4AF2A46}" type="slidenum">
              <a:rPr lang="en-US" smtClean="0"/>
              <a:t>‹#›</a:t>
            </a:fld>
            <a:endParaRPr lang="en-US"/>
          </a:p>
        </p:txBody>
      </p:sp>
    </p:spTree>
    <p:extLst>
      <p:ext uri="{BB962C8B-B14F-4D97-AF65-F5344CB8AC3E}">
        <p14:creationId xmlns:p14="http://schemas.microsoft.com/office/powerpoint/2010/main" val="65279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74AF86D-A332-463A-B779-9EA0435A14FF}" type="datetimeFigureOut">
              <a:rPr lang="en-US" smtClean="0"/>
              <a:t>10/4/2019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837959A-D4D3-4B1C-BE0E-217D314D533F}" type="slidenum">
              <a:rPr lang="en-US" smtClean="0"/>
              <a:t>‹#›</a:t>
            </a:fld>
            <a:endParaRPr lang="en-US"/>
          </a:p>
        </p:txBody>
      </p:sp>
    </p:spTree>
    <p:extLst>
      <p:ext uri="{BB962C8B-B14F-4D97-AF65-F5344CB8AC3E}">
        <p14:creationId xmlns:p14="http://schemas.microsoft.com/office/powerpoint/2010/main" val="291531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1</a:t>
            </a:fld>
            <a:endParaRPr lang="en-US"/>
          </a:p>
        </p:txBody>
      </p:sp>
    </p:spTree>
    <p:extLst>
      <p:ext uri="{BB962C8B-B14F-4D97-AF65-F5344CB8AC3E}">
        <p14:creationId xmlns:p14="http://schemas.microsoft.com/office/powerpoint/2010/main" val="841112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12</a:t>
            </a:fld>
            <a:endParaRPr lang="en-US"/>
          </a:p>
        </p:txBody>
      </p:sp>
    </p:spTree>
    <p:extLst>
      <p:ext uri="{BB962C8B-B14F-4D97-AF65-F5344CB8AC3E}">
        <p14:creationId xmlns:p14="http://schemas.microsoft.com/office/powerpoint/2010/main" val="138464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13</a:t>
            </a:fld>
            <a:endParaRPr lang="en-US"/>
          </a:p>
        </p:txBody>
      </p:sp>
    </p:spTree>
    <p:extLst>
      <p:ext uri="{BB962C8B-B14F-4D97-AF65-F5344CB8AC3E}">
        <p14:creationId xmlns:p14="http://schemas.microsoft.com/office/powerpoint/2010/main" val="672529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At least half of the “downtown” parcels eliminated when CCC adopted regulations creating a 500’ buffer around k-12. </a:t>
            </a:r>
          </a:p>
          <a:p>
            <a:pPr marL="171450" indent="-171450">
              <a:buFontTx/>
              <a:buChar char="-"/>
            </a:pPr>
            <a:r>
              <a:rPr lang="en-US" dirty="0" smtClean="0"/>
              <a:t>We also have a buffer of 300’ between</a:t>
            </a:r>
            <a:r>
              <a:rPr lang="en-US" baseline="0" dirty="0" smtClean="0"/>
              <a:t> establishments, so places like University Drive can really only support 3 or 4 establishments</a:t>
            </a:r>
            <a:endParaRPr lang="en-US" dirty="0"/>
          </a:p>
        </p:txBody>
      </p:sp>
      <p:sp>
        <p:nvSpPr>
          <p:cNvPr id="4" name="Slide Number Placeholder 3"/>
          <p:cNvSpPr>
            <a:spLocks noGrp="1"/>
          </p:cNvSpPr>
          <p:nvPr>
            <p:ph type="sldNum" sz="quarter" idx="10"/>
          </p:nvPr>
        </p:nvSpPr>
        <p:spPr/>
        <p:txBody>
          <a:bodyPr/>
          <a:lstStyle/>
          <a:p>
            <a:fld id="{0837959A-D4D3-4B1C-BE0E-217D314D533F}" type="slidenum">
              <a:rPr lang="en-US" smtClean="0"/>
              <a:t>14</a:t>
            </a:fld>
            <a:endParaRPr lang="en-US"/>
          </a:p>
        </p:txBody>
      </p:sp>
    </p:spTree>
    <p:extLst>
      <p:ext uri="{BB962C8B-B14F-4D97-AF65-F5344CB8AC3E}">
        <p14:creationId xmlns:p14="http://schemas.microsoft.com/office/powerpoint/2010/main" val="157336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Where children commonly</a:t>
            </a:r>
            <a:r>
              <a:rPr lang="en-US" baseline="0" dirty="0" smtClean="0"/>
              <a:t> congregate is a point in time determination that can only be advised of at the time of the Special Permit application</a:t>
            </a:r>
          </a:p>
          <a:p>
            <a:pPr marL="171450" indent="-171450">
              <a:buFontTx/>
              <a:buChar char="-"/>
            </a:pPr>
            <a:r>
              <a:rPr lang="en-US" baseline="0" dirty="0" smtClean="0"/>
              <a:t>In Amherst, nearly all zones where retail are allowed is surrounded by residential zones, which severely restricts eligible locations</a:t>
            </a:r>
            <a:endParaRPr lang="en-US" dirty="0"/>
          </a:p>
        </p:txBody>
      </p:sp>
      <p:sp>
        <p:nvSpPr>
          <p:cNvPr id="4" name="Slide Number Placeholder 3"/>
          <p:cNvSpPr>
            <a:spLocks noGrp="1"/>
          </p:cNvSpPr>
          <p:nvPr>
            <p:ph type="sldNum" sz="quarter" idx="10"/>
          </p:nvPr>
        </p:nvSpPr>
        <p:spPr/>
        <p:txBody>
          <a:bodyPr/>
          <a:lstStyle/>
          <a:p>
            <a:fld id="{0837959A-D4D3-4B1C-BE0E-217D314D533F}" type="slidenum">
              <a:rPr lang="en-US" smtClean="0"/>
              <a:t>15</a:t>
            </a:fld>
            <a:endParaRPr lang="en-US"/>
          </a:p>
        </p:txBody>
      </p:sp>
    </p:spTree>
    <p:extLst>
      <p:ext uri="{BB962C8B-B14F-4D97-AF65-F5344CB8AC3E}">
        <p14:creationId xmlns:p14="http://schemas.microsoft.com/office/powerpoint/2010/main" val="186800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16</a:t>
            </a:fld>
            <a:endParaRPr lang="en-US"/>
          </a:p>
        </p:txBody>
      </p:sp>
    </p:spTree>
    <p:extLst>
      <p:ext uri="{BB962C8B-B14F-4D97-AF65-F5344CB8AC3E}">
        <p14:creationId xmlns:p14="http://schemas.microsoft.com/office/powerpoint/2010/main" val="2746640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17</a:t>
            </a:fld>
            <a:endParaRPr lang="en-US"/>
          </a:p>
        </p:txBody>
      </p:sp>
    </p:spTree>
    <p:extLst>
      <p:ext uri="{BB962C8B-B14F-4D97-AF65-F5344CB8AC3E}">
        <p14:creationId xmlns:p14="http://schemas.microsoft.com/office/powerpoint/2010/main" val="275599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18</a:t>
            </a:fld>
            <a:endParaRPr lang="en-US"/>
          </a:p>
        </p:txBody>
      </p:sp>
    </p:spTree>
    <p:extLst>
      <p:ext uri="{BB962C8B-B14F-4D97-AF65-F5344CB8AC3E}">
        <p14:creationId xmlns:p14="http://schemas.microsoft.com/office/powerpoint/2010/main" val="4055641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Location and Property Interest</a:t>
            </a:r>
            <a:r>
              <a:rPr lang="en-US" sz="1200" kern="1200" dirty="0" smtClean="0">
                <a:solidFill>
                  <a:schemeClr val="tx1"/>
                </a:solidFill>
                <a:effectLst/>
                <a:latin typeface="+mn-lt"/>
                <a:ea typeface="+mn-ea"/>
                <a:cs typeface="+mn-cs"/>
              </a:rPr>
              <a:t>: The physical address of the proposed location as well as proof of the marijuana establishment’s interest in the property. Documents that will satisfy the proof of property interest requirement include, but are not limited to, a purchase and sale agreement or lease. If the marijuana establishment’s property interest does not encompass the entire property or building, include a description of the part of the building to be used for the marijuana operation, a rough sketch of the building/property that clearly indicates the portion to be used for the marijuana establishment, as well as other uses or businesses operating in the building or on the property. Attach proof of the marijuana establishment’s interest in the property.</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Business Summary</a:t>
            </a:r>
            <a:r>
              <a:rPr lang="en-US" sz="1200" kern="1200" dirty="0" smtClean="0">
                <a:solidFill>
                  <a:schemeClr val="tx1"/>
                </a:solidFill>
                <a:effectLst/>
                <a:latin typeface="+mn-lt"/>
                <a:ea typeface="+mn-ea"/>
                <a:cs typeface="+mn-cs"/>
              </a:rPr>
              <a:t>: A summary of the proposed business, not to exceed 3 pages. The summary should include the contact information for the primary point of contact to discuss the submittal, a description of the management and operations of the business, the total number of expected full-time equivalent employees, the types of products to be sold by the establishment, revenue and growth estimates for the first 5 years of operation, a proposed timeline to be operational, as well as a brief description of any renovation, redevelopment, or new construction anticipated, hiring of local residents, and commitment to use of local businesses for construction, supplies, and other business needs. The summary should also include descriptions of the business’ diversity, sustainability, and consumer education plans. The diversity summary should describe the business’ plan to promote minority and gender equity, including consideration of veterans and people with disabilities. The sustainability description should include how the business will address issues such as energy and water conservation. The consumer education information should describe how the business plans to educate consumers about the law and responsible use of marijuana. The business summary should also include any unique or differentiating aspects of the business as compared to other recreational marijuana retail businesses.</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Experience Summary</a:t>
            </a:r>
            <a:r>
              <a:rPr lang="en-US" sz="1200" kern="1200" dirty="0" smtClean="0">
                <a:solidFill>
                  <a:schemeClr val="tx1"/>
                </a:solidFill>
                <a:effectLst/>
                <a:latin typeface="+mn-lt"/>
                <a:ea typeface="+mn-ea"/>
                <a:cs typeface="+mn-cs"/>
              </a:rPr>
              <a:t>: A summary, not to exceed 1 page, of any experience operating a marijuana establishment. The summary should include the type (medical, recreational, retail, cultivation, etc.), location (municipality and state), and length of time operating the marijuana establishment.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Equity Considerations</a:t>
            </a:r>
            <a:r>
              <a:rPr lang="en-US" sz="1200" kern="1200" dirty="0" smtClean="0">
                <a:solidFill>
                  <a:schemeClr val="tx1"/>
                </a:solidFill>
                <a:effectLst/>
                <a:latin typeface="+mn-lt"/>
                <a:ea typeface="+mn-ea"/>
                <a:cs typeface="+mn-cs"/>
              </a:rPr>
              <a:t>: Information related to the marijuana establishment’s social equity experience and business practices, such as Commonwealth certification as an economic empowerment applicant; participation in the CCC social equity program; principals’ and employees’ years of residence in an area of disproportionate impact, including Amherst, which the CCC designated as an area of disproportionate impact; past convictions of business principals, employees, or families, for a marijuana-related offense; and other considerations such as commitments to hiring women, minorities, veterans, and people with disabilities.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Acknowledgement</a:t>
            </a:r>
            <a:r>
              <a:rPr lang="en-US" sz="1200" kern="1200" dirty="0" smtClean="0">
                <a:solidFill>
                  <a:schemeClr val="tx1"/>
                </a:solidFill>
                <a:effectLst/>
                <a:latin typeface="+mn-lt"/>
                <a:ea typeface="+mn-ea"/>
                <a:cs typeface="+mn-cs"/>
              </a:rPr>
              <a:t>: Please see Acknowledgement in section 5, below.</a:t>
            </a:r>
          </a:p>
          <a:p>
            <a:endParaRPr lang="en-US" dirty="0"/>
          </a:p>
        </p:txBody>
      </p:sp>
      <p:sp>
        <p:nvSpPr>
          <p:cNvPr id="4" name="Slide Number Placeholder 3"/>
          <p:cNvSpPr>
            <a:spLocks noGrp="1"/>
          </p:cNvSpPr>
          <p:nvPr>
            <p:ph type="sldNum" sz="quarter" idx="10"/>
          </p:nvPr>
        </p:nvSpPr>
        <p:spPr/>
        <p:txBody>
          <a:bodyPr/>
          <a:lstStyle/>
          <a:p>
            <a:fld id="{0837959A-D4D3-4B1C-BE0E-217D314D533F}" type="slidenum">
              <a:rPr lang="en-US" smtClean="0"/>
              <a:t>19</a:t>
            </a:fld>
            <a:endParaRPr lang="en-US"/>
          </a:p>
        </p:txBody>
      </p:sp>
    </p:spTree>
    <p:extLst>
      <p:ext uri="{BB962C8B-B14F-4D97-AF65-F5344CB8AC3E}">
        <p14:creationId xmlns:p14="http://schemas.microsoft.com/office/powerpoint/2010/main" val="213810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Location – Whether a recreational marijuana establishment is the highest and best use of the property, whether it will improve vacant or underutilized property, the proximity to other marijuana establishments, traffic impacts, and consistency with the Amherst Master Plan.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Educational Material – The quality of the business’ plan to educate the public and consumers about legal and responsible marijuana use.</a:t>
            </a:r>
          </a:p>
          <a:p>
            <a:pPr lvl="0"/>
            <a:r>
              <a:rPr lang="en-US" sz="1200" kern="1200" dirty="0" smtClean="0">
                <a:solidFill>
                  <a:schemeClr val="tx1"/>
                </a:solidFill>
                <a:effectLst/>
                <a:latin typeface="+mn-lt"/>
                <a:ea typeface="+mn-ea"/>
                <a:cs typeface="+mn-cs"/>
              </a:rPr>
              <a:t>Consistency with Community Values – Whether the proposed business’ plans with respect to diversity, equity, and sustainability adequately reflect community expectations.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Economic Value – The amount of additional economic value the business would bring to Amherst, such as new jobs, additional local tax revenue, hiring of local residents, and commitment to use of local businesses for construction, supplies, and other business needs.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Experience – Any experience operating a marijuana establishment, specifically a recreational marijuana retail establishment and experience in Massachusetts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Uniqueness of Proposal – Particular commitments, policies, programs, products, etc. that would distinguish the recreational marijuana retail establishments from other similar establishments. </a:t>
            </a:r>
          </a:p>
        </p:txBody>
      </p:sp>
      <p:sp>
        <p:nvSpPr>
          <p:cNvPr id="4" name="Slide Number Placeholder 3"/>
          <p:cNvSpPr>
            <a:spLocks noGrp="1"/>
          </p:cNvSpPr>
          <p:nvPr>
            <p:ph type="sldNum" sz="quarter" idx="10"/>
          </p:nvPr>
        </p:nvSpPr>
        <p:spPr/>
        <p:txBody>
          <a:bodyPr/>
          <a:lstStyle/>
          <a:p>
            <a:fld id="{0837959A-D4D3-4B1C-BE0E-217D314D533F}" type="slidenum">
              <a:rPr lang="en-US" smtClean="0"/>
              <a:t>20</a:t>
            </a:fld>
            <a:endParaRPr lang="en-US"/>
          </a:p>
        </p:txBody>
      </p:sp>
    </p:spTree>
    <p:extLst>
      <p:ext uri="{BB962C8B-B14F-4D97-AF65-F5344CB8AC3E}">
        <p14:creationId xmlns:p14="http://schemas.microsoft.com/office/powerpoint/2010/main" val="1479398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21</a:t>
            </a:fld>
            <a:endParaRPr lang="en-US"/>
          </a:p>
        </p:txBody>
      </p:sp>
    </p:spTree>
    <p:extLst>
      <p:ext uri="{BB962C8B-B14F-4D97-AF65-F5344CB8AC3E}">
        <p14:creationId xmlns:p14="http://schemas.microsoft.com/office/powerpoint/2010/main" val="280281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2</a:t>
            </a:fld>
            <a:endParaRPr lang="en-US"/>
          </a:p>
        </p:txBody>
      </p:sp>
    </p:spTree>
    <p:extLst>
      <p:ext uri="{BB962C8B-B14F-4D97-AF65-F5344CB8AC3E}">
        <p14:creationId xmlns:p14="http://schemas.microsoft.com/office/powerpoint/2010/main" val="4026727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22</a:t>
            </a:fld>
            <a:endParaRPr lang="en-US"/>
          </a:p>
        </p:txBody>
      </p:sp>
    </p:spTree>
    <p:extLst>
      <p:ext uri="{BB962C8B-B14F-4D97-AF65-F5344CB8AC3E}">
        <p14:creationId xmlns:p14="http://schemas.microsoft.com/office/powerpoint/2010/main" val="2697570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23</a:t>
            </a:fld>
            <a:endParaRPr lang="en-US"/>
          </a:p>
        </p:txBody>
      </p:sp>
    </p:spTree>
    <p:extLst>
      <p:ext uri="{BB962C8B-B14F-4D97-AF65-F5344CB8AC3E}">
        <p14:creationId xmlns:p14="http://schemas.microsoft.com/office/powerpoint/2010/main" val="493599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24</a:t>
            </a:fld>
            <a:endParaRPr lang="en-US"/>
          </a:p>
        </p:txBody>
      </p:sp>
    </p:spTree>
    <p:extLst>
      <p:ext uri="{BB962C8B-B14F-4D97-AF65-F5344CB8AC3E}">
        <p14:creationId xmlns:p14="http://schemas.microsoft.com/office/powerpoint/2010/main" val="865819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 1:</a:t>
            </a:r>
          </a:p>
          <a:p>
            <a:pPr marL="171450" indent="-171450">
              <a:buFontTx/>
              <a:buChar char="-"/>
            </a:pPr>
            <a:r>
              <a:rPr lang="en-US" dirty="0" smtClean="0"/>
              <a:t>Some</a:t>
            </a:r>
            <a:r>
              <a:rPr lang="en-US" baseline="0" dirty="0" smtClean="0"/>
              <a:t> places it will be</a:t>
            </a:r>
            <a:r>
              <a:rPr lang="en-US" dirty="0" smtClean="0"/>
              <a:t> easier to know than others</a:t>
            </a:r>
          </a:p>
          <a:p>
            <a:pPr marL="0" indent="0">
              <a:buFontTx/>
              <a:buNone/>
            </a:pPr>
            <a:endParaRPr lang="en-US" dirty="0" smtClean="0"/>
          </a:p>
          <a:p>
            <a:pPr marL="0" indent="0">
              <a:buFontTx/>
              <a:buNone/>
            </a:pPr>
            <a:r>
              <a:rPr lang="en-US" dirty="0" smtClean="0"/>
              <a:t>Lesson</a:t>
            </a:r>
            <a:r>
              <a:rPr lang="en-US" baseline="0" dirty="0" smtClean="0"/>
              <a:t> 2: </a:t>
            </a:r>
          </a:p>
          <a:p>
            <a:pPr marL="171450" indent="-171450">
              <a:buFontTx/>
              <a:buChar char="-"/>
            </a:pPr>
            <a:r>
              <a:rPr lang="en-US" baseline="0" dirty="0" smtClean="0"/>
              <a:t>Things change, be prepared to change with them</a:t>
            </a:r>
          </a:p>
          <a:p>
            <a:pPr marL="171450" indent="-171450">
              <a:buFontTx/>
              <a:buChar char="-"/>
            </a:pPr>
            <a:r>
              <a:rPr lang="en-US" baseline="0" dirty="0" smtClean="0"/>
              <a:t>E.g. adding HCA language that operations must commence within 18 months or agreement void; reporting requirements on hiring commitments</a:t>
            </a:r>
          </a:p>
          <a:p>
            <a:pPr marL="171450" indent="-171450">
              <a:buFontTx/>
              <a:buChar char="-"/>
            </a:pPr>
            <a:r>
              <a:rPr lang="en-US" baseline="0" dirty="0" smtClean="0"/>
              <a:t>E.g. zoning. Retail allowed in 5 zoning districts, but have found that buffer from residential buildings (remnant of medical) is very limiting. In last round 2/3 potential operators submitted plans for retail establishments of less than 500 sf of sales floor area with curved walls to account for the buffer area.</a:t>
            </a:r>
          </a:p>
          <a:p>
            <a:pPr marL="0" indent="0">
              <a:buFontTx/>
              <a:buNone/>
            </a:pPr>
            <a:endParaRPr lang="en-US" baseline="0" dirty="0" smtClean="0"/>
          </a:p>
          <a:p>
            <a:pPr marL="0" indent="0">
              <a:buFontTx/>
              <a:buNone/>
            </a:pPr>
            <a:r>
              <a:rPr lang="en-US" baseline="0" dirty="0" smtClean="0"/>
              <a:t>Lesson 3:</a:t>
            </a:r>
          </a:p>
          <a:p>
            <a:pPr marL="171450" indent="-171450">
              <a:buFontTx/>
              <a:buChar char="-"/>
            </a:pPr>
            <a:r>
              <a:rPr lang="en-US" baseline="0" dirty="0" smtClean="0"/>
              <a:t>This is critical. Different departments and stakeholders have different views and experiences and will represent different constituencies. The broader the group, the better the final product</a:t>
            </a:r>
          </a:p>
          <a:p>
            <a:pPr marL="171450" indent="-171450">
              <a:buFontTx/>
              <a:buChar char="-"/>
            </a:pPr>
            <a:endParaRPr lang="en-US" baseline="0" dirty="0" smtClean="0"/>
          </a:p>
          <a:p>
            <a:pPr marL="0" indent="0">
              <a:buFontTx/>
              <a:buNone/>
            </a:pPr>
            <a:r>
              <a:rPr lang="en-US" baseline="0" dirty="0" smtClean="0"/>
              <a:t>Lesson 4:</a:t>
            </a:r>
          </a:p>
          <a:p>
            <a:pPr marL="171450" indent="-171450">
              <a:buFontTx/>
              <a:buChar char="-"/>
            </a:pPr>
            <a:r>
              <a:rPr lang="en-US" baseline="0" dirty="0" smtClean="0"/>
              <a:t>I’ve had numerous conversations with county/municipal/state officials in almost every state where adult-use cannabis consumption is legal. All were valuable, even if the lessons they learned weren’t directly applicable to Amherst.</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0837959A-D4D3-4B1C-BE0E-217D314D533F}" type="slidenum">
              <a:rPr lang="en-US" smtClean="0"/>
              <a:t>25</a:t>
            </a:fld>
            <a:endParaRPr lang="en-US"/>
          </a:p>
        </p:txBody>
      </p:sp>
    </p:spTree>
    <p:extLst>
      <p:ext uri="{BB962C8B-B14F-4D97-AF65-F5344CB8AC3E}">
        <p14:creationId xmlns:p14="http://schemas.microsoft.com/office/powerpoint/2010/main" val="696276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 1:</a:t>
            </a:r>
          </a:p>
          <a:p>
            <a:pPr marL="171450" indent="-171450">
              <a:buFontTx/>
              <a:buChar char="-"/>
            </a:pPr>
            <a:r>
              <a:rPr lang="en-US" dirty="0" smtClean="0"/>
              <a:t>Some</a:t>
            </a:r>
            <a:r>
              <a:rPr lang="en-US" baseline="0" dirty="0" smtClean="0"/>
              <a:t> places it will be</a:t>
            </a:r>
            <a:r>
              <a:rPr lang="en-US" dirty="0" smtClean="0"/>
              <a:t> easier to know than others</a:t>
            </a:r>
          </a:p>
          <a:p>
            <a:pPr marL="0" indent="0">
              <a:buFontTx/>
              <a:buNone/>
            </a:pPr>
            <a:endParaRPr lang="en-US" dirty="0" smtClean="0"/>
          </a:p>
          <a:p>
            <a:pPr marL="0" indent="0">
              <a:buFontTx/>
              <a:buNone/>
            </a:pPr>
            <a:r>
              <a:rPr lang="en-US" dirty="0" smtClean="0"/>
              <a:t>Lesson</a:t>
            </a:r>
            <a:r>
              <a:rPr lang="en-US" baseline="0" dirty="0" smtClean="0"/>
              <a:t> 2: </a:t>
            </a:r>
          </a:p>
          <a:p>
            <a:pPr marL="171450" indent="-171450">
              <a:buFontTx/>
              <a:buChar char="-"/>
            </a:pPr>
            <a:r>
              <a:rPr lang="en-US" baseline="0" dirty="0" smtClean="0"/>
              <a:t>Things change, be prepared to change with them</a:t>
            </a:r>
          </a:p>
          <a:p>
            <a:pPr marL="171450" indent="-171450">
              <a:buFontTx/>
              <a:buChar char="-"/>
            </a:pPr>
            <a:r>
              <a:rPr lang="en-US" baseline="0" dirty="0" smtClean="0"/>
              <a:t>E.g. adding HCA language that operations must commence within 18 months or agreement void; reporting requirements on hiring commitments</a:t>
            </a:r>
          </a:p>
          <a:p>
            <a:pPr marL="171450" indent="-171450">
              <a:buFontTx/>
              <a:buChar char="-"/>
            </a:pPr>
            <a:r>
              <a:rPr lang="en-US" baseline="0" dirty="0" smtClean="0"/>
              <a:t>E.g. zoning. Retail allowed in 5 zoning districts, but have found that buffer from residential buildings (remnant of medical) is very limiting. In last round 2/3 potential operators submitted plans for retail establishments of less than 500 sf of sales floor area with curved walls to account for the buffer area.</a:t>
            </a:r>
          </a:p>
          <a:p>
            <a:pPr marL="0" indent="0">
              <a:buFontTx/>
              <a:buNone/>
            </a:pPr>
            <a:endParaRPr lang="en-US" baseline="0" dirty="0" smtClean="0"/>
          </a:p>
          <a:p>
            <a:pPr marL="0" indent="0">
              <a:buFontTx/>
              <a:buNone/>
            </a:pPr>
            <a:r>
              <a:rPr lang="en-US" baseline="0" dirty="0" smtClean="0"/>
              <a:t>Lesson 3:</a:t>
            </a:r>
          </a:p>
          <a:p>
            <a:pPr marL="171450" indent="-171450">
              <a:buFontTx/>
              <a:buChar char="-"/>
            </a:pPr>
            <a:r>
              <a:rPr lang="en-US" baseline="0" dirty="0" smtClean="0"/>
              <a:t>This is critical. Different departments and stakeholders have different views and experiences and will represent different constituencies. The broader the group, the better the final product</a:t>
            </a:r>
          </a:p>
          <a:p>
            <a:pPr marL="171450" indent="-171450">
              <a:buFontTx/>
              <a:buChar char="-"/>
            </a:pPr>
            <a:endParaRPr lang="en-US" baseline="0" dirty="0" smtClean="0"/>
          </a:p>
          <a:p>
            <a:pPr marL="0" indent="0">
              <a:buFontTx/>
              <a:buNone/>
            </a:pPr>
            <a:r>
              <a:rPr lang="en-US" baseline="0" dirty="0" smtClean="0"/>
              <a:t>Lesson 4:</a:t>
            </a:r>
          </a:p>
          <a:p>
            <a:pPr marL="171450" indent="-171450">
              <a:buFontTx/>
              <a:buChar char="-"/>
            </a:pPr>
            <a:r>
              <a:rPr lang="en-US" baseline="0" dirty="0" smtClean="0"/>
              <a:t>I’ve had numerous conversations with county/municipal/state officials in almost every state where adult-use cannabis consumption is legal. All were valuable, even if the lessons they learned weren’t directly applicable to Amherst.</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0837959A-D4D3-4B1C-BE0E-217D314D533F}" type="slidenum">
              <a:rPr lang="en-US" smtClean="0"/>
              <a:t>26</a:t>
            </a:fld>
            <a:endParaRPr lang="en-US"/>
          </a:p>
        </p:txBody>
      </p:sp>
    </p:spTree>
    <p:extLst>
      <p:ext uri="{BB962C8B-B14F-4D97-AF65-F5344CB8AC3E}">
        <p14:creationId xmlns:p14="http://schemas.microsoft.com/office/powerpoint/2010/main" val="159732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3</a:t>
            </a:fld>
            <a:endParaRPr lang="en-US"/>
          </a:p>
        </p:txBody>
      </p:sp>
    </p:spTree>
    <p:extLst>
      <p:ext uri="{BB962C8B-B14F-4D97-AF65-F5344CB8AC3E}">
        <p14:creationId xmlns:p14="http://schemas.microsoft.com/office/powerpoint/2010/main" val="132716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4</a:t>
            </a:fld>
            <a:endParaRPr lang="en-US"/>
          </a:p>
        </p:txBody>
      </p:sp>
    </p:spTree>
    <p:extLst>
      <p:ext uri="{BB962C8B-B14F-4D97-AF65-F5344CB8AC3E}">
        <p14:creationId xmlns:p14="http://schemas.microsoft.com/office/powerpoint/2010/main" val="299863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5</a:t>
            </a:fld>
            <a:endParaRPr lang="en-US"/>
          </a:p>
        </p:txBody>
      </p:sp>
    </p:spTree>
    <p:extLst>
      <p:ext uri="{BB962C8B-B14F-4D97-AF65-F5344CB8AC3E}">
        <p14:creationId xmlns:p14="http://schemas.microsoft.com/office/powerpoint/2010/main" val="351187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8</a:t>
            </a:fld>
            <a:endParaRPr lang="en-US"/>
          </a:p>
        </p:txBody>
      </p:sp>
    </p:spTree>
    <p:extLst>
      <p:ext uri="{BB962C8B-B14F-4D97-AF65-F5344CB8AC3E}">
        <p14:creationId xmlns:p14="http://schemas.microsoft.com/office/powerpoint/2010/main" val="258319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9</a:t>
            </a:fld>
            <a:endParaRPr lang="en-US"/>
          </a:p>
        </p:txBody>
      </p:sp>
    </p:spTree>
    <p:extLst>
      <p:ext uri="{BB962C8B-B14F-4D97-AF65-F5344CB8AC3E}">
        <p14:creationId xmlns:p14="http://schemas.microsoft.com/office/powerpoint/2010/main" val="369859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10</a:t>
            </a:fld>
            <a:endParaRPr lang="en-US"/>
          </a:p>
        </p:txBody>
      </p:sp>
    </p:spTree>
    <p:extLst>
      <p:ext uri="{BB962C8B-B14F-4D97-AF65-F5344CB8AC3E}">
        <p14:creationId xmlns:p14="http://schemas.microsoft.com/office/powerpoint/2010/main" val="2304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7959A-D4D3-4B1C-BE0E-217D314D533F}" type="slidenum">
              <a:rPr lang="en-US" smtClean="0"/>
              <a:t>11</a:t>
            </a:fld>
            <a:endParaRPr lang="en-US"/>
          </a:p>
        </p:txBody>
      </p:sp>
    </p:spTree>
    <p:extLst>
      <p:ext uri="{BB962C8B-B14F-4D97-AF65-F5344CB8AC3E}">
        <p14:creationId xmlns:p14="http://schemas.microsoft.com/office/powerpoint/2010/main" val="37935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1752601"/>
            <a:ext cx="3657600" cy="1847850"/>
          </a:xfrm>
        </p:spPr>
        <p:txBody>
          <a:bodyPr/>
          <a:lstStyle>
            <a:lvl1pP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1600" y="4419600"/>
            <a:ext cx="25908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514600" cy="2514600"/>
          </a:xfrm>
          <a:prstGeom prst="rect">
            <a:avLst/>
          </a:prstGeom>
        </p:spPr>
      </p:pic>
    </p:spTree>
    <p:extLst>
      <p:ext uri="{BB962C8B-B14F-4D97-AF65-F5344CB8AC3E}">
        <p14:creationId xmlns:p14="http://schemas.microsoft.com/office/powerpoint/2010/main" val="187578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430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E4BE0183-0238-4FCB-8D73-C2EB0C8C641E}" type="datetimeFigureOut">
              <a:rPr lang="en-US" smtClean="0"/>
              <a:t>10/4/2019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71515B0-BE92-455D-8768-3F4B857F4929}" type="slidenum">
              <a:rPr lang="en-US" smtClean="0"/>
              <a:t>‹#›</a:t>
            </a:fld>
            <a:endParaRPr lang="en-US"/>
          </a:p>
        </p:txBody>
      </p:sp>
      <p:sp>
        <p:nvSpPr>
          <p:cNvPr id="8" name="Title 1"/>
          <p:cNvSpPr>
            <a:spLocks noGrp="1"/>
          </p:cNvSpPr>
          <p:nvPr>
            <p:ph type="title"/>
          </p:nvPr>
        </p:nvSpPr>
        <p:spPr>
          <a:xfrm>
            <a:off x="304800" y="76200"/>
            <a:ext cx="5334000" cy="762000"/>
          </a:xfrm>
        </p:spPr>
        <p:txBody>
          <a:bodyPr/>
          <a:lstStyle/>
          <a:p>
            <a:r>
              <a:rPr lang="en-US" smtClean="0"/>
              <a:t>Click to edit Master title style</a:t>
            </a:r>
            <a:endParaRPr lang="en-US"/>
          </a:p>
        </p:txBody>
      </p:sp>
    </p:spTree>
    <p:extLst>
      <p:ext uri="{BB962C8B-B14F-4D97-AF65-F5344CB8AC3E}">
        <p14:creationId xmlns:p14="http://schemas.microsoft.com/office/powerpoint/2010/main" val="7802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BE0183-0238-4FCB-8D73-C2EB0C8C641E}" type="datetimeFigureOut">
              <a:rPr lang="en-US" smtClean="0"/>
              <a:t>10/4/2019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1515B0-BE92-455D-8768-3F4B857F4929}" type="slidenum">
              <a:rPr lang="en-US" smtClean="0"/>
              <a:t>‹#›</a:t>
            </a:fld>
            <a:endParaRPr lang="en-US"/>
          </a:p>
        </p:txBody>
      </p:sp>
    </p:spTree>
    <p:extLst>
      <p:ext uri="{BB962C8B-B14F-4D97-AF65-F5344CB8AC3E}">
        <p14:creationId xmlns:p14="http://schemas.microsoft.com/office/powerpoint/2010/main" val="1627306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BE0183-0238-4FCB-8D73-C2EB0C8C641E}" type="datetimeFigureOut">
              <a:rPr lang="en-US" smtClean="0"/>
              <a:t>10/4/2019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1515B0-BE92-455D-8768-3F4B857F4929}" type="slidenum">
              <a:rPr lang="en-US" smtClean="0"/>
              <a:t>‹#›</a:t>
            </a:fld>
            <a:endParaRPr lang="en-US"/>
          </a:p>
        </p:txBody>
      </p:sp>
    </p:spTree>
    <p:extLst>
      <p:ext uri="{BB962C8B-B14F-4D97-AF65-F5344CB8AC3E}">
        <p14:creationId xmlns:p14="http://schemas.microsoft.com/office/powerpoint/2010/main" val="24788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BE0183-0238-4FCB-8D73-C2EB0C8C641E}" type="datetimeFigureOut">
              <a:rPr lang="en-US" smtClean="0"/>
              <a:t>10/4/2019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1515B0-BE92-455D-8768-3F4B857F4929}" type="slidenum">
              <a:rPr lang="en-US" smtClean="0"/>
              <a:t>‹#›</a:t>
            </a:fld>
            <a:endParaRPr lang="en-US"/>
          </a:p>
        </p:txBody>
      </p:sp>
    </p:spTree>
    <p:extLst>
      <p:ext uri="{BB962C8B-B14F-4D97-AF65-F5344CB8AC3E}">
        <p14:creationId xmlns:p14="http://schemas.microsoft.com/office/powerpoint/2010/main" val="35804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BE0183-0238-4FCB-8D73-C2EB0C8C641E}"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515B0-BE92-455D-8768-3F4B857F4929}" type="slidenum">
              <a:rPr lang="en-US" smtClean="0"/>
              <a:t>‹#›</a:t>
            </a:fld>
            <a:endParaRPr lang="en-US"/>
          </a:p>
        </p:txBody>
      </p:sp>
      <p:sp>
        <p:nvSpPr>
          <p:cNvPr id="6" name="Content Placeholder 2"/>
          <p:cNvSpPr>
            <a:spLocks noGrp="1"/>
          </p:cNvSpPr>
          <p:nvPr>
            <p:ph idx="1"/>
          </p:nvPr>
        </p:nvSpPr>
        <p:spPr>
          <a:xfrm>
            <a:off x="457200" y="1295400"/>
            <a:ext cx="8229600" cy="4830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73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fld id="{E4BE0183-0238-4FCB-8D73-C2EB0C8C641E}" type="datetimeFigureOut">
              <a:rPr lang="en-US" smtClean="0"/>
              <a:t>10/4/2019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1515B0-BE92-455D-8768-3F4B857F4929}" type="slidenum">
              <a:rPr lang="en-US" smtClean="0"/>
              <a:t>‹#›</a:t>
            </a:fld>
            <a:endParaRPr lang="en-US"/>
          </a:p>
        </p:txBody>
      </p:sp>
    </p:spTree>
    <p:extLst>
      <p:ext uri="{BB962C8B-B14F-4D97-AF65-F5344CB8AC3E}">
        <p14:creationId xmlns:p14="http://schemas.microsoft.com/office/powerpoint/2010/main" val="339630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4BE0183-0238-4FCB-8D73-C2EB0C8C641E}" type="datetimeFigureOut">
              <a:rPr lang="en-US" smtClean="0"/>
              <a:t>10/4/2019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71515B0-BE92-455D-8768-3F4B857F4929}" type="slidenum">
              <a:rPr lang="en-US" smtClean="0"/>
              <a:t>‹#›</a:t>
            </a:fld>
            <a:endParaRPr lang="en-US"/>
          </a:p>
        </p:txBody>
      </p:sp>
    </p:spTree>
    <p:extLst>
      <p:ext uri="{BB962C8B-B14F-4D97-AF65-F5344CB8AC3E}">
        <p14:creationId xmlns:p14="http://schemas.microsoft.com/office/powerpoint/2010/main" val="242935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4BE0183-0238-4FCB-8D73-C2EB0C8C641E}" type="datetimeFigureOut">
              <a:rPr lang="en-US" smtClean="0"/>
              <a:t>10/4/2019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71515B0-BE92-455D-8768-3F4B857F4929}" type="slidenum">
              <a:rPr lang="en-US" smtClean="0"/>
              <a:t>‹#›</a:t>
            </a:fld>
            <a:endParaRPr lang="en-US"/>
          </a:p>
        </p:txBody>
      </p:sp>
    </p:spTree>
    <p:extLst>
      <p:ext uri="{BB962C8B-B14F-4D97-AF65-F5344CB8AC3E}">
        <p14:creationId xmlns:p14="http://schemas.microsoft.com/office/powerpoint/2010/main" val="222291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4BE0183-0238-4FCB-8D73-C2EB0C8C641E}" type="datetimeFigureOut">
              <a:rPr lang="en-US" smtClean="0"/>
              <a:t>10/4/2019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71515B0-BE92-455D-8768-3F4B857F4929}" type="slidenum">
              <a:rPr lang="en-US" smtClean="0"/>
              <a:t>‹#›</a:t>
            </a:fld>
            <a:endParaRPr lang="en-US"/>
          </a:p>
        </p:txBody>
      </p:sp>
    </p:spTree>
    <p:extLst>
      <p:ext uri="{BB962C8B-B14F-4D97-AF65-F5344CB8AC3E}">
        <p14:creationId xmlns:p14="http://schemas.microsoft.com/office/powerpoint/2010/main" val="3920946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4BE0183-0238-4FCB-8D73-C2EB0C8C641E}" type="datetimeFigureOut">
              <a:rPr lang="en-US" smtClean="0"/>
              <a:t>10/4/2019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71515B0-BE92-455D-8768-3F4B857F4929}" type="slidenum">
              <a:rPr lang="en-US" smtClean="0"/>
              <a:t>‹#›</a:t>
            </a:fld>
            <a:endParaRPr lang="en-US"/>
          </a:p>
        </p:txBody>
      </p:sp>
    </p:spTree>
    <p:extLst>
      <p:ext uri="{BB962C8B-B14F-4D97-AF65-F5344CB8AC3E}">
        <p14:creationId xmlns:p14="http://schemas.microsoft.com/office/powerpoint/2010/main" val="338450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E4BE0183-0238-4FCB-8D73-C2EB0C8C641E}" type="datetimeFigureOut">
              <a:rPr lang="en-US" smtClean="0"/>
              <a:t>10/4/2019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71515B0-BE92-455D-8768-3F4B857F4929}" type="slidenum">
              <a:rPr lang="en-US" smtClean="0"/>
              <a:t>‹#›</a:t>
            </a:fld>
            <a:endParaRPr lang="en-US"/>
          </a:p>
        </p:txBody>
      </p:sp>
    </p:spTree>
    <p:extLst>
      <p:ext uri="{BB962C8B-B14F-4D97-AF65-F5344CB8AC3E}">
        <p14:creationId xmlns:p14="http://schemas.microsoft.com/office/powerpoint/2010/main" val="109483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76200"/>
            <a:ext cx="533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E4BE0183-0238-4FCB-8D73-C2EB0C8C641E}" type="datetimeFigureOut">
              <a:rPr lang="en-US" smtClean="0"/>
              <a:t>10/4/2019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271515B0-BE92-455D-8768-3F4B857F4929}" type="slidenum">
              <a:rPr lang="en-US" smtClean="0"/>
              <a:t>‹#›</a:t>
            </a:fld>
            <a:endParaRPr lang="en-US"/>
          </a:p>
        </p:txBody>
      </p:sp>
    </p:spTree>
    <p:extLst>
      <p:ext uri="{BB962C8B-B14F-4D97-AF65-F5344CB8AC3E}">
        <p14:creationId xmlns:p14="http://schemas.microsoft.com/office/powerpoint/2010/main" val="308200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fontAlgn="base" hangingPunct="1">
        <a:spcBef>
          <a:spcPct val="0"/>
        </a:spcBef>
        <a:spcAft>
          <a:spcPct val="0"/>
        </a:spcAft>
        <a:defRPr sz="3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kravitzg@amherstma.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9731" y="2304690"/>
            <a:ext cx="5039982" cy="3129951"/>
          </a:xfrm>
        </p:spPr>
        <p:txBody>
          <a:bodyPr/>
          <a:lstStyle/>
          <a:p>
            <a:r>
              <a:rPr lang="en-US" sz="6600" dirty="0" smtClean="0"/>
              <a:t>Lessons Learned from Amherst</a:t>
            </a:r>
            <a:endParaRPr lang="en-US" sz="6600" dirty="0"/>
          </a:p>
        </p:txBody>
      </p:sp>
      <p:sp>
        <p:nvSpPr>
          <p:cNvPr id="3" name="Subtitle 2"/>
          <p:cNvSpPr>
            <a:spLocks noGrp="1"/>
          </p:cNvSpPr>
          <p:nvPr>
            <p:ph type="subTitle" idx="1"/>
          </p:nvPr>
        </p:nvSpPr>
        <p:spPr>
          <a:xfrm>
            <a:off x="5624423" y="6144883"/>
            <a:ext cx="3398808" cy="575094"/>
          </a:xfrm>
        </p:spPr>
        <p:txBody>
          <a:bodyPr/>
          <a:lstStyle/>
          <a:p>
            <a:r>
              <a:rPr lang="en-US" dirty="0" smtClean="0"/>
              <a:t>October 17, 2019</a:t>
            </a:r>
            <a:endParaRPr lang="en-US" dirty="0"/>
          </a:p>
        </p:txBody>
      </p:sp>
    </p:spTree>
    <p:extLst>
      <p:ext uri="{BB962C8B-B14F-4D97-AF65-F5344CB8AC3E}">
        <p14:creationId xmlns:p14="http://schemas.microsoft.com/office/powerpoint/2010/main" val="184564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4" name="Content Placeholder 3"/>
          <p:cNvSpPr>
            <a:spLocks noGrp="1"/>
          </p:cNvSpPr>
          <p:nvPr>
            <p:ph idx="1"/>
          </p:nvPr>
        </p:nvSpPr>
        <p:spPr>
          <a:xfrm>
            <a:off x="396815" y="1061050"/>
            <a:ext cx="8289985" cy="5676180"/>
          </a:xfrm>
          <a:solidFill>
            <a:schemeClr val="bg1"/>
          </a:solidFill>
        </p:spPr>
        <p:txBody>
          <a:bodyPr/>
          <a:lstStyle/>
          <a:p>
            <a:pPr marL="0" indent="0" algn="ctr">
              <a:buNone/>
            </a:pPr>
            <a:endParaRPr lang="en-US" sz="1200" dirty="0" smtClean="0"/>
          </a:p>
          <a:p>
            <a:pPr marL="0" indent="0" algn="ctr">
              <a:buNone/>
            </a:pPr>
            <a:endParaRPr lang="en-US" sz="1200" dirty="0"/>
          </a:p>
          <a:p>
            <a:pPr marL="0" indent="0" algn="ctr">
              <a:buNone/>
            </a:pPr>
            <a:endParaRPr lang="en-US" sz="1200" dirty="0" smtClean="0"/>
          </a:p>
          <a:p>
            <a:pPr marL="0" indent="0" algn="ctr">
              <a:buNone/>
            </a:pPr>
            <a:endParaRPr lang="en-US" sz="1200" dirty="0"/>
          </a:p>
          <a:p>
            <a:pPr marL="0" indent="0" algn="ctr">
              <a:buNone/>
            </a:pPr>
            <a:endParaRPr lang="en-US" sz="1200" dirty="0" smtClean="0"/>
          </a:p>
          <a:p>
            <a:pPr marL="0" indent="0" algn="ctr">
              <a:buNone/>
            </a:pPr>
            <a:endParaRPr lang="en-US" sz="1200" dirty="0"/>
          </a:p>
          <a:p>
            <a:pPr marL="0" indent="0" algn="ctr">
              <a:buNone/>
            </a:pPr>
            <a:endParaRPr lang="en-US" sz="1200" dirty="0"/>
          </a:p>
          <a:p>
            <a:pPr marL="0" indent="0" algn="ctr">
              <a:buNone/>
            </a:pPr>
            <a:r>
              <a:rPr lang="en-US" sz="6600" dirty="0" smtClean="0"/>
              <a:t>Local Legislative Actions</a:t>
            </a:r>
          </a:p>
        </p:txBody>
      </p:sp>
    </p:spTree>
    <p:extLst>
      <p:ext uri="{BB962C8B-B14F-4D97-AF65-F5344CB8AC3E}">
        <p14:creationId xmlns:p14="http://schemas.microsoft.com/office/powerpoint/2010/main" val="1952908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Local Legislative Actions</a:t>
            </a:r>
            <a:endParaRPr lang="en-US" dirty="0"/>
          </a:p>
        </p:txBody>
      </p:sp>
      <p:sp>
        <p:nvSpPr>
          <p:cNvPr id="4" name="Content Placeholder 3"/>
          <p:cNvSpPr>
            <a:spLocks noGrp="1"/>
          </p:cNvSpPr>
          <p:nvPr>
            <p:ph idx="1"/>
          </p:nvPr>
        </p:nvSpPr>
        <p:spPr>
          <a:xfrm>
            <a:off x="457200" y="1172112"/>
            <a:ext cx="8229600" cy="4830763"/>
          </a:xfrm>
        </p:spPr>
        <p:txBody>
          <a:bodyPr/>
          <a:lstStyle/>
          <a:p>
            <a:pPr marL="0" indent="0">
              <a:buNone/>
            </a:pPr>
            <a:r>
              <a:rPr lang="en-US" dirty="0" smtClean="0"/>
              <a:t>2013: </a:t>
            </a:r>
          </a:p>
          <a:p>
            <a:pPr>
              <a:buFontTx/>
              <a:buChar char="-"/>
            </a:pPr>
            <a:r>
              <a:rPr lang="en-US" sz="2400" dirty="0" smtClean="0"/>
              <a:t>Adoption of zoning for medical marijuana</a:t>
            </a:r>
          </a:p>
          <a:p>
            <a:pPr marL="0" indent="0">
              <a:buNone/>
            </a:pPr>
            <a:endParaRPr lang="en-US" sz="2400" dirty="0"/>
          </a:p>
          <a:p>
            <a:pPr marL="0" indent="0">
              <a:buNone/>
            </a:pPr>
            <a:r>
              <a:rPr lang="en-US" dirty="0" smtClean="0"/>
              <a:t>2017: </a:t>
            </a:r>
          </a:p>
          <a:p>
            <a:pPr>
              <a:buFontTx/>
              <a:buChar char="-"/>
            </a:pPr>
            <a:r>
              <a:rPr lang="en-US" sz="2400" dirty="0" smtClean="0"/>
              <a:t>Adoption of 3% local option tax on adult-use</a:t>
            </a:r>
          </a:p>
          <a:p>
            <a:pPr>
              <a:buFontTx/>
              <a:buChar char="-"/>
            </a:pPr>
            <a:r>
              <a:rPr lang="en-US" sz="2400" dirty="0" smtClean="0"/>
              <a:t>Adoption of bylaw prohibiting public consumption</a:t>
            </a:r>
          </a:p>
          <a:p>
            <a:pPr>
              <a:buFontTx/>
              <a:buChar char="-"/>
            </a:pPr>
            <a:r>
              <a:rPr lang="en-US" sz="2400" dirty="0" smtClean="0"/>
              <a:t>Adoption of zoning for adult-use retail</a:t>
            </a:r>
          </a:p>
          <a:p>
            <a:pPr>
              <a:buFontTx/>
              <a:buChar char="-"/>
            </a:pPr>
            <a:r>
              <a:rPr lang="en-US" sz="2400" dirty="0" smtClean="0"/>
              <a:t>Adoption of limitation on adult-use retail to eight establishments</a:t>
            </a:r>
          </a:p>
          <a:p>
            <a:pPr marL="0" indent="0">
              <a:buNone/>
            </a:pPr>
            <a:endParaRPr lang="en-US" sz="2400" dirty="0"/>
          </a:p>
          <a:p>
            <a:pPr marL="0" indent="0">
              <a:buNone/>
            </a:pPr>
            <a:r>
              <a:rPr lang="en-US" dirty="0" smtClean="0"/>
              <a:t>2018:</a:t>
            </a:r>
          </a:p>
          <a:p>
            <a:pPr>
              <a:buFontTx/>
              <a:buChar char="-"/>
            </a:pPr>
            <a:r>
              <a:rPr lang="en-US" sz="2400" dirty="0" smtClean="0"/>
              <a:t>Adoption of zoning for other adult-use categories</a:t>
            </a:r>
          </a:p>
        </p:txBody>
      </p:sp>
    </p:spTree>
    <p:extLst>
      <p:ext uri="{BB962C8B-B14F-4D97-AF65-F5344CB8AC3E}">
        <p14:creationId xmlns:p14="http://schemas.microsoft.com/office/powerpoint/2010/main" val="3425158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31653" y="4728711"/>
            <a:ext cx="28194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31653" y="4958745"/>
            <a:ext cx="28194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31653" y="5420237"/>
            <a:ext cx="28194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1653" y="5648837"/>
            <a:ext cx="28194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smtClean="0"/>
              <a:t>Legislative Actions in Context</a:t>
            </a:r>
            <a:endParaRPr lang="en-US" dirty="0"/>
          </a:p>
        </p:txBody>
      </p:sp>
      <p:sp>
        <p:nvSpPr>
          <p:cNvPr id="4" name="Content Placeholder 3"/>
          <p:cNvSpPr>
            <a:spLocks noGrp="1"/>
          </p:cNvSpPr>
          <p:nvPr>
            <p:ph idx="1"/>
          </p:nvPr>
        </p:nvSpPr>
        <p:spPr/>
        <p:txBody>
          <a:bodyPr/>
          <a:lstStyle/>
          <a:p>
            <a:pPr marL="0" indent="0">
              <a:buNone/>
            </a:pPr>
            <a:endParaRPr lang="en-US" sz="2400" dirty="0" smtClean="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 y="1143000"/>
            <a:ext cx="8229600" cy="270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582500612"/>
              </p:ext>
            </p:extLst>
          </p:nvPr>
        </p:nvGraphicFramePr>
        <p:xfrm>
          <a:off x="535075" y="3953429"/>
          <a:ext cx="3460750" cy="2814600"/>
        </p:xfrm>
        <a:graphic>
          <a:graphicData uri="http://schemas.openxmlformats.org/drawingml/2006/table">
            <a:tbl>
              <a:tblPr>
                <a:tableStyleId>{5C22544A-7EE6-4342-B048-85BDC9FD1C3A}</a:tableStyleId>
              </a:tblPr>
              <a:tblGrid>
                <a:gridCol w="1015299">
                  <a:extLst>
                    <a:ext uri="{9D8B030D-6E8A-4147-A177-3AD203B41FA5}">
                      <a16:colId xmlns:a16="http://schemas.microsoft.com/office/drawing/2014/main" val="20000"/>
                    </a:ext>
                  </a:extLst>
                </a:gridCol>
                <a:gridCol w="2445451">
                  <a:extLst>
                    <a:ext uri="{9D8B030D-6E8A-4147-A177-3AD203B41FA5}">
                      <a16:colId xmlns:a16="http://schemas.microsoft.com/office/drawing/2014/main" val="20001"/>
                    </a:ext>
                  </a:extLst>
                </a:gridCol>
              </a:tblGrid>
              <a:tr h="267209">
                <a:tc>
                  <a:txBody>
                    <a:bodyPr/>
                    <a:lstStyle/>
                    <a:p>
                      <a:pPr algn="l" fontAlgn="ctr"/>
                      <a:r>
                        <a:rPr lang="en-US" sz="1000" u="none" strike="noStrike" dirty="0" smtClean="0">
                          <a:effectLst/>
                        </a:rPr>
                        <a:t>          </a:t>
                      </a:r>
                      <a:r>
                        <a:rPr lang="en-US" sz="1000" u="sng" strike="noStrike" dirty="0" smtClean="0">
                          <a:effectLst/>
                        </a:rPr>
                        <a:t>DATE</a:t>
                      </a:r>
                      <a:endParaRPr lang="en-US" sz="1000" b="1" i="0" u="sng" strike="noStrike" dirty="0">
                        <a:solidFill>
                          <a:srgbClr val="595959"/>
                        </a:solidFill>
                        <a:effectLst/>
                        <a:latin typeface="Franklin Gothic Medium" panose="020B0603020102020204" pitchFamily="34" charset="0"/>
                      </a:endParaRPr>
                    </a:p>
                  </a:txBody>
                  <a:tcPr marL="228600" marR="9525" marT="9525" marB="0" anchor="ctr">
                    <a:noFill/>
                  </a:tcPr>
                </a:tc>
                <a:tc>
                  <a:txBody>
                    <a:bodyPr/>
                    <a:lstStyle/>
                    <a:p>
                      <a:pPr algn="l" fontAlgn="ctr"/>
                      <a:r>
                        <a:rPr lang="en-US" sz="1000" u="sng" strike="noStrike" dirty="0">
                          <a:effectLst/>
                        </a:rPr>
                        <a:t>MILESTONE</a:t>
                      </a:r>
                      <a:endParaRPr lang="en-US" sz="1000" b="1" i="0" u="sng" strike="noStrike" dirty="0">
                        <a:solidFill>
                          <a:srgbClr val="595959"/>
                        </a:solidFill>
                        <a:effectLst/>
                        <a:latin typeface="Franklin Gothic Medium" panose="020B0603020102020204" pitchFamily="34" charset="0"/>
                      </a:endParaRPr>
                    </a:p>
                  </a:txBody>
                  <a:tcPr marL="228600" marR="9525" marT="9525" marB="0" anchor="ctr">
                    <a:noFill/>
                  </a:tcPr>
                </a:tc>
                <a:extLst>
                  <a:ext uri="{0D108BD9-81ED-4DB2-BD59-A6C34878D82A}">
                    <a16:rowId xmlns:a16="http://schemas.microsoft.com/office/drawing/2014/main" val="10000"/>
                  </a:ext>
                </a:extLst>
              </a:tr>
              <a:tr h="231581">
                <a:tc>
                  <a:txBody>
                    <a:bodyPr/>
                    <a:lstStyle/>
                    <a:p>
                      <a:pPr algn="r" fontAlgn="ctr"/>
                      <a:r>
                        <a:rPr lang="en-US" sz="1000" u="none" strike="noStrike" dirty="0">
                          <a:solidFill>
                            <a:schemeClr val="tx2"/>
                          </a:solidFill>
                          <a:effectLst/>
                        </a:rPr>
                        <a:t>9/18/2017</a:t>
                      </a:r>
                      <a:endParaRPr lang="en-US" sz="1000" b="0" i="0" u="none" strike="noStrike" dirty="0">
                        <a:solidFill>
                          <a:schemeClr val="tx2"/>
                        </a:solidFill>
                        <a:effectLst/>
                        <a:latin typeface="Bookman Old Style" panose="02050604050505020204" pitchFamily="18" charset="0"/>
                      </a:endParaRPr>
                    </a:p>
                  </a:txBody>
                  <a:tcPr marL="9525" marR="9525" marT="9525" marB="0" anchor="ctr">
                    <a:noFill/>
                  </a:tcPr>
                </a:tc>
                <a:tc>
                  <a:txBody>
                    <a:bodyPr/>
                    <a:lstStyle/>
                    <a:p>
                      <a:pPr algn="l" fontAlgn="ctr"/>
                      <a:r>
                        <a:rPr lang="en-US" sz="1000" u="none" strike="noStrike" dirty="0">
                          <a:solidFill>
                            <a:schemeClr val="tx2"/>
                          </a:solidFill>
                          <a:effectLst/>
                        </a:rPr>
                        <a:t>Select Board marijuana discussion</a:t>
                      </a:r>
                      <a:endParaRPr lang="en-US" sz="1000" b="0" i="0" u="none" strike="noStrike" dirty="0">
                        <a:solidFill>
                          <a:schemeClr val="tx2"/>
                        </a:solidFill>
                        <a:effectLst/>
                        <a:latin typeface="Bookman Old Style" panose="02050604050505020204" pitchFamily="18" charset="0"/>
                      </a:endParaRPr>
                    </a:p>
                  </a:txBody>
                  <a:tcPr marL="228600" marR="9525" marT="9525" marB="0" anchor="ctr">
                    <a:noFill/>
                  </a:tcPr>
                </a:tc>
                <a:extLst>
                  <a:ext uri="{0D108BD9-81ED-4DB2-BD59-A6C34878D82A}">
                    <a16:rowId xmlns:a16="http://schemas.microsoft.com/office/drawing/2014/main" val="10001"/>
                  </a:ext>
                </a:extLst>
              </a:tr>
              <a:tr h="231581">
                <a:tc>
                  <a:txBody>
                    <a:bodyPr/>
                    <a:lstStyle/>
                    <a:p>
                      <a:pPr algn="r" fontAlgn="ctr"/>
                      <a:r>
                        <a:rPr lang="en-US" sz="1000" u="none" strike="noStrike" dirty="0">
                          <a:solidFill>
                            <a:schemeClr val="tx2"/>
                          </a:solidFill>
                          <a:effectLst/>
                        </a:rPr>
                        <a:t>9/19/2017</a:t>
                      </a:r>
                      <a:endParaRPr lang="en-US" sz="1000" b="0" i="0" u="none" strike="noStrike" dirty="0">
                        <a:solidFill>
                          <a:schemeClr val="tx2"/>
                        </a:solidFill>
                        <a:effectLst/>
                        <a:latin typeface="Bookman Old Style" panose="02050604050505020204" pitchFamily="18" charset="0"/>
                      </a:endParaRPr>
                    </a:p>
                  </a:txBody>
                  <a:tcPr marL="9525" marR="9525" marT="9525" marB="0" anchor="ctr">
                    <a:noFill/>
                  </a:tcPr>
                </a:tc>
                <a:tc>
                  <a:txBody>
                    <a:bodyPr/>
                    <a:lstStyle/>
                    <a:p>
                      <a:pPr algn="l" fontAlgn="ctr"/>
                      <a:r>
                        <a:rPr lang="en-US" sz="1000" u="none" strike="noStrike" dirty="0">
                          <a:solidFill>
                            <a:schemeClr val="tx2"/>
                          </a:solidFill>
                          <a:effectLst/>
                        </a:rPr>
                        <a:t>Zoning Articles Hearing</a:t>
                      </a:r>
                      <a:endParaRPr lang="en-US" sz="1000" b="0" i="0" u="none" strike="noStrike" dirty="0">
                        <a:solidFill>
                          <a:schemeClr val="tx2"/>
                        </a:solidFill>
                        <a:effectLst/>
                        <a:latin typeface="Bookman Old Style" panose="02050604050505020204" pitchFamily="18" charset="0"/>
                      </a:endParaRPr>
                    </a:p>
                  </a:txBody>
                  <a:tcPr marL="228600" marR="9525" marT="9525" marB="0" anchor="ctr">
                    <a:noFill/>
                  </a:tcPr>
                </a:tc>
                <a:extLst>
                  <a:ext uri="{0D108BD9-81ED-4DB2-BD59-A6C34878D82A}">
                    <a16:rowId xmlns:a16="http://schemas.microsoft.com/office/drawing/2014/main" val="10002"/>
                  </a:ext>
                </a:extLst>
              </a:tr>
              <a:tr h="231581">
                <a:tc>
                  <a:txBody>
                    <a:bodyPr/>
                    <a:lstStyle/>
                    <a:p>
                      <a:pPr algn="r" fontAlgn="ctr"/>
                      <a:r>
                        <a:rPr lang="en-US" sz="1000" u="none" strike="noStrike">
                          <a:solidFill>
                            <a:schemeClr val="tx2"/>
                          </a:solidFill>
                          <a:effectLst/>
                        </a:rPr>
                        <a:t>11/6/2017</a:t>
                      </a:r>
                      <a:endParaRPr lang="en-US" sz="1000" b="0" i="0" u="none" strike="noStrike">
                        <a:solidFill>
                          <a:schemeClr val="tx2"/>
                        </a:solidFill>
                        <a:effectLst/>
                        <a:latin typeface="Bookman Old Style" panose="02050604050505020204" pitchFamily="18" charset="0"/>
                      </a:endParaRPr>
                    </a:p>
                  </a:txBody>
                  <a:tcPr marL="9525" marR="9525" marT="9525" marB="0" anchor="ctr">
                    <a:noFill/>
                  </a:tcPr>
                </a:tc>
                <a:tc>
                  <a:txBody>
                    <a:bodyPr/>
                    <a:lstStyle/>
                    <a:p>
                      <a:pPr algn="l" fontAlgn="ctr"/>
                      <a:r>
                        <a:rPr lang="en-US" sz="1000" u="none" strike="noStrike" dirty="0">
                          <a:solidFill>
                            <a:schemeClr val="tx2"/>
                          </a:solidFill>
                          <a:effectLst/>
                        </a:rPr>
                        <a:t>Fall Special Town Meeting</a:t>
                      </a:r>
                      <a:endParaRPr lang="en-US" sz="1000" b="0" i="0" u="none" strike="noStrike" dirty="0">
                        <a:solidFill>
                          <a:schemeClr val="tx2"/>
                        </a:solidFill>
                        <a:effectLst/>
                        <a:latin typeface="Bookman Old Style" panose="02050604050505020204" pitchFamily="18" charset="0"/>
                      </a:endParaRPr>
                    </a:p>
                  </a:txBody>
                  <a:tcPr marL="228600" marR="9525" marT="9525" marB="0" anchor="ctr">
                    <a:noFill/>
                  </a:tcPr>
                </a:tc>
                <a:extLst>
                  <a:ext uri="{0D108BD9-81ED-4DB2-BD59-A6C34878D82A}">
                    <a16:rowId xmlns:a16="http://schemas.microsoft.com/office/drawing/2014/main" val="10003"/>
                  </a:ext>
                </a:extLst>
              </a:tr>
              <a:tr h="231581">
                <a:tc>
                  <a:txBody>
                    <a:bodyPr/>
                    <a:lstStyle/>
                    <a:p>
                      <a:pPr algn="r" fontAlgn="ctr"/>
                      <a:r>
                        <a:rPr lang="en-US" sz="1000" u="none" strike="noStrike" dirty="0">
                          <a:solidFill>
                            <a:srgbClr val="FF0000"/>
                          </a:solidFill>
                          <a:effectLst/>
                        </a:rPr>
                        <a:t>3/15/2018</a:t>
                      </a:r>
                      <a:endParaRPr lang="en-US" sz="1000" b="0" i="0" u="none" strike="noStrike" dirty="0">
                        <a:solidFill>
                          <a:srgbClr val="FF0000"/>
                        </a:solidFill>
                        <a:effectLst/>
                        <a:latin typeface="Bookman Old Style" panose="02050604050505020204" pitchFamily="18" charset="0"/>
                      </a:endParaRPr>
                    </a:p>
                  </a:txBody>
                  <a:tcPr marL="9525" marR="9525" marT="9525" marB="0" anchor="ctr">
                    <a:noFill/>
                  </a:tcPr>
                </a:tc>
                <a:tc>
                  <a:txBody>
                    <a:bodyPr/>
                    <a:lstStyle/>
                    <a:p>
                      <a:pPr algn="l" fontAlgn="ctr"/>
                      <a:r>
                        <a:rPr lang="en-US" sz="1000" u="none" strike="noStrike" dirty="0">
                          <a:solidFill>
                            <a:srgbClr val="FF0000"/>
                          </a:solidFill>
                          <a:effectLst/>
                        </a:rPr>
                        <a:t>CCC Regulations </a:t>
                      </a:r>
                      <a:r>
                        <a:rPr lang="en-US" sz="1000" u="none" strike="noStrike" dirty="0" smtClean="0">
                          <a:solidFill>
                            <a:srgbClr val="FF0000"/>
                          </a:solidFill>
                          <a:effectLst/>
                        </a:rPr>
                        <a:t>Due</a:t>
                      </a:r>
                      <a:endParaRPr lang="en-US" sz="1000" b="0" i="0" u="none" strike="noStrike" dirty="0">
                        <a:solidFill>
                          <a:srgbClr val="FF0000"/>
                        </a:solidFill>
                        <a:effectLst/>
                        <a:latin typeface="Bookman Old Style" panose="02050604050505020204" pitchFamily="18" charset="0"/>
                      </a:endParaRPr>
                    </a:p>
                  </a:txBody>
                  <a:tcPr marL="228600" marR="9525" marT="9525" marB="0" anchor="ctr">
                    <a:noFill/>
                  </a:tcPr>
                </a:tc>
                <a:extLst>
                  <a:ext uri="{0D108BD9-81ED-4DB2-BD59-A6C34878D82A}">
                    <a16:rowId xmlns:a16="http://schemas.microsoft.com/office/drawing/2014/main" val="10004"/>
                  </a:ext>
                </a:extLst>
              </a:tr>
              <a:tr h="231581">
                <a:tc>
                  <a:txBody>
                    <a:bodyPr/>
                    <a:lstStyle/>
                    <a:p>
                      <a:pPr algn="r" fontAlgn="ctr"/>
                      <a:r>
                        <a:rPr lang="en-US" sz="1000" u="none" strike="noStrike" dirty="0">
                          <a:solidFill>
                            <a:schemeClr val="tx2"/>
                          </a:solidFill>
                          <a:effectLst/>
                        </a:rPr>
                        <a:t>3/27/2018</a:t>
                      </a:r>
                      <a:endParaRPr lang="en-US" sz="1000" b="0" i="0" u="none" strike="noStrike" dirty="0">
                        <a:solidFill>
                          <a:schemeClr val="tx2"/>
                        </a:solidFill>
                        <a:effectLst/>
                        <a:latin typeface="Bookman Old Style" panose="02050604050505020204" pitchFamily="18" charset="0"/>
                      </a:endParaRPr>
                    </a:p>
                  </a:txBody>
                  <a:tcPr marL="9525" marR="9525" marT="9525" marB="0" anchor="ctr">
                    <a:noFill/>
                  </a:tcPr>
                </a:tc>
                <a:tc>
                  <a:txBody>
                    <a:bodyPr/>
                    <a:lstStyle/>
                    <a:p>
                      <a:pPr algn="l" fontAlgn="ctr"/>
                      <a:r>
                        <a:rPr lang="en-US" sz="1000" u="none" strike="noStrike" dirty="0">
                          <a:solidFill>
                            <a:schemeClr val="tx2"/>
                          </a:solidFill>
                          <a:effectLst/>
                        </a:rPr>
                        <a:t>Amherst Town Elections</a:t>
                      </a:r>
                      <a:endParaRPr lang="en-US" sz="1000" b="0" i="0" u="none" strike="noStrike" dirty="0">
                        <a:solidFill>
                          <a:schemeClr val="tx2"/>
                        </a:solidFill>
                        <a:effectLst/>
                        <a:latin typeface="Bookman Old Style" panose="02050604050505020204" pitchFamily="18" charset="0"/>
                      </a:endParaRPr>
                    </a:p>
                  </a:txBody>
                  <a:tcPr marL="228600" marR="9525" marT="9525" marB="0" anchor="ctr">
                    <a:noFill/>
                  </a:tcPr>
                </a:tc>
                <a:extLst>
                  <a:ext uri="{0D108BD9-81ED-4DB2-BD59-A6C34878D82A}">
                    <a16:rowId xmlns:a16="http://schemas.microsoft.com/office/drawing/2014/main" val="10005"/>
                  </a:ext>
                </a:extLst>
              </a:tr>
              <a:tr h="231581">
                <a:tc>
                  <a:txBody>
                    <a:bodyPr/>
                    <a:lstStyle/>
                    <a:p>
                      <a:pPr algn="r" fontAlgn="ctr"/>
                      <a:r>
                        <a:rPr lang="en-US" sz="1000" u="none" strike="noStrike">
                          <a:solidFill>
                            <a:srgbClr val="FF0000"/>
                          </a:solidFill>
                          <a:effectLst/>
                        </a:rPr>
                        <a:t>4/1/2018</a:t>
                      </a:r>
                      <a:endParaRPr lang="en-US" sz="1000" b="0" i="0" u="none" strike="noStrike">
                        <a:solidFill>
                          <a:srgbClr val="FF0000"/>
                        </a:solidFill>
                        <a:effectLst/>
                        <a:latin typeface="Bookman Old Style" panose="02050604050505020204" pitchFamily="18" charset="0"/>
                      </a:endParaRPr>
                    </a:p>
                  </a:txBody>
                  <a:tcPr marL="9525" marR="9525" marT="9525" marB="0" anchor="ctr">
                    <a:noFill/>
                  </a:tcPr>
                </a:tc>
                <a:tc>
                  <a:txBody>
                    <a:bodyPr/>
                    <a:lstStyle/>
                    <a:p>
                      <a:pPr algn="l" fontAlgn="ctr"/>
                      <a:r>
                        <a:rPr lang="en-US" sz="1000" u="none" strike="noStrike" dirty="0">
                          <a:solidFill>
                            <a:srgbClr val="FF0000"/>
                          </a:solidFill>
                          <a:effectLst/>
                        </a:rPr>
                        <a:t>CCC Begins Accepting Applications</a:t>
                      </a:r>
                      <a:endParaRPr lang="en-US" sz="1000" b="0" i="0" u="none" strike="noStrike" dirty="0">
                        <a:solidFill>
                          <a:srgbClr val="FF0000"/>
                        </a:solidFill>
                        <a:effectLst/>
                        <a:latin typeface="Bookman Old Style" panose="02050604050505020204" pitchFamily="18" charset="0"/>
                      </a:endParaRPr>
                    </a:p>
                  </a:txBody>
                  <a:tcPr marL="228600" marR="9525" marT="9525" marB="0" anchor="ctr">
                    <a:noFill/>
                  </a:tcPr>
                </a:tc>
                <a:extLst>
                  <a:ext uri="{0D108BD9-81ED-4DB2-BD59-A6C34878D82A}">
                    <a16:rowId xmlns:a16="http://schemas.microsoft.com/office/drawing/2014/main" val="10006"/>
                  </a:ext>
                </a:extLst>
              </a:tr>
              <a:tr h="231581">
                <a:tc>
                  <a:txBody>
                    <a:bodyPr/>
                    <a:lstStyle/>
                    <a:p>
                      <a:pPr algn="r" fontAlgn="ctr"/>
                      <a:r>
                        <a:rPr lang="en-US" sz="1000" u="none" strike="noStrike">
                          <a:solidFill>
                            <a:schemeClr val="tx2"/>
                          </a:solidFill>
                          <a:effectLst/>
                        </a:rPr>
                        <a:t>4/23/2018</a:t>
                      </a:r>
                      <a:endParaRPr lang="en-US" sz="1000" b="0" i="0" u="none" strike="noStrike">
                        <a:solidFill>
                          <a:schemeClr val="tx2"/>
                        </a:solidFill>
                        <a:effectLst/>
                        <a:latin typeface="Bookman Old Style" panose="02050604050505020204" pitchFamily="18" charset="0"/>
                      </a:endParaRPr>
                    </a:p>
                  </a:txBody>
                  <a:tcPr marL="9525" marR="9525" marT="9525" marB="0" anchor="ctr">
                    <a:noFill/>
                  </a:tcPr>
                </a:tc>
                <a:tc>
                  <a:txBody>
                    <a:bodyPr/>
                    <a:lstStyle/>
                    <a:p>
                      <a:pPr algn="l" fontAlgn="ctr"/>
                      <a:r>
                        <a:rPr lang="en-US" sz="1000" u="none" strike="noStrike" dirty="0">
                          <a:solidFill>
                            <a:schemeClr val="tx2"/>
                          </a:solidFill>
                          <a:effectLst/>
                        </a:rPr>
                        <a:t>Annual Town Meeting</a:t>
                      </a:r>
                      <a:endParaRPr lang="en-US" sz="1000" b="0" i="0" u="none" strike="noStrike" dirty="0">
                        <a:solidFill>
                          <a:schemeClr val="tx2"/>
                        </a:solidFill>
                        <a:effectLst/>
                        <a:latin typeface="Bookman Old Style" panose="02050604050505020204" pitchFamily="18" charset="0"/>
                      </a:endParaRPr>
                    </a:p>
                  </a:txBody>
                  <a:tcPr marL="228600" marR="9525" marT="9525" marB="0" anchor="ctr">
                    <a:noFill/>
                  </a:tcPr>
                </a:tc>
                <a:extLst>
                  <a:ext uri="{0D108BD9-81ED-4DB2-BD59-A6C34878D82A}">
                    <a16:rowId xmlns:a16="http://schemas.microsoft.com/office/drawing/2014/main" val="10007"/>
                  </a:ext>
                </a:extLst>
              </a:tr>
              <a:tr h="231581">
                <a:tc>
                  <a:txBody>
                    <a:bodyPr/>
                    <a:lstStyle/>
                    <a:p>
                      <a:pPr algn="r" fontAlgn="ctr"/>
                      <a:r>
                        <a:rPr lang="en-US" sz="1000" u="none" strike="noStrike">
                          <a:solidFill>
                            <a:srgbClr val="FF0000"/>
                          </a:solidFill>
                          <a:effectLst/>
                        </a:rPr>
                        <a:t>6/1/2018</a:t>
                      </a:r>
                      <a:endParaRPr lang="en-US" sz="1000" b="0" i="0" u="none" strike="noStrike">
                        <a:solidFill>
                          <a:srgbClr val="FF0000"/>
                        </a:solidFill>
                        <a:effectLst/>
                        <a:latin typeface="Bookman Old Style" panose="02050604050505020204" pitchFamily="18" charset="0"/>
                      </a:endParaRPr>
                    </a:p>
                  </a:txBody>
                  <a:tcPr marL="9525" marR="9525" marT="9525" marB="0" anchor="ctr">
                    <a:noFill/>
                  </a:tcPr>
                </a:tc>
                <a:tc>
                  <a:txBody>
                    <a:bodyPr/>
                    <a:lstStyle/>
                    <a:p>
                      <a:pPr algn="l" fontAlgn="ctr"/>
                      <a:r>
                        <a:rPr lang="en-US" sz="1000" u="none" strike="noStrike" dirty="0">
                          <a:solidFill>
                            <a:srgbClr val="FF0000"/>
                          </a:solidFill>
                          <a:effectLst/>
                        </a:rPr>
                        <a:t>Marijuana licenses issued</a:t>
                      </a:r>
                      <a:endParaRPr lang="en-US" sz="1000" b="0" i="0" u="none" strike="noStrike" dirty="0">
                        <a:solidFill>
                          <a:srgbClr val="FF0000"/>
                        </a:solidFill>
                        <a:effectLst/>
                        <a:latin typeface="Bookman Old Style" panose="02050604050505020204" pitchFamily="18" charset="0"/>
                      </a:endParaRPr>
                    </a:p>
                  </a:txBody>
                  <a:tcPr marL="228600" marR="9525" marT="9525" marB="0" anchor="ctr">
                    <a:noFill/>
                  </a:tcPr>
                </a:tc>
                <a:extLst>
                  <a:ext uri="{0D108BD9-81ED-4DB2-BD59-A6C34878D82A}">
                    <a16:rowId xmlns:a16="http://schemas.microsoft.com/office/drawing/2014/main" val="10008"/>
                  </a:ext>
                </a:extLst>
              </a:tr>
              <a:tr h="231581">
                <a:tc>
                  <a:txBody>
                    <a:bodyPr/>
                    <a:lstStyle/>
                    <a:p>
                      <a:pPr algn="r" fontAlgn="ctr"/>
                      <a:r>
                        <a:rPr lang="en-US" sz="1000" u="none" strike="noStrike">
                          <a:solidFill>
                            <a:srgbClr val="FF0000"/>
                          </a:solidFill>
                          <a:effectLst/>
                        </a:rPr>
                        <a:t>11/6/2018</a:t>
                      </a:r>
                      <a:endParaRPr lang="en-US" sz="1000" b="0" i="0" u="none" strike="noStrike">
                        <a:solidFill>
                          <a:srgbClr val="FF0000"/>
                        </a:solidFill>
                        <a:effectLst/>
                        <a:latin typeface="Bookman Old Style" panose="02050604050505020204" pitchFamily="18" charset="0"/>
                      </a:endParaRPr>
                    </a:p>
                  </a:txBody>
                  <a:tcPr marL="9525" marR="9525" marT="9525" marB="0" anchor="ctr">
                    <a:noFill/>
                  </a:tcPr>
                </a:tc>
                <a:tc>
                  <a:txBody>
                    <a:bodyPr/>
                    <a:lstStyle/>
                    <a:p>
                      <a:pPr algn="l" fontAlgn="ctr"/>
                      <a:r>
                        <a:rPr lang="en-US" sz="1000" u="none" strike="noStrike" dirty="0">
                          <a:solidFill>
                            <a:srgbClr val="FF0000"/>
                          </a:solidFill>
                          <a:effectLst/>
                        </a:rPr>
                        <a:t>State Election</a:t>
                      </a:r>
                      <a:endParaRPr lang="en-US" sz="1000" b="0" i="0" u="none" strike="noStrike" dirty="0">
                        <a:solidFill>
                          <a:srgbClr val="FF0000"/>
                        </a:solidFill>
                        <a:effectLst/>
                        <a:latin typeface="Bookman Old Style" panose="02050604050505020204" pitchFamily="18" charset="0"/>
                      </a:endParaRPr>
                    </a:p>
                  </a:txBody>
                  <a:tcPr marL="228600" marR="9525" marT="9525" marB="0" anchor="ctr">
                    <a:noFill/>
                  </a:tcPr>
                </a:tc>
                <a:extLst>
                  <a:ext uri="{0D108BD9-81ED-4DB2-BD59-A6C34878D82A}">
                    <a16:rowId xmlns:a16="http://schemas.microsoft.com/office/drawing/2014/main" val="10009"/>
                  </a:ext>
                </a:extLst>
              </a:tr>
              <a:tr h="231581">
                <a:tc>
                  <a:txBody>
                    <a:bodyPr/>
                    <a:lstStyle/>
                    <a:p>
                      <a:pPr algn="r" fontAlgn="ctr"/>
                      <a:r>
                        <a:rPr lang="en-US" sz="1000" u="none" strike="noStrike">
                          <a:solidFill>
                            <a:schemeClr val="tx2"/>
                          </a:solidFill>
                          <a:effectLst/>
                        </a:rPr>
                        <a:t>11/12/2018</a:t>
                      </a:r>
                      <a:endParaRPr lang="en-US" sz="1000" b="0" i="0" u="none" strike="noStrike">
                        <a:solidFill>
                          <a:schemeClr val="tx2"/>
                        </a:solidFill>
                        <a:effectLst/>
                        <a:latin typeface="Bookman Old Style" panose="02050604050505020204" pitchFamily="18" charset="0"/>
                      </a:endParaRPr>
                    </a:p>
                  </a:txBody>
                  <a:tcPr marL="9525" marR="9525" marT="9525" marB="0" anchor="ctr">
                    <a:noFill/>
                  </a:tcPr>
                </a:tc>
                <a:tc>
                  <a:txBody>
                    <a:bodyPr/>
                    <a:lstStyle/>
                    <a:p>
                      <a:pPr algn="l" fontAlgn="ctr"/>
                      <a:r>
                        <a:rPr lang="en-US" sz="1000" u="none" strike="noStrike" dirty="0">
                          <a:solidFill>
                            <a:schemeClr val="tx2"/>
                          </a:solidFill>
                          <a:effectLst/>
                        </a:rPr>
                        <a:t>2018 Fall Special Town Meeting</a:t>
                      </a:r>
                      <a:endParaRPr lang="en-US" sz="1000" b="0" i="0" u="none" strike="noStrike" dirty="0">
                        <a:solidFill>
                          <a:schemeClr val="tx2"/>
                        </a:solidFill>
                        <a:effectLst/>
                        <a:latin typeface="Bookman Old Style" panose="02050604050505020204" pitchFamily="18" charset="0"/>
                      </a:endParaRPr>
                    </a:p>
                  </a:txBody>
                  <a:tcPr marL="228600" marR="9525" marT="9525" marB="0" anchor="ctr">
                    <a:noFill/>
                  </a:tcPr>
                </a:tc>
                <a:extLst>
                  <a:ext uri="{0D108BD9-81ED-4DB2-BD59-A6C34878D82A}">
                    <a16:rowId xmlns:a16="http://schemas.microsoft.com/office/drawing/2014/main" val="10010"/>
                  </a:ext>
                </a:extLst>
              </a:tr>
              <a:tr h="231581">
                <a:tc>
                  <a:txBody>
                    <a:bodyPr/>
                    <a:lstStyle/>
                    <a:p>
                      <a:pPr algn="r" fontAlgn="ctr"/>
                      <a:r>
                        <a:rPr lang="en-US" sz="1000" u="none" strike="noStrike" dirty="0">
                          <a:solidFill>
                            <a:srgbClr val="FF0000"/>
                          </a:solidFill>
                          <a:effectLst/>
                        </a:rPr>
                        <a:t>12/12/2018</a:t>
                      </a:r>
                      <a:endParaRPr lang="en-US" sz="1000" b="0" i="0" u="none" strike="noStrike" dirty="0">
                        <a:solidFill>
                          <a:srgbClr val="FF0000"/>
                        </a:solidFill>
                        <a:effectLst/>
                        <a:latin typeface="Bookman Old Style" panose="02050604050505020204" pitchFamily="18" charset="0"/>
                      </a:endParaRPr>
                    </a:p>
                  </a:txBody>
                  <a:tcPr marL="228600" marR="9525" marT="9525" marB="0" anchor="ctr">
                    <a:noFill/>
                  </a:tcPr>
                </a:tc>
                <a:tc>
                  <a:txBody>
                    <a:bodyPr/>
                    <a:lstStyle/>
                    <a:p>
                      <a:pPr algn="l" fontAlgn="ctr"/>
                      <a:r>
                        <a:rPr lang="en-US" sz="1000" u="none" strike="noStrike" dirty="0">
                          <a:solidFill>
                            <a:srgbClr val="FF0000"/>
                          </a:solidFill>
                          <a:effectLst/>
                        </a:rPr>
                        <a:t>CCC Regulates Medical Marijuana</a:t>
                      </a:r>
                      <a:endParaRPr lang="en-US" sz="1000" b="0" i="0" u="none" strike="noStrike" dirty="0">
                        <a:solidFill>
                          <a:srgbClr val="FF0000"/>
                        </a:solidFill>
                        <a:effectLst/>
                        <a:latin typeface="Bookman Old Style" panose="02050604050505020204" pitchFamily="18" charset="0"/>
                      </a:endParaRPr>
                    </a:p>
                  </a:txBody>
                  <a:tcPr marL="228600" marR="9525" marT="9525" marB="0" anchor="ctr">
                    <a:noFill/>
                  </a:tcPr>
                </a:tc>
                <a:extLst>
                  <a:ext uri="{0D108BD9-81ED-4DB2-BD59-A6C34878D82A}">
                    <a16:rowId xmlns:a16="http://schemas.microsoft.com/office/drawing/2014/main" val="10011"/>
                  </a:ext>
                </a:extLst>
              </a:tr>
            </a:tbl>
          </a:graphicData>
        </a:graphic>
      </p:graphicFrame>
      <p:sp>
        <p:nvSpPr>
          <p:cNvPr id="3" name="Right Arrow 2"/>
          <p:cNvSpPr/>
          <p:nvPr/>
        </p:nvSpPr>
        <p:spPr>
          <a:xfrm rot="10800000">
            <a:off x="3995825" y="5029171"/>
            <a:ext cx="1377351" cy="46726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1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Zoning for Retail</a:t>
            </a:r>
            <a:endParaRPr lang="en-US" dirty="0"/>
          </a:p>
        </p:txBody>
      </p:sp>
      <p:sp>
        <p:nvSpPr>
          <p:cNvPr id="4" name="Content Placeholder 3"/>
          <p:cNvSpPr>
            <a:spLocks noGrp="1"/>
          </p:cNvSpPr>
          <p:nvPr>
            <p:ph idx="1"/>
          </p:nvPr>
        </p:nvSpPr>
        <p:spPr>
          <a:xfrm>
            <a:off x="457200" y="1172112"/>
            <a:ext cx="8229600" cy="4830763"/>
          </a:xfrm>
        </p:spPr>
        <p:txBody>
          <a:bodyPr/>
          <a:lstStyle/>
          <a:p>
            <a:pPr marL="0" indent="0">
              <a:buNone/>
            </a:pPr>
            <a:endParaRPr lang="en-US" sz="2400" dirty="0" smtClean="0"/>
          </a:p>
        </p:txBody>
      </p:sp>
      <p:pic>
        <p:nvPicPr>
          <p:cNvPr id="5" name="Picture 4"/>
          <p:cNvPicPr>
            <a:picLocks noChangeAspect="1"/>
          </p:cNvPicPr>
          <p:nvPr/>
        </p:nvPicPr>
        <p:blipFill>
          <a:blip r:embed="rId3"/>
          <a:stretch>
            <a:fillRect/>
          </a:stretch>
        </p:blipFill>
        <p:spPr>
          <a:xfrm>
            <a:off x="2476461" y="992634"/>
            <a:ext cx="3685829" cy="5708203"/>
          </a:xfrm>
          <a:prstGeom prst="rect">
            <a:avLst/>
          </a:prstGeom>
        </p:spPr>
      </p:pic>
    </p:spTree>
    <p:extLst>
      <p:ext uri="{BB962C8B-B14F-4D97-AF65-F5344CB8AC3E}">
        <p14:creationId xmlns:p14="http://schemas.microsoft.com/office/powerpoint/2010/main" val="4105155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p:nvPr/>
        </p:nvPicPr>
        <p:blipFill>
          <a:blip r:embed="rId3"/>
          <a:stretch>
            <a:fillRect/>
          </a:stretch>
        </p:blipFill>
        <p:spPr>
          <a:xfrm>
            <a:off x="2695575" y="1030758"/>
            <a:ext cx="3284366" cy="5726801"/>
          </a:xfrm>
          <a:prstGeom prst="rect">
            <a:avLst/>
          </a:prstGeom>
        </p:spPr>
      </p:pic>
      <p:sp>
        <p:nvSpPr>
          <p:cNvPr id="2" name="Title 1"/>
          <p:cNvSpPr>
            <a:spLocks noGrp="1"/>
          </p:cNvSpPr>
          <p:nvPr>
            <p:ph type="title"/>
          </p:nvPr>
        </p:nvSpPr>
        <p:spPr/>
        <p:txBody>
          <a:bodyPr/>
          <a:lstStyle/>
          <a:p>
            <a:pPr algn="l"/>
            <a:r>
              <a:rPr lang="en-US" dirty="0" smtClean="0"/>
              <a:t>Zoning for Retail</a:t>
            </a:r>
            <a:endParaRPr lang="en-US" dirty="0"/>
          </a:p>
        </p:txBody>
      </p:sp>
      <p:sp>
        <p:nvSpPr>
          <p:cNvPr id="31" name="Text Box 2"/>
          <p:cNvSpPr txBox="1">
            <a:spLocks noChangeArrowheads="1"/>
          </p:cNvSpPr>
          <p:nvPr/>
        </p:nvSpPr>
        <p:spPr bwMode="auto">
          <a:xfrm>
            <a:off x="759432" y="1573852"/>
            <a:ext cx="1152525" cy="44132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North Amherst</a:t>
            </a:r>
            <a:r>
              <a:rPr lang="en-US" sz="1100" dirty="0">
                <a:effectLst/>
                <a:latin typeface="Calibri" panose="020F0502020204030204" pitchFamily="34" charset="0"/>
                <a:ea typeface="Calibri" panose="020F0502020204030204" pitchFamily="34" charset="0"/>
                <a:cs typeface="Times New Roman" panose="02020603050405020304" pitchFamily="18" charset="0"/>
              </a:rPr>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5 parcels</a:t>
            </a:r>
          </a:p>
        </p:txBody>
      </p:sp>
      <p:sp>
        <p:nvSpPr>
          <p:cNvPr id="32" name="Text Box 2"/>
          <p:cNvSpPr txBox="1">
            <a:spLocks noChangeArrowheads="1"/>
          </p:cNvSpPr>
          <p:nvPr/>
        </p:nvSpPr>
        <p:spPr bwMode="auto">
          <a:xfrm>
            <a:off x="759432" y="3399310"/>
            <a:ext cx="1152525" cy="44132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University Drive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 parcels</a:t>
            </a:r>
          </a:p>
        </p:txBody>
      </p:sp>
      <p:sp>
        <p:nvSpPr>
          <p:cNvPr id="33" name="Text Box 2"/>
          <p:cNvSpPr txBox="1">
            <a:spLocks noChangeArrowheads="1"/>
          </p:cNvSpPr>
          <p:nvPr/>
        </p:nvSpPr>
        <p:spPr bwMode="auto">
          <a:xfrm>
            <a:off x="7273105" y="2233613"/>
            <a:ext cx="1390650" cy="61214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Downtown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 parcels</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mixed-use building</a:t>
            </a:r>
          </a:p>
        </p:txBody>
      </p:sp>
      <p:sp>
        <p:nvSpPr>
          <p:cNvPr id="34" name="Text Box 2"/>
          <p:cNvSpPr txBox="1">
            <a:spLocks noChangeArrowheads="1"/>
          </p:cNvSpPr>
          <p:nvPr/>
        </p:nvSpPr>
        <p:spPr bwMode="auto">
          <a:xfrm>
            <a:off x="7273106" y="3278823"/>
            <a:ext cx="1390650" cy="44132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College Street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 parcels</a:t>
            </a:r>
          </a:p>
        </p:txBody>
      </p:sp>
      <p:sp>
        <p:nvSpPr>
          <p:cNvPr id="35" name="Text Box 2"/>
          <p:cNvSpPr txBox="1">
            <a:spLocks noChangeArrowheads="1"/>
          </p:cNvSpPr>
          <p:nvPr/>
        </p:nvSpPr>
        <p:spPr bwMode="auto">
          <a:xfrm>
            <a:off x="759432" y="5073170"/>
            <a:ext cx="1152525" cy="44132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Pomeroy Village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 parcels</a:t>
            </a:r>
          </a:p>
        </p:txBody>
      </p:sp>
      <p:sp>
        <p:nvSpPr>
          <p:cNvPr id="36" name="Text Box 2"/>
          <p:cNvSpPr txBox="1">
            <a:spLocks noChangeArrowheads="1"/>
          </p:cNvSpPr>
          <p:nvPr/>
        </p:nvSpPr>
        <p:spPr bwMode="auto">
          <a:xfrm>
            <a:off x="7273106" y="6088698"/>
            <a:ext cx="1390650" cy="441325"/>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Atkins Corner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parcel</a:t>
            </a:r>
          </a:p>
        </p:txBody>
      </p:sp>
      <p:sp>
        <p:nvSpPr>
          <p:cNvPr id="37" name="Oval 36"/>
          <p:cNvSpPr/>
          <p:nvPr/>
        </p:nvSpPr>
        <p:spPr>
          <a:xfrm>
            <a:off x="2771664" y="1393508"/>
            <a:ext cx="790575" cy="914400"/>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Oval 37"/>
          <p:cNvSpPr/>
          <p:nvPr/>
        </p:nvSpPr>
        <p:spPr>
          <a:xfrm>
            <a:off x="3633421" y="3075898"/>
            <a:ext cx="447675" cy="685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Oval 38"/>
          <p:cNvSpPr/>
          <p:nvPr/>
        </p:nvSpPr>
        <p:spPr>
          <a:xfrm>
            <a:off x="3051175" y="3496504"/>
            <a:ext cx="495300" cy="71437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Oval 39"/>
          <p:cNvSpPr/>
          <p:nvPr/>
        </p:nvSpPr>
        <p:spPr>
          <a:xfrm>
            <a:off x="4083624" y="3580048"/>
            <a:ext cx="561975" cy="2857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Oval 40"/>
          <p:cNvSpPr/>
          <p:nvPr/>
        </p:nvSpPr>
        <p:spPr>
          <a:xfrm>
            <a:off x="3581034" y="5122390"/>
            <a:ext cx="276225" cy="46672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Oval 41"/>
          <p:cNvSpPr/>
          <p:nvPr/>
        </p:nvSpPr>
        <p:spPr>
          <a:xfrm>
            <a:off x="3216375" y="6354763"/>
            <a:ext cx="304800" cy="228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43" name="Straight Arrow Connector 42"/>
          <p:cNvCxnSpPr>
            <a:stCxn id="31" idx="3"/>
          </p:cNvCxnSpPr>
          <p:nvPr/>
        </p:nvCxnSpPr>
        <p:spPr>
          <a:xfrm>
            <a:off x="1911957" y="1794515"/>
            <a:ext cx="875974" cy="91180"/>
          </a:xfrm>
          <a:prstGeom prst="straightConnector1">
            <a:avLst/>
          </a:prstGeom>
          <a:ln w="38100">
            <a:solidFill>
              <a:schemeClr val="accent1">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44" name="Straight Arrow Connector 43"/>
          <p:cNvCxnSpPr>
            <a:stCxn id="32" idx="3"/>
          </p:cNvCxnSpPr>
          <p:nvPr/>
        </p:nvCxnSpPr>
        <p:spPr>
          <a:xfrm>
            <a:off x="1911957" y="3619973"/>
            <a:ext cx="1120803" cy="140815"/>
          </a:xfrm>
          <a:prstGeom prst="straightConnector1">
            <a:avLst/>
          </a:prstGeom>
          <a:ln w="38100">
            <a:solidFill>
              <a:schemeClr val="accent1">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45" name="Straight Arrow Connector 44"/>
          <p:cNvCxnSpPr>
            <a:stCxn id="35" idx="3"/>
            <a:endCxn id="41" idx="2"/>
          </p:cNvCxnSpPr>
          <p:nvPr/>
        </p:nvCxnSpPr>
        <p:spPr>
          <a:xfrm>
            <a:off x="1911957" y="5293833"/>
            <a:ext cx="1669077" cy="61920"/>
          </a:xfrm>
          <a:prstGeom prst="straightConnector1">
            <a:avLst/>
          </a:prstGeom>
          <a:ln w="38100">
            <a:solidFill>
              <a:schemeClr val="accent1">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46" name="Straight Arrow Connector 45"/>
          <p:cNvCxnSpPr>
            <a:stCxn id="33" idx="1"/>
            <a:endCxn id="38" idx="7"/>
          </p:cNvCxnSpPr>
          <p:nvPr/>
        </p:nvCxnSpPr>
        <p:spPr>
          <a:xfrm flipH="1">
            <a:off x="4015536" y="2539683"/>
            <a:ext cx="3257569" cy="636648"/>
          </a:xfrm>
          <a:prstGeom prst="straightConnector1">
            <a:avLst/>
          </a:prstGeom>
          <a:ln w="38100">
            <a:solidFill>
              <a:schemeClr val="accent1">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47" name="Straight Arrow Connector 46"/>
          <p:cNvCxnSpPr>
            <a:stCxn id="34" idx="1"/>
          </p:cNvCxnSpPr>
          <p:nvPr/>
        </p:nvCxnSpPr>
        <p:spPr>
          <a:xfrm flipH="1">
            <a:off x="4645600" y="3499486"/>
            <a:ext cx="2627506" cy="220662"/>
          </a:xfrm>
          <a:prstGeom prst="straightConnector1">
            <a:avLst/>
          </a:prstGeom>
          <a:ln w="38100">
            <a:solidFill>
              <a:schemeClr val="accent1">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48" name="Straight Arrow Connector 47"/>
          <p:cNvCxnSpPr>
            <a:stCxn id="36" idx="1"/>
          </p:cNvCxnSpPr>
          <p:nvPr/>
        </p:nvCxnSpPr>
        <p:spPr>
          <a:xfrm flipH="1">
            <a:off x="3562240" y="6309361"/>
            <a:ext cx="3710866" cy="159702"/>
          </a:xfrm>
          <a:prstGeom prst="straightConnector1">
            <a:avLst/>
          </a:prstGeom>
          <a:ln w="38100">
            <a:solidFill>
              <a:schemeClr val="accent1">
                <a:lumMod val="75000"/>
              </a:schemeClr>
            </a:solidFill>
            <a:tailEnd type="triangle"/>
          </a:ln>
        </p:spPr>
        <p:style>
          <a:lnRef idx="3">
            <a:schemeClr val="accent5"/>
          </a:lnRef>
          <a:fillRef idx="0">
            <a:schemeClr val="accent5"/>
          </a:fillRef>
          <a:effectRef idx="2">
            <a:schemeClr val="accent5"/>
          </a:effectRef>
          <a:fontRef idx="minor">
            <a:schemeClr val="tx1"/>
          </a:fontRef>
        </p:style>
      </p:cxnSp>
      <p:grpSp>
        <p:nvGrpSpPr>
          <p:cNvPr id="49" name="Group 48"/>
          <p:cNvGrpSpPr/>
          <p:nvPr/>
        </p:nvGrpSpPr>
        <p:grpSpPr>
          <a:xfrm>
            <a:off x="4645599" y="1055923"/>
            <a:ext cx="2878947" cy="782320"/>
            <a:chOff x="0" y="0"/>
            <a:chExt cx="2355214" cy="782954"/>
          </a:xfrm>
        </p:grpSpPr>
        <p:sp>
          <p:nvSpPr>
            <p:cNvPr id="50" name="Text Box 2"/>
            <p:cNvSpPr txBox="1">
              <a:spLocks noChangeArrowheads="1"/>
            </p:cNvSpPr>
            <p:nvPr/>
          </p:nvSpPr>
          <p:spPr bwMode="auto">
            <a:xfrm>
              <a:off x="0" y="0"/>
              <a:ext cx="2355214" cy="7829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Legend</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Potential Recreational Parcel</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Potential Mixed-use Building</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Likely Medical Establishment</a:t>
              </a:r>
            </a:p>
          </p:txBody>
        </p:sp>
        <p:sp>
          <p:nvSpPr>
            <p:cNvPr id="51" name="Rectangle 50"/>
            <p:cNvSpPr/>
            <p:nvPr/>
          </p:nvSpPr>
          <p:spPr>
            <a:xfrm>
              <a:off x="190500" y="428625"/>
              <a:ext cx="219075"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Rectangle 51"/>
            <p:cNvSpPr/>
            <p:nvPr/>
          </p:nvSpPr>
          <p:spPr>
            <a:xfrm>
              <a:off x="190500" y="257175"/>
              <a:ext cx="219075" cy="1143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Rectangle 52"/>
            <p:cNvSpPr/>
            <p:nvPr/>
          </p:nvSpPr>
          <p:spPr>
            <a:xfrm>
              <a:off x="190500" y="609600"/>
              <a:ext cx="219075" cy="114300"/>
            </a:xfrm>
            <a:prstGeom prst="rect">
              <a:avLst/>
            </a:prstGeom>
            <a:solidFill>
              <a:srgbClr val="BA0E99"/>
            </a:solidFill>
            <a:ln>
              <a:solidFill>
                <a:srgbClr val="BA0E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629895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Zoning for Retail</a:t>
            </a:r>
            <a:endParaRPr lang="en-US" dirty="0"/>
          </a:p>
        </p:txBody>
      </p:sp>
      <p:sp>
        <p:nvSpPr>
          <p:cNvPr id="3" name="Content Placeholder 2"/>
          <p:cNvSpPr>
            <a:spLocks noGrp="1"/>
          </p:cNvSpPr>
          <p:nvPr>
            <p:ph idx="1"/>
          </p:nvPr>
        </p:nvSpPr>
        <p:spPr/>
        <p:txBody>
          <a:bodyPr/>
          <a:lstStyle/>
          <a:p>
            <a:pPr marL="0" indent="0">
              <a:buNone/>
            </a:pPr>
            <a:r>
              <a:rPr lang="en-US" dirty="0" smtClean="0"/>
              <a:t>Zoning districts are appropriate, but standards and conditions require 300 foot buffer from any building:</a:t>
            </a:r>
            <a:br>
              <a:rPr lang="en-US" dirty="0" smtClean="0"/>
            </a:br>
            <a:endParaRPr lang="en-US" dirty="0" smtClean="0"/>
          </a:p>
          <a:p>
            <a:pPr lvl="1"/>
            <a:r>
              <a:rPr lang="en-US" dirty="0" smtClean="0"/>
              <a:t>Containing another marijuana establishment;</a:t>
            </a:r>
          </a:p>
          <a:p>
            <a:pPr lvl="1"/>
            <a:r>
              <a:rPr lang="en-US" b="1" dirty="0" smtClean="0"/>
              <a:t>Where children commonly congregate;</a:t>
            </a:r>
          </a:p>
          <a:p>
            <a:pPr lvl="1"/>
            <a:r>
              <a:rPr lang="en-US" dirty="0" smtClean="0"/>
              <a:t>That are part of a higher education campus;</a:t>
            </a:r>
          </a:p>
          <a:p>
            <a:pPr lvl="1"/>
            <a:r>
              <a:rPr lang="en-US" dirty="0" smtClean="0"/>
              <a:t>That are a public library; or</a:t>
            </a:r>
          </a:p>
          <a:p>
            <a:pPr lvl="1"/>
            <a:r>
              <a:rPr lang="en-US" b="1" dirty="0" smtClean="0"/>
              <a:t>That contain a residential use (except mixed-use)</a:t>
            </a:r>
          </a:p>
          <a:p>
            <a:pPr lvl="1"/>
            <a:endParaRPr lang="en-US" dirty="0" smtClean="0"/>
          </a:p>
        </p:txBody>
      </p:sp>
    </p:spTree>
    <p:extLst>
      <p:ext uri="{BB962C8B-B14F-4D97-AF65-F5344CB8AC3E}">
        <p14:creationId xmlns:p14="http://schemas.microsoft.com/office/powerpoint/2010/main" val="3679881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4" name="Content Placeholder 3"/>
          <p:cNvSpPr>
            <a:spLocks noGrp="1"/>
          </p:cNvSpPr>
          <p:nvPr>
            <p:ph idx="1"/>
          </p:nvPr>
        </p:nvSpPr>
        <p:spPr>
          <a:xfrm>
            <a:off x="396815" y="1061050"/>
            <a:ext cx="8289985" cy="5658927"/>
          </a:xfrm>
          <a:solidFill>
            <a:schemeClr val="bg1"/>
          </a:solidFill>
        </p:spPr>
        <p:txBody>
          <a:bodyPr/>
          <a:lstStyle/>
          <a:p>
            <a:pPr marL="0" indent="0" algn="ctr">
              <a:buNone/>
            </a:pPr>
            <a:endParaRPr lang="en-US" sz="4400" dirty="0" smtClean="0"/>
          </a:p>
          <a:p>
            <a:pPr marL="0" indent="0" algn="ctr">
              <a:buNone/>
            </a:pPr>
            <a:r>
              <a:rPr lang="en-US" sz="6600" dirty="0" smtClean="0"/>
              <a:t>Host Community Agreement Recommendation Process</a:t>
            </a:r>
          </a:p>
        </p:txBody>
      </p:sp>
    </p:spTree>
    <p:extLst>
      <p:ext uri="{BB962C8B-B14F-4D97-AF65-F5344CB8AC3E}">
        <p14:creationId xmlns:p14="http://schemas.microsoft.com/office/powerpoint/2010/main" val="2170334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HCAs – Town Review Team</a:t>
            </a:r>
            <a:endParaRPr lang="en-US" dirty="0"/>
          </a:p>
        </p:txBody>
      </p:sp>
      <p:sp>
        <p:nvSpPr>
          <p:cNvPr id="4" name="Content Placeholder 3"/>
          <p:cNvSpPr>
            <a:spLocks noGrp="1"/>
          </p:cNvSpPr>
          <p:nvPr>
            <p:ph idx="1"/>
          </p:nvPr>
        </p:nvSpPr>
        <p:spPr/>
        <p:txBody>
          <a:bodyPr/>
          <a:lstStyle/>
          <a:p>
            <a:pPr marL="0" indent="0">
              <a:buNone/>
            </a:pP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3427" y="1296987"/>
            <a:ext cx="7117146" cy="482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52400" y="1537156"/>
            <a:ext cx="3624903"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smtClean="0">
                <a:solidFill>
                  <a:srgbClr val="F5B847"/>
                </a:solidFill>
              </a:rPr>
              <a:t>Economic Development Director</a:t>
            </a:r>
            <a:endParaRPr lang="en-US" sz="2000" b="1" dirty="0">
              <a:solidFill>
                <a:srgbClr val="F5B847"/>
              </a:solidFill>
            </a:endParaRPr>
          </a:p>
        </p:txBody>
      </p:sp>
      <p:sp>
        <p:nvSpPr>
          <p:cNvPr id="14" name="Rectangle 13"/>
          <p:cNvSpPr/>
          <p:nvPr/>
        </p:nvSpPr>
        <p:spPr>
          <a:xfrm>
            <a:off x="2330202" y="1809690"/>
            <a:ext cx="2030749"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smtClean="0">
                <a:solidFill>
                  <a:srgbClr val="FFE26F"/>
                </a:solidFill>
              </a:rPr>
              <a:t>Planning Director</a:t>
            </a:r>
            <a:endParaRPr lang="en-US" sz="2000" b="1" dirty="0">
              <a:solidFill>
                <a:srgbClr val="FFE26F"/>
              </a:solidFill>
            </a:endParaRPr>
          </a:p>
        </p:txBody>
      </p:sp>
      <p:sp>
        <p:nvSpPr>
          <p:cNvPr id="15" name="Rectangle 14"/>
          <p:cNvSpPr/>
          <p:nvPr/>
        </p:nvSpPr>
        <p:spPr>
          <a:xfrm>
            <a:off x="3962400" y="2082224"/>
            <a:ext cx="1814344"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smtClean="0">
                <a:solidFill>
                  <a:srgbClr val="F16238"/>
                </a:solidFill>
              </a:rPr>
              <a:t>Health Director</a:t>
            </a:r>
            <a:endParaRPr lang="en-US" sz="2000" b="1" dirty="0">
              <a:solidFill>
                <a:srgbClr val="F16238"/>
              </a:solidFill>
            </a:endParaRPr>
          </a:p>
        </p:txBody>
      </p:sp>
      <p:sp>
        <p:nvSpPr>
          <p:cNvPr id="16" name="Rectangle 15"/>
          <p:cNvSpPr/>
          <p:nvPr/>
        </p:nvSpPr>
        <p:spPr>
          <a:xfrm>
            <a:off x="5526839" y="1809690"/>
            <a:ext cx="1421030"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smtClean="0">
                <a:solidFill>
                  <a:srgbClr val="479FD5"/>
                </a:solidFill>
              </a:rPr>
              <a:t>Police Chief</a:t>
            </a:r>
            <a:endParaRPr lang="en-US" sz="2000" b="1" dirty="0">
              <a:solidFill>
                <a:srgbClr val="479FD5"/>
              </a:solidFill>
            </a:endParaRPr>
          </a:p>
        </p:txBody>
      </p:sp>
      <p:sp>
        <p:nvSpPr>
          <p:cNvPr id="17" name="Rectangle 16"/>
          <p:cNvSpPr/>
          <p:nvPr/>
        </p:nvSpPr>
        <p:spPr>
          <a:xfrm>
            <a:off x="6381754" y="1537156"/>
            <a:ext cx="2595711"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smtClean="0">
                <a:solidFill>
                  <a:srgbClr val="A7C857"/>
                </a:solidFill>
              </a:rPr>
              <a:t>Select Board Member</a:t>
            </a:r>
            <a:endParaRPr lang="en-US" sz="2000" b="1" dirty="0">
              <a:solidFill>
                <a:srgbClr val="A7C857"/>
              </a:solidFill>
            </a:endParaRPr>
          </a:p>
        </p:txBody>
      </p:sp>
    </p:spTree>
    <p:extLst>
      <p:ext uri="{BB962C8B-B14F-4D97-AF65-F5344CB8AC3E}">
        <p14:creationId xmlns:p14="http://schemas.microsoft.com/office/powerpoint/2010/main" val="146247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Town Review Team Process</a:t>
            </a:r>
            <a:endParaRPr lang="en-US" dirty="0"/>
          </a:p>
        </p:txBody>
      </p:sp>
      <p:graphicFrame>
        <p:nvGraphicFramePr>
          <p:cNvPr id="11" name="Content Placeholder 10"/>
          <p:cNvGraphicFramePr>
            <a:graphicFrameLocks noGrp="1"/>
          </p:cNvGraphicFramePr>
          <p:nvPr>
            <p:ph idx="1"/>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739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ACFB3B0D-E373-4BB0-989B-D4DD6A01547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CE6BFD97-8FE1-4E5E-8822-09ECB080D69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graphicEl>
                                              <a:dgm id="{645680E4-9CF4-47E3-8799-099BC3F4B38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8030C94D-F9AB-4C21-B38C-EAF24A4476C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33ECBB0E-3A6B-4D97-8106-2FAD6887D04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graphicEl>
                                              <a:dgm id="{20CC1D99-D0A0-43CE-91A3-540A05C0395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graphicEl>
                                              <a:dgm id="{715B420B-A8E0-4023-832B-356D6924036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graphicEl>
                                              <a:dgm id="{CCBCAAE6-CEE5-492B-B46C-3C1EDC966BA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FB9EEF29-80D4-4084-A597-12ADBA0FF8A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graphicEl>
                                              <a:dgm id="{8140B05F-8E35-4612-86E6-BDDD7E522A5A}"/>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graphicEl>
                                              <a:dgm id="{48A43F32-05E1-422E-9F9C-9C0D1485A54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graphicEl>
                                              <a:dgm id="{3AF93939-9C4D-4878-AB15-CBC6A0778D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Information Requested</a:t>
            </a:r>
            <a:endParaRPr lang="en-US" dirty="0"/>
          </a:p>
        </p:txBody>
      </p:sp>
      <p:sp>
        <p:nvSpPr>
          <p:cNvPr id="3" name="Content Placeholder 2"/>
          <p:cNvSpPr>
            <a:spLocks noGrp="1"/>
          </p:cNvSpPr>
          <p:nvPr>
            <p:ph idx="1"/>
          </p:nvPr>
        </p:nvSpPr>
        <p:spPr/>
        <p:txBody>
          <a:bodyPr/>
          <a:lstStyle/>
          <a:p>
            <a:r>
              <a:rPr lang="en-US" dirty="0"/>
              <a:t>Location and property </a:t>
            </a:r>
            <a:r>
              <a:rPr lang="en-US" dirty="0" smtClean="0"/>
              <a:t>interest</a:t>
            </a:r>
          </a:p>
          <a:p>
            <a:r>
              <a:rPr lang="en-US" dirty="0"/>
              <a:t>Business summary </a:t>
            </a:r>
            <a:endParaRPr lang="en-US" dirty="0" smtClean="0"/>
          </a:p>
          <a:p>
            <a:r>
              <a:rPr lang="en-US" dirty="0"/>
              <a:t>Experience operating a marijuana </a:t>
            </a:r>
            <a:r>
              <a:rPr lang="en-US" dirty="0" smtClean="0"/>
              <a:t>establishment</a:t>
            </a:r>
          </a:p>
          <a:p>
            <a:r>
              <a:rPr lang="en-US" dirty="0"/>
              <a:t>Equity </a:t>
            </a:r>
            <a:r>
              <a:rPr lang="en-US" dirty="0" smtClean="0"/>
              <a:t>considerations</a:t>
            </a:r>
          </a:p>
          <a:p>
            <a:r>
              <a:rPr lang="en-US" dirty="0"/>
              <a:t>Signed acknowledgement of receipt of </a:t>
            </a:r>
            <a:r>
              <a:rPr lang="en-US" dirty="0" smtClean="0"/>
              <a:t>guidance document </a:t>
            </a:r>
            <a:r>
              <a:rPr lang="en-US" dirty="0"/>
              <a:t>and that the establishment may be subject to local licensure requirements in the future</a:t>
            </a:r>
          </a:p>
        </p:txBody>
      </p:sp>
    </p:spTree>
    <p:extLst>
      <p:ext uri="{BB962C8B-B14F-4D97-AF65-F5344CB8AC3E}">
        <p14:creationId xmlns:p14="http://schemas.microsoft.com/office/powerpoint/2010/main" val="537059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Overview</a:t>
            </a:r>
            <a:endParaRPr lang="en-US" dirty="0"/>
          </a:p>
        </p:txBody>
      </p:sp>
      <p:sp>
        <p:nvSpPr>
          <p:cNvPr id="4" name="Content Placeholder 3"/>
          <p:cNvSpPr>
            <a:spLocks noGrp="1"/>
          </p:cNvSpPr>
          <p:nvPr>
            <p:ph idx="1"/>
          </p:nvPr>
        </p:nvSpPr>
        <p:spPr/>
        <p:txBody>
          <a:bodyPr/>
          <a:lstStyle/>
          <a:p>
            <a:pPr marL="514350" indent="-514350">
              <a:buFont typeface="+mj-lt"/>
              <a:buAutoNum type="arabicPeriod"/>
            </a:pPr>
            <a:r>
              <a:rPr lang="en-US" dirty="0" smtClean="0"/>
              <a:t>Background &amp; Context in Amherst</a:t>
            </a:r>
            <a:br>
              <a:rPr lang="en-US" dirty="0" smtClean="0"/>
            </a:br>
            <a:endParaRPr lang="en-US" dirty="0" smtClean="0"/>
          </a:p>
          <a:p>
            <a:pPr marL="514350" indent="-514350">
              <a:buFont typeface="+mj-lt"/>
              <a:buAutoNum type="arabicPeriod"/>
            </a:pPr>
            <a:r>
              <a:rPr lang="en-US" dirty="0" smtClean="0"/>
              <a:t>Local Legislative Actions</a:t>
            </a:r>
            <a:br>
              <a:rPr lang="en-US" dirty="0" smtClean="0"/>
            </a:br>
            <a:endParaRPr lang="en-US" dirty="0" smtClean="0"/>
          </a:p>
          <a:p>
            <a:pPr marL="514350" indent="-514350">
              <a:buFont typeface="+mj-lt"/>
              <a:buAutoNum type="arabicPeriod"/>
            </a:pPr>
            <a:r>
              <a:rPr lang="en-US" dirty="0" smtClean="0"/>
              <a:t>Host Community Agreement Recommendation Process</a:t>
            </a:r>
            <a:br>
              <a:rPr lang="en-US" dirty="0" smtClean="0"/>
            </a:br>
            <a:endParaRPr lang="en-US" dirty="0" smtClean="0"/>
          </a:p>
          <a:p>
            <a:pPr marL="514350" indent="-514350">
              <a:buFont typeface="+mj-lt"/>
              <a:buAutoNum type="arabicPeriod"/>
            </a:pPr>
            <a:r>
              <a:rPr lang="en-US" dirty="0" smtClean="0"/>
              <a:t>Status of Amherst Marijuana Establishments</a:t>
            </a:r>
            <a:br>
              <a:rPr lang="en-US" dirty="0" smtClean="0"/>
            </a:br>
            <a:endParaRPr lang="en-US" dirty="0" smtClean="0"/>
          </a:p>
          <a:p>
            <a:pPr marL="514350" indent="-514350">
              <a:buFont typeface="+mj-lt"/>
              <a:buAutoNum type="arabicPeriod"/>
            </a:pPr>
            <a:r>
              <a:rPr lang="en-US" dirty="0" smtClean="0"/>
              <a:t>Lessons Learned</a:t>
            </a:r>
            <a:endParaRPr lang="en-US" dirty="0"/>
          </a:p>
        </p:txBody>
      </p:sp>
    </p:spTree>
    <p:extLst>
      <p:ext uri="{BB962C8B-B14F-4D97-AF65-F5344CB8AC3E}">
        <p14:creationId xmlns:p14="http://schemas.microsoft.com/office/powerpoint/2010/main" val="3580162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Holistic Evaluation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9121240"/>
              </p:ext>
            </p:extLst>
          </p:nvPr>
        </p:nvGraphicFramePr>
        <p:xfrm>
          <a:off x="457200" y="1099336"/>
          <a:ext cx="8229600" cy="5527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69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F5952C7-EDC8-4919-A3FF-DEBBEE16CCD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B7030FB-2185-4AA3-8050-4B0639B50E9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169E5C3-64D7-423E-B4B1-114B60346A7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F53A6A1-835B-4914-9E3A-D1B6BACB8FC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EC79822-32ED-4458-9997-5ACA545F77F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72DBEDE4-3F90-493F-B471-2FB52407FC8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4" name="Content Placeholder 3"/>
          <p:cNvSpPr>
            <a:spLocks noGrp="1"/>
          </p:cNvSpPr>
          <p:nvPr>
            <p:ph idx="1"/>
          </p:nvPr>
        </p:nvSpPr>
        <p:spPr>
          <a:xfrm>
            <a:off x="396815" y="1061050"/>
            <a:ext cx="8289985" cy="5658927"/>
          </a:xfrm>
          <a:solidFill>
            <a:schemeClr val="bg1"/>
          </a:solidFill>
        </p:spPr>
        <p:txBody>
          <a:bodyPr/>
          <a:lstStyle/>
          <a:p>
            <a:pPr marL="0" indent="0" algn="ctr">
              <a:buNone/>
            </a:pPr>
            <a:endParaRPr lang="en-US" sz="6600" dirty="0" smtClean="0"/>
          </a:p>
          <a:p>
            <a:pPr marL="0" indent="0" algn="ctr">
              <a:buNone/>
            </a:pPr>
            <a:r>
              <a:rPr lang="en-US" sz="6600" dirty="0" smtClean="0"/>
              <a:t>Status of Amherst Marijuana Establishments</a:t>
            </a:r>
          </a:p>
        </p:txBody>
      </p:sp>
    </p:spTree>
    <p:extLst>
      <p:ext uri="{BB962C8B-B14F-4D97-AF65-F5344CB8AC3E}">
        <p14:creationId xmlns:p14="http://schemas.microsoft.com/office/powerpoint/2010/main" val="424390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Medical </a:t>
            </a:r>
            <a:r>
              <a:rPr lang="en-US" dirty="0" smtClean="0"/>
              <a:t>Establishments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67975073"/>
              </p:ext>
            </p:extLst>
          </p:nvPr>
        </p:nvGraphicFramePr>
        <p:xfrm>
          <a:off x="396875" y="1340418"/>
          <a:ext cx="8289925" cy="4432469"/>
        </p:xfrm>
        <a:graphic>
          <a:graphicData uri="http://schemas.openxmlformats.org/drawingml/2006/table">
            <a:tbl>
              <a:tblPr firstRow="1" firstCol="1" bandRow="1">
                <a:tableStyleId>{5C22544A-7EE6-4342-B048-85BDC9FD1C3A}</a:tableStyleId>
              </a:tblPr>
              <a:tblGrid>
                <a:gridCol w="1245981">
                  <a:extLst>
                    <a:ext uri="{9D8B030D-6E8A-4147-A177-3AD203B41FA5}">
                      <a16:colId xmlns:a16="http://schemas.microsoft.com/office/drawing/2014/main" val="1009880262"/>
                    </a:ext>
                  </a:extLst>
                </a:gridCol>
                <a:gridCol w="1091718">
                  <a:extLst>
                    <a:ext uri="{9D8B030D-6E8A-4147-A177-3AD203B41FA5}">
                      <a16:colId xmlns:a16="http://schemas.microsoft.com/office/drawing/2014/main" val="4290329623"/>
                    </a:ext>
                  </a:extLst>
                </a:gridCol>
                <a:gridCol w="1028664">
                  <a:extLst>
                    <a:ext uri="{9D8B030D-6E8A-4147-A177-3AD203B41FA5}">
                      <a16:colId xmlns:a16="http://schemas.microsoft.com/office/drawing/2014/main" val="536201040"/>
                    </a:ext>
                  </a:extLst>
                </a:gridCol>
                <a:gridCol w="1096463">
                  <a:extLst>
                    <a:ext uri="{9D8B030D-6E8A-4147-A177-3AD203B41FA5}">
                      <a16:colId xmlns:a16="http://schemas.microsoft.com/office/drawing/2014/main" val="2977801693"/>
                    </a:ext>
                  </a:extLst>
                </a:gridCol>
                <a:gridCol w="1109778">
                  <a:extLst>
                    <a:ext uri="{9D8B030D-6E8A-4147-A177-3AD203B41FA5}">
                      <a16:colId xmlns:a16="http://schemas.microsoft.com/office/drawing/2014/main" val="978144708"/>
                    </a:ext>
                  </a:extLst>
                </a:gridCol>
                <a:gridCol w="1673525">
                  <a:extLst>
                    <a:ext uri="{9D8B030D-6E8A-4147-A177-3AD203B41FA5}">
                      <a16:colId xmlns:a16="http://schemas.microsoft.com/office/drawing/2014/main" val="2220265768"/>
                    </a:ext>
                  </a:extLst>
                </a:gridCol>
                <a:gridCol w="1043796">
                  <a:extLst>
                    <a:ext uri="{9D8B030D-6E8A-4147-A177-3AD203B41FA5}">
                      <a16:colId xmlns:a16="http://schemas.microsoft.com/office/drawing/2014/main" val="399646922"/>
                    </a:ext>
                  </a:extLst>
                </a:gridCol>
              </a:tblGrid>
              <a:tr h="665879">
                <a:tc>
                  <a:txBody>
                    <a:bodyPr/>
                    <a:lstStyle/>
                    <a:p>
                      <a:pPr marL="0" marR="29210" algn="ctr">
                        <a:lnSpc>
                          <a:spcPct val="107000"/>
                        </a:lnSpc>
                        <a:spcBef>
                          <a:spcPts val="0"/>
                        </a:spcBef>
                        <a:spcAft>
                          <a:spcPts val="800"/>
                        </a:spcAft>
                      </a:pPr>
                      <a:r>
                        <a:rPr lang="en-US" sz="1400" dirty="0" smtClean="0">
                          <a:effectLst/>
                          <a:latin typeface="+mn-lt"/>
                        </a:rPr>
                        <a:t>Organization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0" marR="30480" algn="ctr">
                        <a:lnSpc>
                          <a:spcPct val="107000"/>
                        </a:lnSpc>
                        <a:spcBef>
                          <a:spcPts val="0"/>
                        </a:spcBef>
                        <a:spcAft>
                          <a:spcPts val="800"/>
                        </a:spcAft>
                      </a:pPr>
                      <a:r>
                        <a:rPr lang="en-US" sz="1400" dirty="0">
                          <a:effectLst/>
                          <a:latin typeface="+mn-lt"/>
                        </a:rPr>
                        <a:t>Proposed Location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0" marR="0" algn="ctr">
                        <a:lnSpc>
                          <a:spcPct val="107000"/>
                        </a:lnSpc>
                        <a:spcBef>
                          <a:spcPts val="0"/>
                        </a:spcBef>
                        <a:spcAft>
                          <a:spcPts val="800"/>
                        </a:spcAft>
                      </a:pPr>
                      <a:r>
                        <a:rPr lang="en-US" sz="1400" dirty="0">
                          <a:effectLst/>
                          <a:latin typeface="+mn-lt"/>
                        </a:rPr>
                        <a:t>Date Letter Requesting Support Received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0" marR="0" algn="ctr">
                        <a:lnSpc>
                          <a:spcPct val="107000"/>
                        </a:lnSpc>
                        <a:spcBef>
                          <a:spcPts val="0"/>
                        </a:spcBef>
                        <a:spcAft>
                          <a:spcPts val="800"/>
                        </a:spcAft>
                      </a:pPr>
                      <a:r>
                        <a:rPr lang="en-US" sz="1400" dirty="0">
                          <a:effectLst/>
                          <a:latin typeface="+mn-lt"/>
                        </a:rPr>
                        <a:t>Date Select Board Acted to Support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36830" marR="0" algn="ctr">
                        <a:lnSpc>
                          <a:spcPct val="107000"/>
                        </a:lnSpc>
                        <a:spcBef>
                          <a:spcPts val="0"/>
                        </a:spcBef>
                        <a:spcAft>
                          <a:spcPts val="800"/>
                        </a:spcAft>
                      </a:pPr>
                      <a:r>
                        <a:rPr lang="en-US" sz="1400" dirty="0">
                          <a:effectLst/>
                          <a:latin typeface="+mn-lt"/>
                        </a:rPr>
                        <a:t>Host Community Agreement</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36830" marR="0" algn="ctr">
                        <a:lnSpc>
                          <a:spcPct val="107000"/>
                        </a:lnSpc>
                        <a:spcBef>
                          <a:spcPts val="0"/>
                        </a:spcBef>
                        <a:spcAft>
                          <a:spcPts val="800"/>
                        </a:spcAft>
                      </a:pPr>
                      <a:r>
                        <a:rPr lang="en-US" sz="1400" dirty="0">
                          <a:effectLst/>
                          <a:latin typeface="+mn-lt"/>
                        </a:rPr>
                        <a:t>Special Permit Status</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36830" marR="0" algn="ctr">
                        <a:lnSpc>
                          <a:spcPct val="107000"/>
                        </a:lnSpc>
                        <a:spcBef>
                          <a:spcPts val="0"/>
                        </a:spcBef>
                        <a:spcAft>
                          <a:spcPts val="800"/>
                        </a:spcAft>
                      </a:pPr>
                      <a:r>
                        <a:rPr lang="en-US" sz="1400" dirty="0">
                          <a:effectLst/>
                          <a:latin typeface="+mn-lt"/>
                        </a:rPr>
                        <a:t>Date of Opening</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extLst>
                  <a:ext uri="{0D108BD9-81ED-4DB2-BD59-A6C34878D82A}">
                    <a16:rowId xmlns:a16="http://schemas.microsoft.com/office/drawing/2014/main" val="3151881104"/>
                  </a:ext>
                </a:extLst>
              </a:tr>
              <a:tr h="540115">
                <a:tc>
                  <a:txBody>
                    <a:bodyPr/>
                    <a:lstStyle/>
                    <a:p>
                      <a:pPr marL="0" marR="0" algn="ctr">
                        <a:lnSpc>
                          <a:spcPct val="107000"/>
                        </a:lnSpc>
                        <a:spcBef>
                          <a:spcPts val="0"/>
                        </a:spcBef>
                        <a:spcAft>
                          <a:spcPts val="800"/>
                        </a:spcAft>
                      </a:pPr>
                      <a:r>
                        <a:rPr lang="en-US" sz="1400" dirty="0" err="1">
                          <a:effectLst/>
                          <a:latin typeface="+mn-lt"/>
                        </a:rPr>
                        <a:t>MassMedicum</a:t>
                      </a:r>
                      <a:r>
                        <a:rPr lang="en-US" sz="1400" dirty="0">
                          <a:effectLst/>
                          <a:latin typeface="+mn-lt"/>
                        </a:rPr>
                        <a:t> Corporation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0" marR="32385" algn="ctr">
                        <a:lnSpc>
                          <a:spcPct val="107000"/>
                        </a:lnSpc>
                        <a:spcBef>
                          <a:spcPts val="0"/>
                        </a:spcBef>
                        <a:spcAft>
                          <a:spcPts val="800"/>
                        </a:spcAft>
                      </a:pPr>
                      <a:r>
                        <a:rPr lang="en-US" sz="1400" dirty="0">
                          <a:effectLst/>
                          <a:latin typeface="+mn-lt"/>
                        </a:rPr>
                        <a:t>85 University Drive </a:t>
                      </a:r>
                    </a:p>
                  </a:txBody>
                  <a:tcPr marL="61873" marR="34874" marT="3937" marB="0" anchor="ctr"/>
                </a:tc>
                <a:tc>
                  <a:txBody>
                    <a:bodyPr/>
                    <a:lstStyle/>
                    <a:p>
                      <a:pPr marL="0" marR="30480" algn="ctr">
                        <a:lnSpc>
                          <a:spcPct val="107000"/>
                        </a:lnSpc>
                        <a:spcBef>
                          <a:spcPts val="0"/>
                        </a:spcBef>
                        <a:spcAft>
                          <a:spcPts val="800"/>
                        </a:spcAft>
                      </a:pPr>
                      <a:r>
                        <a:rPr lang="en-US" sz="1400" dirty="0">
                          <a:effectLst/>
                          <a:latin typeface="+mn-lt"/>
                        </a:rPr>
                        <a:t>January 13, 2016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0" marR="34290" algn="ctr">
                        <a:lnSpc>
                          <a:spcPct val="107000"/>
                        </a:lnSpc>
                        <a:spcBef>
                          <a:spcPts val="0"/>
                        </a:spcBef>
                        <a:spcAft>
                          <a:spcPts val="800"/>
                        </a:spcAft>
                      </a:pPr>
                      <a:r>
                        <a:rPr lang="en-US" sz="1400">
                          <a:effectLst/>
                          <a:latin typeface="+mn-lt"/>
                        </a:rPr>
                        <a:t>February 1, 2016 </a:t>
                      </a:r>
                      <a:endParaRPr lang="en-US" sz="140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0" marR="1270" algn="ctr">
                        <a:lnSpc>
                          <a:spcPct val="107000"/>
                        </a:lnSpc>
                        <a:spcBef>
                          <a:spcPts val="0"/>
                        </a:spcBef>
                        <a:spcAft>
                          <a:spcPts val="800"/>
                        </a:spcAft>
                      </a:pPr>
                      <a:r>
                        <a:rPr lang="en-US" sz="1400">
                          <a:effectLst/>
                          <a:latin typeface="+mn-lt"/>
                        </a:rPr>
                        <a:t>Signed 4/24/2018</a:t>
                      </a:r>
                      <a:endParaRPr lang="en-US" sz="140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0" marR="1270" algn="ctr">
                        <a:lnSpc>
                          <a:spcPct val="107000"/>
                        </a:lnSpc>
                        <a:spcBef>
                          <a:spcPts val="0"/>
                        </a:spcBef>
                        <a:spcAft>
                          <a:spcPts val="800"/>
                        </a:spcAft>
                      </a:pPr>
                      <a:r>
                        <a:rPr lang="en-US" sz="1400" dirty="0" smtClean="0">
                          <a:effectLst/>
                          <a:latin typeface="+mn-lt"/>
                        </a:rPr>
                        <a:t>Granted on April </a:t>
                      </a:r>
                      <a:r>
                        <a:rPr lang="en-US" sz="1400" dirty="0">
                          <a:effectLst/>
                          <a:latin typeface="+mn-lt"/>
                        </a:rPr>
                        <a:t>19, 2018</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0" marR="35560" algn="ctr">
                        <a:lnSpc>
                          <a:spcPct val="107000"/>
                        </a:lnSpc>
                        <a:spcBef>
                          <a:spcPts val="0"/>
                        </a:spcBef>
                        <a:spcAft>
                          <a:spcPts val="80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extLst>
                  <a:ext uri="{0D108BD9-81ED-4DB2-BD59-A6C34878D82A}">
                    <a16:rowId xmlns:a16="http://schemas.microsoft.com/office/drawing/2014/main" val="3179359976"/>
                  </a:ext>
                </a:extLst>
              </a:tr>
              <a:tr h="564277">
                <a:tc>
                  <a:txBody>
                    <a:bodyPr/>
                    <a:lstStyle/>
                    <a:p>
                      <a:pPr marL="10795" marR="0" algn="ctr">
                        <a:lnSpc>
                          <a:spcPct val="107000"/>
                        </a:lnSpc>
                        <a:spcBef>
                          <a:spcPts val="0"/>
                        </a:spcBef>
                        <a:spcAft>
                          <a:spcPts val="800"/>
                        </a:spcAft>
                      </a:pPr>
                      <a:r>
                        <a:rPr lang="en-US" sz="1400">
                          <a:effectLst/>
                          <a:latin typeface="+mn-lt"/>
                        </a:rPr>
                        <a:t>Mass Alternative Care</a:t>
                      </a:r>
                      <a:endParaRPr lang="en-US" sz="1400">
                        <a:effectLst/>
                        <a:latin typeface="+mn-lt"/>
                        <a:ea typeface="Calibri" panose="020F0502020204030204" pitchFamily="34" charset="0"/>
                        <a:cs typeface="Times New Roman" panose="02020603050405020304" pitchFamily="18" charset="0"/>
                      </a:endParaRPr>
                    </a:p>
                  </a:txBody>
                  <a:tcPr marL="61873" marR="34874" marT="3937" marB="0" anchor="ctr">
                    <a:lnB w="38100" cap="flat" cmpd="sng" algn="ctr">
                      <a:solidFill>
                        <a:srgbClr val="FF0000"/>
                      </a:solidFill>
                      <a:prstDash val="solid"/>
                      <a:round/>
                      <a:headEnd type="none" w="med" len="med"/>
                      <a:tailEnd type="none" w="med" len="med"/>
                    </a:lnB>
                  </a:tcPr>
                </a:tc>
                <a:tc>
                  <a:txBody>
                    <a:bodyPr/>
                    <a:lstStyle/>
                    <a:p>
                      <a:pPr marL="0" marR="33020" algn="ctr">
                        <a:lnSpc>
                          <a:spcPct val="107000"/>
                        </a:lnSpc>
                        <a:spcBef>
                          <a:spcPts val="0"/>
                        </a:spcBef>
                        <a:spcAft>
                          <a:spcPts val="800"/>
                        </a:spcAft>
                      </a:pPr>
                      <a:r>
                        <a:rPr lang="en-US" sz="1400" dirty="0">
                          <a:effectLst/>
                          <a:latin typeface="+mn-lt"/>
                        </a:rPr>
                        <a:t>55 University </a:t>
                      </a:r>
                      <a:r>
                        <a:rPr lang="en-US" sz="1400" dirty="0" smtClean="0">
                          <a:effectLst/>
                          <a:latin typeface="+mn-lt"/>
                        </a:rPr>
                        <a:t>Drive</a:t>
                      </a: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B w="38100" cap="flat" cmpd="sng" algn="ctr">
                      <a:solidFill>
                        <a:srgbClr val="FF0000"/>
                      </a:solidFill>
                      <a:prstDash val="solid"/>
                      <a:round/>
                      <a:headEnd type="none" w="med" len="med"/>
                      <a:tailEnd type="none" w="med" len="med"/>
                    </a:lnB>
                  </a:tcPr>
                </a:tc>
                <a:tc>
                  <a:txBody>
                    <a:bodyPr/>
                    <a:lstStyle/>
                    <a:p>
                      <a:pPr marL="0" marR="30480" algn="ctr">
                        <a:lnSpc>
                          <a:spcPct val="107000"/>
                        </a:lnSpc>
                        <a:spcBef>
                          <a:spcPts val="0"/>
                        </a:spcBef>
                        <a:spcAft>
                          <a:spcPts val="800"/>
                        </a:spcAft>
                      </a:pPr>
                      <a:r>
                        <a:rPr lang="en-US" sz="1400" dirty="0">
                          <a:effectLst/>
                          <a:latin typeface="+mn-lt"/>
                        </a:rPr>
                        <a:t>February 1, 2016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B w="38100" cap="flat" cmpd="sng" algn="ctr">
                      <a:solidFill>
                        <a:srgbClr val="FF0000"/>
                      </a:solidFill>
                      <a:prstDash val="solid"/>
                      <a:round/>
                      <a:headEnd type="none" w="med" len="med"/>
                      <a:tailEnd type="none" w="med" len="med"/>
                    </a:lnB>
                  </a:tcPr>
                </a:tc>
                <a:tc>
                  <a:txBody>
                    <a:bodyPr/>
                    <a:lstStyle/>
                    <a:p>
                      <a:pPr marL="0" marR="33020" algn="ctr">
                        <a:lnSpc>
                          <a:spcPct val="107000"/>
                        </a:lnSpc>
                        <a:spcBef>
                          <a:spcPts val="0"/>
                        </a:spcBef>
                        <a:spcAft>
                          <a:spcPts val="800"/>
                        </a:spcAft>
                      </a:pPr>
                      <a:r>
                        <a:rPr lang="en-US" sz="1400" dirty="0">
                          <a:effectLst/>
                          <a:latin typeface="+mn-lt"/>
                        </a:rPr>
                        <a:t>February 22, 2016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B w="38100" cap="flat" cmpd="sng" algn="ctr">
                      <a:solidFill>
                        <a:srgbClr val="FF0000"/>
                      </a:solidFill>
                      <a:prstDash val="solid"/>
                      <a:round/>
                      <a:headEnd type="none" w="med" len="med"/>
                      <a:tailEnd type="none" w="med" len="med"/>
                    </a:lnB>
                  </a:tcPr>
                </a:tc>
                <a:tc>
                  <a:txBody>
                    <a:bodyPr/>
                    <a:lstStyle/>
                    <a:p>
                      <a:pPr marL="0" marR="35560" algn="ctr">
                        <a:lnSpc>
                          <a:spcPct val="107000"/>
                        </a:lnSpc>
                        <a:spcBef>
                          <a:spcPts val="0"/>
                        </a:spcBef>
                        <a:spcAft>
                          <a:spcPts val="800"/>
                        </a:spcAft>
                      </a:pPr>
                      <a:r>
                        <a:rPr lang="en-US" sz="1400" dirty="0">
                          <a:effectLst/>
                          <a:latin typeface="+mn-lt"/>
                        </a:rPr>
                        <a:t>Signed 6/12/18</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B w="38100" cap="flat" cmpd="sng" algn="ctr">
                      <a:solidFill>
                        <a:srgbClr val="FF0000"/>
                      </a:solidFill>
                      <a:prstDash val="solid"/>
                      <a:round/>
                      <a:headEnd type="none" w="med" len="med"/>
                      <a:tailEnd type="none" w="med" len="med"/>
                    </a:lnB>
                  </a:tcPr>
                </a:tc>
                <a:tc>
                  <a:txBody>
                    <a:bodyPr/>
                    <a:lstStyle/>
                    <a:p>
                      <a:pPr marL="1905" marR="5080" algn="ctr">
                        <a:lnSpc>
                          <a:spcPct val="107000"/>
                        </a:lnSpc>
                        <a:spcBef>
                          <a:spcPts val="0"/>
                        </a:spcBef>
                        <a:spcAft>
                          <a:spcPts val="800"/>
                        </a:spcAft>
                      </a:pPr>
                      <a:r>
                        <a:rPr lang="en-US" sz="1400" dirty="0" smtClean="0">
                          <a:effectLst/>
                          <a:latin typeface="+mn-lt"/>
                        </a:rPr>
                        <a:t>Granted on July </a:t>
                      </a:r>
                      <a:r>
                        <a:rPr lang="en-US" sz="1400" dirty="0">
                          <a:effectLst/>
                          <a:latin typeface="+mn-lt"/>
                        </a:rPr>
                        <a:t>28, 2016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B w="38100" cap="flat" cmpd="sng" algn="ctr">
                      <a:solidFill>
                        <a:srgbClr val="FF0000"/>
                      </a:solidFill>
                      <a:prstDash val="solid"/>
                      <a:round/>
                      <a:headEnd type="none" w="med" len="med"/>
                      <a:tailEnd type="none" w="med" len="med"/>
                    </a:lnB>
                  </a:tcPr>
                </a:tc>
                <a:tc>
                  <a:txBody>
                    <a:bodyPr/>
                    <a:lstStyle/>
                    <a:p>
                      <a:pPr marL="0" marR="35560" algn="ctr">
                        <a:lnSpc>
                          <a:spcPct val="107000"/>
                        </a:lnSpc>
                        <a:spcBef>
                          <a:spcPts val="0"/>
                        </a:spcBef>
                        <a:spcAft>
                          <a:spcPts val="800"/>
                        </a:spcAft>
                      </a:pPr>
                      <a:r>
                        <a:rPr lang="en-US" sz="1400">
                          <a:effectLst/>
                          <a:latin typeface="+mn-lt"/>
                        </a:rPr>
                        <a:t> </a:t>
                      </a:r>
                      <a:endParaRPr lang="en-US" sz="1400">
                        <a:effectLst/>
                        <a:latin typeface="+mn-lt"/>
                        <a:ea typeface="Calibri" panose="020F0502020204030204" pitchFamily="34" charset="0"/>
                        <a:cs typeface="Times New Roman" panose="02020603050405020304" pitchFamily="18" charset="0"/>
                      </a:endParaRPr>
                    </a:p>
                  </a:txBody>
                  <a:tcPr marL="61873" marR="34874" marT="3937" marB="0" anchor="ct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633680654"/>
                  </a:ext>
                </a:extLst>
              </a:tr>
              <a:tr h="785861">
                <a:tc>
                  <a:txBody>
                    <a:bodyPr/>
                    <a:lstStyle/>
                    <a:p>
                      <a:pPr marL="0" marR="0" algn="ctr">
                        <a:lnSpc>
                          <a:spcPct val="100000"/>
                        </a:lnSpc>
                        <a:spcBef>
                          <a:spcPts val="0"/>
                        </a:spcBef>
                        <a:spcAft>
                          <a:spcPts val="800"/>
                        </a:spcAft>
                      </a:pPr>
                      <a:r>
                        <a:rPr lang="en-US" sz="1400" dirty="0">
                          <a:effectLst/>
                          <a:latin typeface="+mn-lt"/>
                        </a:rPr>
                        <a:t>Rise Holdings, Inc. (Formerly, </a:t>
                      </a:r>
                      <a:r>
                        <a:rPr lang="en-US" sz="1400" dirty="0" smtClean="0">
                          <a:effectLst/>
                          <a:latin typeface="+mn-lt"/>
                        </a:rPr>
                        <a:t>GTI-Massachusetts)</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dirty="0">
                          <a:effectLst/>
                          <a:latin typeface="+mn-lt"/>
                        </a:rPr>
                        <a:t>169 Meadow Street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30480" algn="ctr">
                        <a:lnSpc>
                          <a:spcPct val="107000"/>
                        </a:lnSpc>
                        <a:spcBef>
                          <a:spcPts val="0"/>
                        </a:spcBef>
                        <a:spcAft>
                          <a:spcPts val="800"/>
                        </a:spcAft>
                      </a:pPr>
                      <a:r>
                        <a:rPr lang="en-US" sz="1400" dirty="0">
                          <a:effectLst/>
                          <a:latin typeface="+mn-lt"/>
                        </a:rPr>
                        <a:t>March 9, 2016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34290" algn="ctr">
                        <a:lnSpc>
                          <a:spcPct val="107000"/>
                        </a:lnSpc>
                        <a:spcBef>
                          <a:spcPts val="0"/>
                        </a:spcBef>
                        <a:spcAft>
                          <a:spcPts val="800"/>
                        </a:spcAft>
                      </a:pPr>
                      <a:r>
                        <a:rPr lang="en-US" sz="1400" dirty="0">
                          <a:effectLst/>
                          <a:latin typeface="+mn-lt"/>
                        </a:rPr>
                        <a:t>March 21, 2016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35560" algn="ctr">
                        <a:lnSpc>
                          <a:spcPct val="107000"/>
                        </a:lnSpc>
                        <a:spcBef>
                          <a:spcPts val="0"/>
                        </a:spcBef>
                        <a:spcAft>
                          <a:spcPts val="800"/>
                        </a:spcAft>
                      </a:pPr>
                      <a:r>
                        <a:rPr lang="en-US" sz="1400" dirty="0">
                          <a:effectLst/>
                          <a:latin typeface="+mn-lt"/>
                        </a:rPr>
                        <a:t>Signed 3/13/2018</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1905" marR="5080" algn="ctr">
                        <a:lnSpc>
                          <a:spcPct val="107000"/>
                        </a:lnSpc>
                        <a:spcBef>
                          <a:spcPts val="0"/>
                        </a:spcBef>
                        <a:spcAft>
                          <a:spcPts val="800"/>
                        </a:spcAft>
                      </a:pPr>
                      <a:r>
                        <a:rPr lang="en-US" sz="1400" dirty="0" smtClean="0">
                          <a:effectLst/>
                          <a:latin typeface="+mn-lt"/>
                        </a:rPr>
                        <a:t>Granted on July </a:t>
                      </a:r>
                      <a:r>
                        <a:rPr lang="en-US" sz="1400" dirty="0">
                          <a:effectLst/>
                          <a:latin typeface="+mn-lt"/>
                        </a:rPr>
                        <a:t>21, 2016</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35560" algn="ctr">
                        <a:lnSpc>
                          <a:spcPct val="107000"/>
                        </a:lnSpc>
                        <a:spcBef>
                          <a:spcPts val="0"/>
                        </a:spcBef>
                        <a:spcAft>
                          <a:spcPts val="800"/>
                        </a:spcAft>
                      </a:pPr>
                      <a:r>
                        <a:rPr lang="en-US" sz="1400" dirty="0">
                          <a:effectLst/>
                          <a:latin typeface="+mn-lt"/>
                        </a:rPr>
                        <a:t>May 21, 2018</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966913183"/>
                  </a:ext>
                </a:extLst>
              </a:tr>
              <a:tr h="740340">
                <a:tc>
                  <a:txBody>
                    <a:bodyPr/>
                    <a:lstStyle/>
                    <a:p>
                      <a:pPr marL="5080" marR="4445" algn="ctr">
                        <a:lnSpc>
                          <a:spcPct val="107000"/>
                        </a:lnSpc>
                        <a:spcBef>
                          <a:spcPts val="0"/>
                        </a:spcBef>
                        <a:spcAft>
                          <a:spcPts val="800"/>
                        </a:spcAft>
                      </a:pPr>
                      <a:r>
                        <a:rPr lang="en-US" sz="1400">
                          <a:effectLst/>
                          <a:latin typeface="+mn-lt"/>
                        </a:rPr>
                        <a:t>The Herbology Group</a:t>
                      </a:r>
                      <a:endParaRPr lang="en-US" sz="1400">
                        <a:effectLst/>
                        <a:latin typeface="+mn-lt"/>
                        <a:ea typeface="Calibri" panose="020F0502020204030204" pitchFamily="34" charset="0"/>
                        <a:cs typeface="Times New Roman" panose="02020603050405020304" pitchFamily="18" charset="0"/>
                      </a:endParaRPr>
                    </a:p>
                  </a:txBody>
                  <a:tcPr marL="61873" marR="34874" marT="3937" marB="0" anchor="ctr">
                    <a:lnT w="38100" cap="flat" cmpd="sng" algn="ctr">
                      <a:solidFill>
                        <a:srgbClr val="FF0000"/>
                      </a:solidFill>
                      <a:prstDash val="solid"/>
                      <a:round/>
                      <a:headEnd type="none" w="med" len="med"/>
                      <a:tailEnd type="none" w="med" len="med"/>
                    </a:lnT>
                  </a:tcPr>
                </a:tc>
                <a:tc>
                  <a:txBody>
                    <a:bodyPr/>
                    <a:lstStyle/>
                    <a:p>
                      <a:pPr marL="146685" marR="113665" algn="ctr">
                        <a:lnSpc>
                          <a:spcPct val="107000"/>
                        </a:lnSpc>
                        <a:spcBef>
                          <a:spcPts val="0"/>
                        </a:spcBef>
                        <a:spcAft>
                          <a:spcPts val="800"/>
                        </a:spcAft>
                      </a:pPr>
                      <a:r>
                        <a:rPr lang="en-US" sz="1400" dirty="0">
                          <a:effectLst/>
                          <a:latin typeface="+mn-lt"/>
                        </a:rPr>
                        <a:t>422 Amity Street</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T w="38100" cap="flat" cmpd="sng" algn="ctr">
                      <a:solidFill>
                        <a:srgbClr val="FF0000"/>
                      </a:solidFill>
                      <a:prstDash val="solid"/>
                      <a:round/>
                      <a:headEnd type="none" w="med" len="med"/>
                      <a:tailEnd type="none" w="med" len="med"/>
                    </a:lnT>
                  </a:tcPr>
                </a:tc>
                <a:tc>
                  <a:txBody>
                    <a:bodyPr/>
                    <a:lstStyle/>
                    <a:p>
                      <a:pPr marL="0" marR="30480" algn="ctr">
                        <a:lnSpc>
                          <a:spcPct val="107000"/>
                        </a:lnSpc>
                        <a:spcBef>
                          <a:spcPts val="0"/>
                        </a:spcBef>
                        <a:spcAft>
                          <a:spcPts val="800"/>
                        </a:spcAft>
                      </a:pPr>
                      <a:r>
                        <a:rPr lang="en-US" sz="1400">
                          <a:effectLst/>
                          <a:latin typeface="+mn-lt"/>
                        </a:rPr>
                        <a:t>April 7, 2018</a:t>
                      </a:r>
                      <a:endParaRPr lang="en-US" sz="1400">
                        <a:effectLst/>
                        <a:latin typeface="+mn-lt"/>
                        <a:ea typeface="Calibri" panose="020F0502020204030204" pitchFamily="34" charset="0"/>
                        <a:cs typeface="Times New Roman" panose="02020603050405020304" pitchFamily="18" charset="0"/>
                      </a:endParaRPr>
                    </a:p>
                  </a:txBody>
                  <a:tcPr marL="61873" marR="34874" marT="3937" marB="0" anchor="ctr">
                    <a:lnT w="38100" cap="flat" cmpd="sng" algn="ctr">
                      <a:solidFill>
                        <a:srgbClr val="FF0000"/>
                      </a:solidFill>
                      <a:prstDash val="solid"/>
                      <a:round/>
                      <a:headEnd type="none" w="med" len="med"/>
                      <a:tailEnd type="none" w="med" len="med"/>
                    </a:lnT>
                  </a:tcPr>
                </a:tc>
                <a:tc>
                  <a:txBody>
                    <a:bodyPr/>
                    <a:lstStyle/>
                    <a:p>
                      <a:pPr marL="0" marR="35560" algn="ctr">
                        <a:lnSpc>
                          <a:spcPct val="107000"/>
                        </a:lnSpc>
                        <a:spcBef>
                          <a:spcPts val="0"/>
                        </a:spcBef>
                        <a:spcAft>
                          <a:spcPts val="800"/>
                        </a:spcAft>
                      </a:pPr>
                      <a:r>
                        <a:rPr lang="en-US" sz="1400">
                          <a:effectLst/>
                          <a:latin typeface="+mn-lt"/>
                        </a:rPr>
                        <a:t>July 9, 2018</a:t>
                      </a:r>
                      <a:endParaRPr lang="en-US" sz="1400">
                        <a:effectLst/>
                        <a:latin typeface="+mn-lt"/>
                        <a:ea typeface="Calibri" panose="020F0502020204030204" pitchFamily="34" charset="0"/>
                        <a:cs typeface="Times New Roman" panose="02020603050405020304" pitchFamily="18" charset="0"/>
                      </a:endParaRPr>
                    </a:p>
                  </a:txBody>
                  <a:tcPr marL="61873" marR="34874" marT="3937" marB="0" anchor="ctr">
                    <a:lnT w="38100" cap="flat" cmpd="sng" algn="ctr">
                      <a:solidFill>
                        <a:srgbClr val="FF0000"/>
                      </a:solidFill>
                      <a:prstDash val="solid"/>
                      <a:round/>
                      <a:headEnd type="none" w="med" len="med"/>
                      <a:tailEnd type="none" w="med" len="med"/>
                    </a:lnT>
                  </a:tcPr>
                </a:tc>
                <a:tc>
                  <a:txBody>
                    <a:bodyPr/>
                    <a:lstStyle/>
                    <a:p>
                      <a:pPr marL="0" marR="1270" algn="ctr">
                        <a:lnSpc>
                          <a:spcPct val="107000"/>
                        </a:lnSpc>
                        <a:spcBef>
                          <a:spcPts val="0"/>
                        </a:spcBef>
                        <a:spcAft>
                          <a:spcPts val="800"/>
                        </a:spcAft>
                      </a:pPr>
                      <a:r>
                        <a:rPr lang="en-US" sz="1400" dirty="0">
                          <a:effectLst/>
                          <a:latin typeface="+mn-lt"/>
                        </a:rPr>
                        <a:t>Signed 10/18/2018</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T w="38100" cap="flat" cmpd="sng" algn="ctr">
                      <a:solidFill>
                        <a:srgbClr val="FF0000"/>
                      </a:solidFill>
                      <a:prstDash val="solid"/>
                      <a:round/>
                      <a:headEnd type="none" w="med" len="med"/>
                      <a:tailEnd type="none" w="med" len="med"/>
                    </a:lnT>
                  </a:tcPr>
                </a:tc>
                <a:tc>
                  <a:txBody>
                    <a:bodyPr/>
                    <a:lstStyle/>
                    <a:p>
                      <a:pPr marL="1905" marR="5080" algn="ctr">
                        <a:lnSpc>
                          <a:spcPct val="100000"/>
                        </a:lnSpc>
                        <a:spcBef>
                          <a:spcPts val="0"/>
                        </a:spcBef>
                        <a:spcAft>
                          <a:spcPts val="800"/>
                        </a:spcAft>
                      </a:pPr>
                      <a:r>
                        <a:rPr lang="en-US" sz="1400" dirty="0" smtClean="0">
                          <a:effectLst/>
                          <a:latin typeface="+mn-lt"/>
                        </a:rPr>
                        <a:t>Granted on June </a:t>
                      </a:r>
                      <a:r>
                        <a:rPr lang="en-US" sz="1400" dirty="0">
                          <a:effectLst/>
                          <a:latin typeface="+mn-lt"/>
                        </a:rPr>
                        <a:t>5, </a:t>
                      </a:r>
                      <a:r>
                        <a:rPr lang="en-US" sz="1400" dirty="0" smtClean="0">
                          <a:effectLst/>
                          <a:latin typeface="+mn-lt"/>
                        </a:rPr>
                        <a:t>2019</a:t>
                      </a:r>
                      <a:endParaRPr lang="en-US" sz="1400" dirty="0">
                        <a:effectLst/>
                        <a:latin typeface="+mn-lt"/>
                      </a:endParaRPr>
                    </a:p>
                  </a:txBody>
                  <a:tcPr marL="61873" marR="34874" marT="3937" marB="0" anchor="ctr">
                    <a:lnT w="38100" cap="flat" cmpd="sng" algn="ctr">
                      <a:solidFill>
                        <a:srgbClr val="FF0000"/>
                      </a:solidFill>
                      <a:prstDash val="solid"/>
                      <a:round/>
                      <a:headEnd type="none" w="med" len="med"/>
                      <a:tailEnd type="none" w="med" len="med"/>
                    </a:lnT>
                  </a:tcPr>
                </a:tc>
                <a:tc>
                  <a:txBody>
                    <a:bodyPr/>
                    <a:lstStyle/>
                    <a:p>
                      <a:pPr marL="0" marR="1270" algn="ctr">
                        <a:lnSpc>
                          <a:spcPct val="107000"/>
                        </a:lnSpc>
                        <a:spcBef>
                          <a:spcPts val="0"/>
                        </a:spcBef>
                        <a:spcAft>
                          <a:spcPts val="80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3235040899"/>
                  </a:ext>
                </a:extLst>
              </a:tr>
              <a:tr h="418189">
                <a:tc>
                  <a:txBody>
                    <a:bodyPr/>
                    <a:lstStyle/>
                    <a:p>
                      <a:pPr marL="5080" marR="4445" algn="ctr">
                        <a:lnSpc>
                          <a:spcPct val="107000"/>
                        </a:lnSpc>
                        <a:spcBef>
                          <a:spcPts val="0"/>
                        </a:spcBef>
                        <a:spcAft>
                          <a:spcPts val="800"/>
                        </a:spcAft>
                      </a:pPr>
                      <a:r>
                        <a:rPr lang="en-US" sz="1400" dirty="0">
                          <a:effectLst/>
                          <a:latin typeface="+mn-lt"/>
                        </a:rPr>
                        <a:t>Happy Valley Ventures Inc.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146685" marR="113665" algn="ctr">
                        <a:lnSpc>
                          <a:spcPct val="107000"/>
                        </a:lnSpc>
                        <a:spcBef>
                          <a:spcPts val="0"/>
                        </a:spcBef>
                        <a:spcAft>
                          <a:spcPts val="800"/>
                        </a:spcAft>
                      </a:pPr>
                      <a:r>
                        <a:rPr lang="en-US" sz="1400" dirty="0">
                          <a:effectLst/>
                          <a:latin typeface="+mn-lt"/>
                        </a:rPr>
                        <a:t>422 Amity Street</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0" marR="30480" algn="ctr">
                        <a:lnSpc>
                          <a:spcPct val="107000"/>
                        </a:lnSpc>
                        <a:spcBef>
                          <a:spcPts val="0"/>
                        </a:spcBef>
                        <a:spcAft>
                          <a:spcPts val="800"/>
                        </a:spcAft>
                      </a:pPr>
                      <a:r>
                        <a:rPr lang="en-US" sz="1400">
                          <a:effectLst/>
                          <a:latin typeface="+mn-lt"/>
                        </a:rPr>
                        <a:t>April 29, 2016 </a:t>
                      </a:r>
                      <a:endParaRPr lang="en-US" sz="140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0" marR="35560" algn="ctr">
                        <a:lnSpc>
                          <a:spcPct val="107000"/>
                        </a:lnSpc>
                        <a:spcBef>
                          <a:spcPts val="0"/>
                        </a:spcBef>
                        <a:spcAft>
                          <a:spcPts val="800"/>
                        </a:spcAft>
                      </a:pPr>
                      <a:r>
                        <a:rPr lang="en-US" sz="1400">
                          <a:effectLst/>
                          <a:latin typeface="+mn-lt"/>
                        </a:rPr>
                        <a:t>June 20, 2016  </a:t>
                      </a:r>
                      <a:endParaRPr lang="en-US" sz="140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0" marR="1270" algn="ctr">
                        <a:lnSpc>
                          <a:spcPct val="107000"/>
                        </a:lnSpc>
                        <a:spcBef>
                          <a:spcPts val="0"/>
                        </a:spcBef>
                        <a:spcAft>
                          <a:spcPts val="800"/>
                        </a:spcAft>
                      </a:pPr>
                      <a:r>
                        <a:rPr lang="en-US" sz="1400">
                          <a:effectLst/>
                          <a:latin typeface="+mn-lt"/>
                        </a:rPr>
                        <a:t>Signed 7/27/2016</a:t>
                      </a:r>
                      <a:endParaRPr lang="en-US" sz="140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0" marR="1270" algn="ctr">
                        <a:lnSpc>
                          <a:spcPct val="107000"/>
                        </a:lnSpc>
                        <a:spcBef>
                          <a:spcPts val="0"/>
                        </a:spcBef>
                        <a:spcAft>
                          <a:spcPts val="80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tc>
                  <a:txBody>
                    <a:bodyPr/>
                    <a:lstStyle/>
                    <a:p>
                      <a:pPr marL="0" marR="1270" algn="ctr">
                        <a:lnSpc>
                          <a:spcPct val="107000"/>
                        </a:lnSpc>
                        <a:spcBef>
                          <a:spcPts val="0"/>
                        </a:spcBef>
                        <a:spcAft>
                          <a:spcPts val="80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p>
                      <a:pPr marL="0" marR="1270" algn="ctr">
                        <a:lnSpc>
                          <a:spcPct val="107000"/>
                        </a:lnSpc>
                        <a:spcBef>
                          <a:spcPts val="0"/>
                        </a:spcBef>
                        <a:spcAft>
                          <a:spcPts val="80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1873" marR="34874" marT="3937" marB="0" anchor="ctr"/>
                </a:tc>
                <a:extLst>
                  <a:ext uri="{0D108BD9-81ED-4DB2-BD59-A6C34878D82A}">
                    <a16:rowId xmlns:a16="http://schemas.microsoft.com/office/drawing/2014/main" val="304000926"/>
                  </a:ext>
                </a:extLst>
              </a:tr>
            </a:tbl>
          </a:graphicData>
        </a:graphic>
      </p:graphicFrame>
    </p:spTree>
    <p:extLst>
      <p:ext uri="{BB962C8B-B14F-4D97-AF65-F5344CB8AC3E}">
        <p14:creationId xmlns:p14="http://schemas.microsoft.com/office/powerpoint/2010/main" val="4106306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Adult-Use Establishments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46679639"/>
              </p:ext>
            </p:extLst>
          </p:nvPr>
        </p:nvGraphicFramePr>
        <p:xfrm>
          <a:off x="427990" y="1396135"/>
          <a:ext cx="8227695" cy="3512291"/>
        </p:xfrm>
        <a:graphic>
          <a:graphicData uri="http://schemas.openxmlformats.org/drawingml/2006/table">
            <a:tbl>
              <a:tblPr firstRow="1" firstCol="1" bandRow="1">
                <a:tableStyleId>{5C22544A-7EE6-4342-B048-85BDC9FD1C3A}</a:tableStyleId>
              </a:tblPr>
              <a:tblGrid>
                <a:gridCol w="1826895">
                  <a:extLst>
                    <a:ext uri="{9D8B030D-6E8A-4147-A177-3AD203B41FA5}">
                      <a16:colId xmlns:a16="http://schemas.microsoft.com/office/drawing/2014/main" val="1536285312"/>
                    </a:ext>
                  </a:extLst>
                </a:gridCol>
                <a:gridCol w="1250950">
                  <a:extLst>
                    <a:ext uri="{9D8B030D-6E8A-4147-A177-3AD203B41FA5}">
                      <a16:colId xmlns:a16="http://schemas.microsoft.com/office/drawing/2014/main" val="1173243786"/>
                    </a:ext>
                  </a:extLst>
                </a:gridCol>
                <a:gridCol w="1425575">
                  <a:extLst>
                    <a:ext uri="{9D8B030D-6E8A-4147-A177-3AD203B41FA5}">
                      <a16:colId xmlns:a16="http://schemas.microsoft.com/office/drawing/2014/main" val="402041512"/>
                    </a:ext>
                  </a:extLst>
                </a:gridCol>
                <a:gridCol w="1323975">
                  <a:extLst>
                    <a:ext uri="{9D8B030D-6E8A-4147-A177-3AD203B41FA5}">
                      <a16:colId xmlns:a16="http://schemas.microsoft.com/office/drawing/2014/main" val="3762424585"/>
                    </a:ext>
                  </a:extLst>
                </a:gridCol>
                <a:gridCol w="1476375">
                  <a:extLst>
                    <a:ext uri="{9D8B030D-6E8A-4147-A177-3AD203B41FA5}">
                      <a16:colId xmlns:a16="http://schemas.microsoft.com/office/drawing/2014/main" val="860793160"/>
                    </a:ext>
                  </a:extLst>
                </a:gridCol>
                <a:gridCol w="923925">
                  <a:extLst>
                    <a:ext uri="{9D8B030D-6E8A-4147-A177-3AD203B41FA5}">
                      <a16:colId xmlns:a16="http://schemas.microsoft.com/office/drawing/2014/main" val="3484600976"/>
                    </a:ext>
                  </a:extLst>
                </a:gridCol>
              </a:tblGrid>
              <a:tr h="846785">
                <a:tc>
                  <a:txBody>
                    <a:bodyPr/>
                    <a:lstStyle/>
                    <a:p>
                      <a:pPr marL="0" marR="29210" algn="ctr">
                        <a:lnSpc>
                          <a:spcPct val="107000"/>
                        </a:lnSpc>
                        <a:spcBef>
                          <a:spcPts val="0"/>
                        </a:spcBef>
                        <a:spcAft>
                          <a:spcPts val="800"/>
                        </a:spcAft>
                      </a:pPr>
                      <a:r>
                        <a:rPr lang="en-US" sz="1400" dirty="0" smtClean="0">
                          <a:effectLst/>
                        </a:rPr>
                        <a:t>Organization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B w="38100" cap="flat" cmpd="sng" algn="ctr">
                      <a:solidFill>
                        <a:srgbClr val="FF0000"/>
                      </a:solidFill>
                      <a:prstDash val="solid"/>
                      <a:round/>
                      <a:headEnd type="none" w="med" len="med"/>
                      <a:tailEnd type="none" w="med" len="med"/>
                    </a:lnB>
                  </a:tcPr>
                </a:tc>
                <a:tc>
                  <a:txBody>
                    <a:bodyPr/>
                    <a:lstStyle/>
                    <a:p>
                      <a:pPr marL="0" marR="30480" algn="ctr">
                        <a:lnSpc>
                          <a:spcPct val="107000"/>
                        </a:lnSpc>
                        <a:spcBef>
                          <a:spcPts val="0"/>
                        </a:spcBef>
                        <a:spcAft>
                          <a:spcPts val="800"/>
                        </a:spcAft>
                      </a:pPr>
                      <a:r>
                        <a:rPr lang="en-US" sz="1400" dirty="0">
                          <a:effectLst/>
                        </a:rPr>
                        <a:t>Proposed Location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dirty="0">
                          <a:effectLst/>
                        </a:rPr>
                        <a:t>Community Outreach Meeting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B w="38100" cap="flat" cmpd="sng" algn="ctr">
                      <a:solidFill>
                        <a:srgbClr val="FF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400" dirty="0">
                          <a:effectLst/>
                        </a:rPr>
                        <a:t>Host Community Agreement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B w="38100" cap="flat" cmpd="sng" algn="ctr">
                      <a:solidFill>
                        <a:srgbClr val="FF0000"/>
                      </a:solidFill>
                      <a:prstDash val="solid"/>
                      <a:round/>
                      <a:headEnd type="none" w="med" len="med"/>
                      <a:tailEnd type="none" w="med" len="med"/>
                    </a:lnB>
                  </a:tcPr>
                </a:tc>
                <a:tc>
                  <a:txBody>
                    <a:bodyPr/>
                    <a:lstStyle/>
                    <a:p>
                      <a:pPr marL="36830" marR="0" algn="ctr">
                        <a:lnSpc>
                          <a:spcPct val="107000"/>
                        </a:lnSpc>
                        <a:spcBef>
                          <a:spcPts val="0"/>
                        </a:spcBef>
                        <a:spcAft>
                          <a:spcPts val="800"/>
                        </a:spcAft>
                      </a:pPr>
                      <a:r>
                        <a:rPr lang="en-US" sz="1400" dirty="0">
                          <a:effectLst/>
                        </a:rPr>
                        <a:t>Special Permit Status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B w="38100" cap="flat" cmpd="sng" algn="ctr">
                      <a:solidFill>
                        <a:srgbClr val="FF0000"/>
                      </a:solidFill>
                      <a:prstDash val="solid"/>
                      <a:round/>
                      <a:headEnd type="none" w="med" len="med"/>
                      <a:tailEnd type="none" w="med" len="med"/>
                    </a:lnB>
                  </a:tcPr>
                </a:tc>
                <a:tc>
                  <a:txBody>
                    <a:bodyPr/>
                    <a:lstStyle/>
                    <a:p>
                      <a:pPr marL="36830" marR="0" algn="ctr">
                        <a:lnSpc>
                          <a:spcPct val="107000"/>
                        </a:lnSpc>
                        <a:spcBef>
                          <a:spcPts val="0"/>
                        </a:spcBef>
                        <a:spcAft>
                          <a:spcPts val="800"/>
                        </a:spcAft>
                      </a:pPr>
                      <a:r>
                        <a:rPr lang="en-US" sz="1400" dirty="0">
                          <a:effectLst/>
                        </a:rPr>
                        <a:t>Date of Opening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978741015"/>
                  </a:ext>
                </a:extLst>
              </a:tr>
              <a:tr h="937720">
                <a:tc>
                  <a:txBody>
                    <a:bodyPr/>
                    <a:lstStyle/>
                    <a:p>
                      <a:pPr marL="0" marR="0" algn="ctr">
                        <a:lnSpc>
                          <a:spcPct val="100000"/>
                        </a:lnSpc>
                        <a:spcBef>
                          <a:spcPts val="0"/>
                        </a:spcBef>
                        <a:spcAft>
                          <a:spcPts val="800"/>
                        </a:spcAft>
                      </a:pPr>
                      <a:r>
                        <a:rPr lang="en-US" sz="1400" dirty="0" smtClean="0">
                          <a:effectLst/>
                        </a:rPr>
                        <a:t>Rise Holdings, Inc. (Formerly, GTI-Massachusetts NP </a:t>
                      </a:r>
                      <a:r>
                        <a:rPr lang="en-US" sz="1400" baseline="0" dirty="0" smtClean="0">
                          <a:effectLst/>
                        </a:rPr>
                        <a:t> </a:t>
                      </a:r>
                      <a:r>
                        <a:rPr lang="en-US" sz="1400" dirty="0" smtClean="0">
                          <a:effectLst/>
                        </a:rPr>
                        <a:t>Corporation)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32385" algn="ctr">
                        <a:spcBef>
                          <a:spcPts val="0"/>
                        </a:spcBef>
                        <a:spcAft>
                          <a:spcPts val="800"/>
                        </a:spcAft>
                      </a:pPr>
                      <a:r>
                        <a:rPr lang="en-US" sz="1400" dirty="0">
                          <a:effectLst/>
                        </a:rPr>
                        <a:t>169 Meadow </a:t>
                      </a:r>
                      <a:r>
                        <a:rPr lang="en-US" sz="1400" dirty="0" smtClean="0">
                          <a:effectLst/>
                        </a:rPr>
                        <a:t>Street</a:t>
                      </a:r>
                      <a:endParaRPr lang="en-US" sz="1400" dirty="0">
                        <a:effectLst/>
                      </a:endParaRPr>
                    </a:p>
                  </a:txBody>
                  <a:tcPr marL="69850" marR="39370" marT="4445"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34290" algn="ctr">
                        <a:spcBef>
                          <a:spcPts val="0"/>
                        </a:spcBef>
                        <a:spcAft>
                          <a:spcPts val="800"/>
                        </a:spcAft>
                      </a:pPr>
                      <a:r>
                        <a:rPr lang="en-US" sz="1400" dirty="0">
                          <a:effectLst/>
                        </a:rPr>
                        <a:t>April 20, 2018 &amp; October 1, 2018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34290" algn="ctr">
                        <a:spcBef>
                          <a:spcPts val="0"/>
                        </a:spcBef>
                        <a:spcAft>
                          <a:spcPts val="800"/>
                        </a:spcAft>
                      </a:pPr>
                      <a:r>
                        <a:rPr lang="en-US" sz="1400" dirty="0">
                          <a:effectLst/>
                        </a:rPr>
                        <a:t>November 29, 2018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1270" algn="ctr">
                        <a:spcBef>
                          <a:spcPts val="0"/>
                        </a:spcBef>
                        <a:spcAft>
                          <a:spcPts val="800"/>
                        </a:spcAft>
                      </a:pPr>
                      <a:r>
                        <a:rPr lang="en-US" sz="1400" dirty="0">
                          <a:effectLst/>
                        </a:rPr>
                        <a:t> </a:t>
                      </a:r>
                      <a:r>
                        <a:rPr lang="en-US" sz="1400" dirty="0" smtClean="0">
                          <a:effectLst/>
                        </a:rPr>
                        <a:t>Granted on February </a:t>
                      </a:r>
                      <a:r>
                        <a:rPr lang="en-US" sz="1400" dirty="0">
                          <a:effectLst/>
                        </a:rPr>
                        <a:t>14, 2019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marL="0" marR="35560" algn="ctr">
                        <a:spcBef>
                          <a:spcPts val="0"/>
                        </a:spcBef>
                        <a:spcAft>
                          <a:spcPts val="800"/>
                        </a:spcAft>
                      </a:pPr>
                      <a:r>
                        <a:rPr lang="en-US" sz="1400" dirty="0">
                          <a:effectLst/>
                        </a:rPr>
                        <a:t>May 12,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3277312972"/>
                  </a:ext>
                </a:extLst>
              </a:tr>
              <a:tr h="538344">
                <a:tc>
                  <a:txBody>
                    <a:bodyPr/>
                    <a:lstStyle/>
                    <a:p>
                      <a:pPr marL="10795" marR="0" algn="ctr">
                        <a:spcBef>
                          <a:spcPts val="0"/>
                        </a:spcBef>
                        <a:spcAft>
                          <a:spcPts val="800"/>
                        </a:spcAft>
                      </a:pPr>
                      <a:r>
                        <a:rPr lang="en-US" sz="1400">
                          <a:effectLst/>
                        </a:rPr>
                        <a:t>The Herbology Group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T w="38100" cap="flat" cmpd="sng" algn="ctr">
                      <a:solidFill>
                        <a:srgbClr val="FF0000"/>
                      </a:solidFill>
                      <a:prstDash val="solid"/>
                      <a:round/>
                      <a:headEnd type="none" w="med" len="med"/>
                      <a:tailEnd type="none" w="med" len="med"/>
                    </a:lnT>
                  </a:tcPr>
                </a:tc>
                <a:tc>
                  <a:txBody>
                    <a:bodyPr/>
                    <a:lstStyle/>
                    <a:p>
                      <a:pPr marL="0" marR="33655" algn="ctr">
                        <a:spcBef>
                          <a:spcPts val="0"/>
                        </a:spcBef>
                        <a:spcAft>
                          <a:spcPts val="800"/>
                        </a:spcAft>
                      </a:pPr>
                      <a:r>
                        <a:rPr lang="en-US" sz="1400">
                          <a:effectLst/>
                        </a:rPr>
                        <a:t>422 Amity Street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T w="38100" cap="flat" cmpd="sng" algn="ctr">
                      <a:solidFill>
                        <a:srgbClr val="FF0000"/>
                      </a:solidFill>
                      <a:prstDash val="solid"/>
                      <a:round/>
                      <a:headEnd type="none" w="med" len="med"/>
                      <a:tailEnd type="none" w="med" len="med"/>
                    </a:lnT>
                  </a:tcPr>
                </a:tc>
                <a:tc>
                  <a:txBody>
                    <a:bodyPr/>
                    <a:lstStyle/>
                    <a:p>
                      <a:pPr marL="0" marR="33020" algn="ctr">
                        <a:spcBef>
                          <a:spcPts val="0"/>
                        </a:spcBef>
                        <a:spcAft>
                          <a:spcPts val="800"/>
                        </a:spcAft>
                      </a:pPr>
                      <a:r>
                        <a:rPr lang="en-US" sz="1400" dirty="0">
                          <a:effectLst/>
                        </a:rPr>
                        <a:t>April 11, 2018 &amp; October 16, 2018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T w="38100" cap="flat" cmpd="sng" algn="ctr">
                      <a:solidFill>
                        <a:srgbClr val="FF0000"/>
                      </a:solidFill>
                      <a:prstDash val="solid"/>
                      <a:round/>
                      <a:headEnd type="none" w="med" len="med"/>
                      <a:tailEnd type="none" w="med" len="med"/>
                    </a:lnT>
                  </a:tcPr>
                </a:tc>
                <a:tc>
                  <a:txBody>
                    <a:bodyPr/>
                    <a:lstStyle/>
                    <a:p>
                      <a:pPr marL="0" marR="33020" algn="ctr">
                        <a:spcBef>
                          <a:spcPts val="0"/>
                        </a:spcBef>
                        <a:spcAft>
                          <a:spcPts val="800"/>
                        </a:spcAft>
                      </a:pPr>
                      <a:r>
                        <a:rPr lang="en-US" sz="1400" dirty="0">
                          <a:effectLst/>
                        </a:rPr>
                        <a:t>December 4, 2018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T w="38100" cap="flat" cmpd="sng" algn="ctr">
                      <a:solidFill>
                        <a:srgbClr val="FF0000"/>
                      </a:solidFill>
                      <a:prstDash val="solid"/>
                      <a:round/>
                      <a:headEnd type="none" w="med" len="med"/>
                      <a:tailEnd type="none" w="med" len="med"/>
                    </a:lnT>
                  </a:tcPr>
                </a:tc>
                <a:tc>
                  <a:txBody>
                    <a:bodyPr/>
                    <a:lstStyle/>
                    <a:p>
                      <a:pPr marL="0" marR="0" algn="ctr">
                        <a:spcBef>
                          <a:spcPts val="0"/>
                        </a:spcBef>
                        <a:spcAft>
                          <a:spcPts val="800"/>
                        </a:spcAft>
                      </a:pPr>
                      <a:r>
                        <a:rPr lang="en-US" sz="1400" dirty="0" smtClean="0">
                          <a:effectLst/>
                        </a:rPr>
                        <a:t>Granted on June </a:t>
                      </a:r>
                      <a:r>
                        <a:rPr lang="en-US" sz="1400" dirty="0">
                          <a:effectLst/>
                        </a:rPr>
                        <a:t>5, </a:t>
                      </a:r>
                      <a:r>
                        <a:rPr lang="en-US" sz="1400" dirty="0" smtClean="0">
                          <a:effectLst/>
                        </a:rPr>
                        <a:t>2019</a:t>
                      </a:r>
                      <a:endParaRPr lang="en-US" sz="1400" dirty="0">
                        <a:effectLst/>
                      </a:endParaRPr>
                    </a:p>
                  </a:txBody>
                  <a:tcPr marL="69850" marR="39370" marT="4445" marB="0" anchor="ctr">
                    <a:lnT w="38100" cap="flat" cmpd="sng" algn="ctr">
                      <a:solidFill>
                        <a:srgbClr val="FF0000"/>
                      </a:solidFill>
                      <a:prstDash val="solid"/>
                      <a:round/>
                      <a:headEnd type="none" w="med" len="med"/>
                      <a:tailEnd type="none" w="med" len="med"/>
                    </a:lnT>
                  </a:tcPr>
                </a:tc>
                <a:tc>
                  <a:txBody>
                    <a:bodyPr/>
                    <a:lstStyle/>
                    <a:p>
                      <a:pPr marL="0" marR="35560" algn="ctr">
                        <a:spcBef>
                          <a:spcPts val="0"/>
                        </a:spcBef>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3588035561"/>
                  </a:ext>
                </a:extLst>
              </a:tr>
              <a:tr h="582048">
                <a:tc>
                  <a:txBody>
                    <a:bodyPr/>
                    <a:lstStyle/>
                    <a:p>
                      <a:pPr marL="10795" marR="0" algn="ctr">
                        <a:spcBef>
                          <a:spcPts val="0"/>
                        </a:spcBef>
                        <a:spcAft>
                          <a:spcPts val="800"/>
                        </a:spcAft>
                      </a:pPr>
                      <a:r>
                        <a:rPr lang="en-US" sz="1400">
                          <a:effectLst/>
                        </a:rPr>
                        <a:t>Mass Alternative Care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tc>
                <a:tc>
                  <a:txBody>
                    <a:bodyPr/>
                    <a:lstStyle/>
                    <a:p>
                      <a:pPr marL="0" marR="33655" algn="ctr">
                        <a:spcBef>
                          <a:spcPts val="0"/>
                        </a:spcBef>
                        <a:spcAft>
                          <a:spcPts val="800"/>
                        </a:spcAft>
                      </a:pPr>
                      <a:r>
                        <a:rPr lang="en-US" sz="1400">
                          <a:effectLst/>
                        </a:rPr>
                        <a:t>55 University Drive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tc>
                <a:tc>
                  <a:txBody>
                    <a:bodyPr/>
                    <a:lstStyle/>
                    <a:p>
                      <a:pPr marL="0" marR="30480" algn="ctr">
                        <a:spcBef>
                          <a:spcPts val="0"/>
                        </a:spcBef>
                        <a:spcAft>
                          <a:spcPts val="800"/>
                        </a:spcAft>
                      </a:pPr>
                      <a:r>
                        <a:rPr lang="en-US" sz="1400">
                          <a:effectLst/>
                        </a:rPr>
                        <a:t>October 2, 2018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tc>
                <a:tc>
                  <a:txBody>
                    <a:bodyPr/>
                    <a:lstStyle/>
                    <a:p>
                      <a:pPr marL="0" marR="33020" algn="ctr">
                        <a:spcBef>
                          <a:spcPts val="0"/>
                        </a:spcBef>
                        <a:spcAft>
                          <a:spcPts val="800"/>
                        </a:spcAft>
                      </a:pPr>
                      <a:r>
                        <a:rPr lang="en-US" sz="1400" dirty="0">
                          <a:effectLst/>
                        </a:rPr>
                        <a:t>December 21, 2018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tc>
                <a:tc>
                  <a:txBody>
                    <a:bodyPr/>
                    <a:lstStyle/>
                    <a:p>
                      <a:pPr marL="0" marR="35560" algn="ctr">
                        <a:spcBef>
                          <a:spcPts val="0"/>
                        </a:spcBef>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tc>
                <a:tc>
                  <a:txBody>
                    <a:bodyPr/>
                    <a:lstStyle/>
                    <a:p>
                      <a:pPr marL="0" marR="35560" algn="ctr">
                        <a:spcBef>
                          <a:spcPts val="0"/>
                        </a:spcBef>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tc>
                <a:extLst>
                  <a:ext uri="{0D108BD9-81ED-4DB2-BD59-A6C34878D82A}">
                    <a16:rowId xmlns:a16="http://schemas.microsoft.com/office/drawing/2014/main" val="4151502743"/>
                  </a:ext>
                </a:extLst>
              </a:tr>
              <a:tr h="607394">
                <a:tc>
                  <a:txBody>
                    <a:bodyPr/>
                    <a:lstStyle/>
                    <a:p>
                      <a:pPr marL="10795" marR="0" algn="ctr">
                        <a:spcBef>
                          <a:spcPts val="0"/>
                        </a:spcBef>
                        <a:spcAft>
                          <a:spcPts val="800"/>
                        </a:spcAft>
                      </a:pPr>
                      <a:r>
                        <a:rPr lang="en-US" sz="1400" dirty="0" err="1">
                          <a:effectLst/>
                        </a:rPr>
                        <a:t>MassMedicum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tc>
                <a:tc>
                  <a:txBody>
                    <a:bodyPr/>
                    <a:lstStyle/>
                    <a:p>
                      <a:pPr marL="0" marR="33655" algn="ctr">
                        <a:spcBef>
                          <a:spcPts val="0"/>
                        </a:spcBef>
                        <a:spcAft>
                          <a:spcPts val="800"/>
                        </a:spcAft>
                      </a:pPr>
                      <a:r>
                        <a:rPr lang="en-US" sz="1400">
                          <a:effectLst/>
                        </a:rPr>
                        <a:t>85 University Drive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tc>
                <a:tc>
                  <a:txBody>
                    <a:bodyPr/>
                    <a:lstStyle/>
                    <a:p>
                      <a:pPr marL="0" marR="30480" algn="ctr">
                        <a:spcBef>
                          <a:spcPts val="0"/>
                        </a:spcBef>
                        <a:spcAft>
                          <a:spcPts val="800"/>
                        </a:spcAft>
                      </a:pPr>
                      <a:r>
                        <a:rPr lang="en-US" sz="1400" dirty="0">
                          <a:effectLst/>
                        </a:rPr>
                        <a:t>October 9, 2019 </a:t>
                      </a:r>
                      <a:r>
                        <a:rPr lang="en-US" sz="1400" dirty="0" smtClean="0">
                          <a:effectLst/>
                        </a:rPr>
                        <a:t>&amp;     July </a:t>
                      </a:r>
                      <a:r>
                        <a:rPr lang="en-US" sz="1400" dirty="0">
                          <a:effectLst/>
                        </a:rPr>
                        <a:t>11, 2019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tc>
                <a:tc>
                  <a:txBody>
                    <a:bodyPr/>
                    <a:lstStyle/>
                    <a:p>
                      <a:pPr marL="0" marR="33020" algn="ctr">
                        <a:spcBef>
                          <a:spcPts val="0"/>
                        </a:spcBef>
                        <a:spcAft>
                          <a:spcPts val="800"/>
                        </a:spcAft>
                      </a:pPr>
                      <a:r>
                        <a:rPr lang="en-US" sz="1400">
                          <a:effectLst/>
                        </a:rPr>
                        <a:t>September 16, 2019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tc>
                <a:tc>
                  <a:txBody>
                    <a:bodyPr/>
                    <a:lstStyle/>
                    <a:p>
                      <a:pPr marL="0" marR="35560" algn="ctr">
                        <a:spcBef>
                          <a:spcPts val="0"/>
                        </a:spcBef>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tc>
                <a:tc>
                  <a:txBody>
                    <a:bodyPr/>
                    <a:lstStyle/>
                    <a:p>
                      <a:pPr marL="0" marR="35560" algn="ctr">
                        <a:spcBef>
                          <a:spcPts val="0"/>
                        </a:spcBef>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9850" marR="39370" marT="4445" marB="0" anchor="ctr"/>
                </a:tc>
                <a:extLst>
                  <a:ext uri="{0D108BD9-81ED-4DB2-BD59-A6C34878D82A}">
                    <a16:rowId xmlns:a16="http://schemas.microsoft.com/office/drawing/2014/main" val="429351067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51578103"/>
              </p:ext>
            </p:extLst>
          </p:nvPr>
        </p:nvGraphicFramePr>
        <p:xfrm>
          <a:off x="426085" y="5492245"/>
          <a:ext cx="8229600" cy="815404"/>
        </p:xfrm>
        <a:graphic>
          <a:graphicData uri="http://schemas.openxmlformats.org/drawingml/2006/table">
            <a:tbl>
              <a:tblPr firstRow="1" firstCol="1" bandRow="1">
                <a:tableStyleId>{5C22544A-7EE6-4342-B048-85BDC9FD1C3A}</a:tableStyleId>
              </a:tblPr>
              <a:tblGrid>
                <a:gridCol w="678096">
                  <a:extLst>
                    <a:ext uri="{9D8B030D-6E8A-4147-A177-3AD203B41FA5}">
                      <a16:colId xmlns:a16="http://schemas.microsoft.com/office/drawing/2014/main" val="1541977211"/>
                    </a:ext>
                  </a:extLst>
                </a:gridCol>
                <a:gridCol w="767751">
                  <a:extLst>
                    <a:ext uri="{9D8B030D-6E8A-4147-A177-3AD203B41FA5}">
                      <a16:colId xmlns:a16="http://schemas.microsoft.com/office/drawing/2014/main" val="1503264521"/>
                    </a:ext>
                  </a:extLst>
                </a:gridCol>
                <a:gridCol w="1056218">
                  <a:extLst>
                    <a:ext uri="{9D8B030D-6E8A-4147-A177-3AD203B41FA5}">
                      <a16:colId xmlns:a16="http://schemas.microsoft.com/office/drawing/2014/main" val="3422854070"/>
                    </a:ext>
                  </a:extLst>
                </a:gridCol>
                <a:gridCol w="835489">
                  <a:extLst>
                    <a:ext uri="{9D8B030D-6E8A-4147-A177-3AD203B41FA5}">
                      <a16:colId xmlns:a16="http://schemas.microsoft.com/office/drawing/2014/main" val="266668573"/>
                    </a:ext>
                  </a:extLst>
                </a:gridCol>
                <a:gridCol w="765229">
                  <a:extLst>
                    <a:ext uri="{9D8B030D-6E8A-4147-A177-3AD203B41FA5}">
                      <a16:colId xmlns:a16="http://schemas.microsoft.com/office/drawing/2014/main" val="687093953"/>
                    </a:ext>
                  </a:extLst>
                </a:gridCol>
                <a:gridCol w="715992">
                  <a:extLst>
                    <a:ext uri="{9D8B030D-6E8A-4147-A177-3AD203B41FA5}">
                      <a16:colId xmlns:a16="http://schemas.microsoft.com/office/drawing/2014/main" val="2008996119"/>
                    </a:ext>
                  </a:extLst>
                </a:gridCol>
                <a:gridCol w="871268">
                  <a:extLst>
                    <a:ext uri="{9D8B030D-6E8A-4147-A177-3AD203B41FA5}">
                      <a16:colId xmlns:a16="http://schemas.microsoft.com/office/drawing/2014/main" val="1704699672"/>
                    </a:ext>
                  </a:extLst>
                </a:gridCol>
                <a:gridCol w="994855">
                  <a:extLst>
                    <a:ext uri="{9D8B030D-6E8A-4147-A177-3AD203B41FA5}">
                      <a16:colId xmlns:a16="http://schemas.microsoft.com/office/drawing/2014/main" val="1444660967"/>
                    </a:ext>
                  </a:extLst>
                </a:gridCol>
                <a:gridCol w="817380">
                  <a:extLst>
                    <a:ext uri="{9D8B030D-6E8A-4147-A177-3AD203B41FA5}">
                      <a16:colId xmlns:a16="http://schemas.microsoft.com/office/drawing/2014/main" val="3478990280"/>
                    </a:ext>
                  </a:extLst>
                </a:gridCol>
                <a:gridCol w="727322">
                  <a:extLst>
                    <a:ext uri="{9D8B030D-6E8A-4147-A177-3AD203B41FA5}">
                      <a16:colId xmlns:a16="http://schemas.microsoft.com/office/drawing/2014/main" val="972712907"/>
                    </a:ext>
                  </a:extLst>
                </a:gridCol>
              </a:tblGrid>
              <a:tr h="341931">
                <a:tc>
                  <a:txBody>
                    <a:bodyPr/>
                    <a:lstStyle/>
                    <a:p>
                      <a:pPr marL="0" marR="0" algn="ctr">
                        <a:lnSpc>
                          <a:spcPct val="107000"/>
                        </a:lnSpc>
                        <a:spcBef>
                          <a:spcPts val="0"/>
                        </a:spcBef>
                        <a:spcAft>
                          <a:spcPts val="0"/>
                        </a:spcAft>
                      </a:pPr>
                      <a:r>
                        <a:rPr lang="en-US" sz="1200" dirty="0" smtClean="0">
                          <a:effectLst/>
                        </a:rPr>
                        <a:t>Retailer</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200" dirty="0" smtClean="0">
                          <a:effectLst/>
                        </a:rPr>
                        <a:t>Cultivator</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200" dirty="0" smtClean="0">
                          <a:effectLst/>
                        </a:rPr>
                        <a:t>Product </a:t>
                      </a:r>
                      <a:r>
                        <a:rPr lang="en-US" sz="1200" dirty="0">
                          <a:effectLst/>
                        </a:rPr>
                        <a:t>Manufacturer</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200" dirty="0" smtClean="0">
                          <a:effectLst/>
                        </a:rPr>
                        <a:t>Testing </a:t>
                      </a:r>
                      <a:r>
                        <a:rPr lang="en-US" sz="1200" dirty="0">
                          <a:effectLst/>
                        </a:rPr>
                        <a:t>Lab</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200" dirty="0" smtClean="0">
                          <a:effectLst/>
                        </a:rPr>
                        <a:t>Micro-business</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200" dirty="0" smtClean="0">
                          <a:effectLst/>
                        </a:rPr>
                        <a:t>Research </a:t>
                      </a:r>
                      <a:r>
                        <a:rPr lang="en-US" sz="1200" dirty="0">
                          <a:effectLst/>
                        </a:rPr>
                        <a:t>Facility</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200" dirty="0" smtClean="0">
                          <a:effectLst/>
                        </a:rPr>
                        <a:t>Transporter</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200" dirty="0" smtClean="0">
                          <a:effectLst/>
                        </a:rPr>
                        <a:t>Social </a:t>
                      </a:r>
                      <a:r>
                        <a:rPr lang="en-US" sz="1200" dirty="0">
                          <a:effectLst/>
                        </a:rPr>
                        <a:t>Consumption Operator</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200" dirty="0" smtClean="0">
                          <a:effectLst/>
                        </a:rPr>
                        <a:t>Marijuana Social Club</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200" dirty="0" smtClean="0">
                          <a:effectLst/>
                        </a:rPr>
                        <a:t>Delivery-Only Retailer</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extLst>
                  <a:ext uri="{0D108BD9-81ED-4DB2-BD59-A6C34878D82A}">
                    <a16:rowId xmlns:a16="http://schemas.microsoft.com/office/drawing/2014/main" val="2718134847"/>
                  </a:ext>
                </a:extLst>
              </a:tr>
              <a:tr h="227244">
                <a:tc>
                  <a:txBody>
                    <a:bodyPr/>
                    <a:lstStyle/>
                    <a:p>
                      <a:pPr marL="0" marR="0" algn="ctr">
                        <a:lnSpc>
                          <a:spcPct val="107000"/>
                        </a:lnSpc>
                        <a:spcBef>
                          <a:spcPts val="0"/>
                        </a:spcBef>
                        <a:spcAft>
                          <a:spcPts val="0"/>
                        </a:spcAft>
                      </a:pPr>
                      <a:r>
                        <a:rPr lang="en-US" sz="1400" b="0" dirty="0">
                          <a:solidFill>
                            <a:schemeClr val="tx1"/>
                          </a:solidFill>
                          <a:effectLst/>
                        </a:rPr>
                        <a:t>28</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solidFill>
                      <a:srgbClr val="D0D8E8"/>
                    </a:solidFill>
                  </a:tcPr>
                </a:tc>
                <a:tc>
                  <a:txBody>
                    <a:bodyPr/>
                    <a:lstStyle/>
                    <a:p>
                      <a:pPr marL="0" marR="0" algn="ctr">
                        <a:lnSpc>
                          <a:spcPct val="107000"/>
                        </a:lnSpc>
                        <a:spcBef>
                          <a:spcPts val="0"/>
                        </a:spcBef>
                        <a:spcAft>
                          <a:spcPts val="0"/>
                        </a:spcAft>
                      </a:pPr>
                      <a:r>
                        <a:rPr lang="en-US" sz="1400" dirty="0">
                          <a:effectLst/>
                        </a:rPr>
                        <a:t>9</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solidFill>
                      <a:srgbClr val="D0D8E8"/>
                    </a:solidFill>
                  </a:tcPr>
                </a:tc>
                <a:tc>
                  <a:txBody>
                    <a:bodyPr/>
                    <a:lstStyle/>
                    <a:p>
                      <a:pPr marL="0" marR="0" algn="ctr">
                        <a:lnSpc>
                          <a:spcPct val="107000"/>
                        </a:lnSpc>
                        <a:spcBef>
                          <a:spcPts val="0"/>
                        </a:spcBef>
                        <a:spcAft>
                          <a:spcPts val="0"/>
                        </a:spcAft>
                      </a:pPr>
                      <a:r>
                        <a:rPr lang="en-US" sz="1400" dirty="0">
                          <a:effectLst/>
                        </a:rPr>
                        <a:t>3</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400" dirty="0">
                          <a:effectLst/>
                        </a:rPr>
                        <a:t>1</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400" dirty="0">
                          <a:effectLst/>
                        </a:rPr>
                        <a:t>2</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400" dirty="0">
                          <a:effectLst/>
                        </a:rPr>
                        <a:t>0</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400" dirty="0">
                          <a:effectLst/>
                        </a:rPr>
                        <a:t>0</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400" dirty="0">
                          <a:effectLst/>
                        </a:rPr>
                        <a:t>3</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400" dirty="0">
                          <a:effectLst/>
                        </a:rPr>
                        <a:t>0</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tc>
                  <a:txBody>
                    <a:bodyPr/>
                    <a:lstStyle/>
                    <a:p>
                      <a:pPr marL="0" marR="0" algn="ctr">
                        <a:lnSpc>
                          <a:spcPct val="107000"/>
                        </a:lnSpc>
                        <a:spcBef>
                          <a:spcPts val="0"/>
                        </a:spcBef>
                        <a:spcAft>
                          <a:spcPts val="0"/>
                        </a:spcAft>
                      </a:pPr>
                      <a:r>
                        <a:rPr lang="en-US" sz="1400" dirty="0">
                          <a:effectLst/>
                        </a:rPr>
                        <a:t>0</a:t>
                      </a:r>
                      <a:endPar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7934" marR="47934" marT="0" marB="0" anchor="ctr"/>
                </a:tc>
                <a:extLst>
                  <a:ext uri="{0D108BD9-81ED-4DB2-BD59-A6C34878D82A}">
                    <a16:rowId xmlns:a16="http://schemas.microsoft.com/office/drawing/2014/main" val="3570041556"/>
                  </a:ext>
                </a:extLst>
              </a:tr>
            </a:tbl>
          </a:graphicData>
        </a:graphic>
      </p:graphicFrame>
      <p:sp>
        <p:nvSpPr>
          <p:cNvPr id="6" name="TextBox 5"/>
          <p:cNvSpPr txBox="1"/>
          <p:nvPr/>
        </p:nvSpPr>
        <p:spPr>
          <a:xfrm>
            <a:off x="2971800" y="5158594"/>
            <a:ext cx="3145541" cy="369332"/>
          </a:xfrm>
          <a:prstGeom prst="rect">
            <a:avLst/>
          </a:prstGeom>
          <a:noFill/>
        </p:spPr>
        <p:txBody>
          <a:bodyPr wrap="none" rtlCol="0">
            <a:spAutoFit/>
          </a:bodyPr>
          <a:lstStyle/>
          <a:p>
            <a:r>
              <a:rPr lang="en-US" dirty="0" smtClean="0"/>
              <a:t>Inquiries by Establishment Type</a:t>
            </a:r>
            <a:endParaRPr lang="en-US" dirty="0"/>
          </a:p>
        </p:txBody>
      </p:sp>
      <p:sp>
        <p:nvSpPr>
          <p:cNvPr id="7" name="TextBox 6"/>
          <p:cNvSpPr txBox="1"/>
          <p:nvPr/>
        </p:nvSpPr>
        <p:spPr>
          <a:xfrm>
            <a:off x="3553691" y="1097203"/>
            <a:ext cx="1974387" cy="369332"/>
          </a:xfrm>
          <a:prstGeom prst="rect">
            <a:avLst/>
          </a:prstGeom>
          <a:noFill/>
        </p:spPr>
        <p:txBody>
          <a:bodyPr wrap="none" rtlCol="0">
            <a:spAutoFit/>
          </a:bodyPr>
          <a:lstStyle/>
          <a:p>
            <a:r>
              <a:rPr lang="en-US" dirty="0" smtClean="0"/>
              <a:t>Adult-Use Retailers</a:t>
            </a:r>
            <a:endParaRPr lang="en-US" dirty="0"/>
          </a:p>
        </p:txBody>
      </p:sp>
    </p:spTree>
    <p:extLst>
      <p:ext uri="{BB962C8B-B14F-4D97-AF65-F5344CB8AC3E}">
        <p14:creationId xmlns:p14="http://schemas.microsoft.com/office/powerpoint/2010/main" val="225828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4" name="Content Placeholder 3"/>
          <p:cNvSpPr>
            <a:spLocks noGrp="1"/>
          </p:cNvSpPr>
          <p:nvPr>
            <p:ph idx="1"/>
          </p:nvPr>
        </p:nvSpPr>
        <p:spPr>
          <a:xfrm>
            <a:off x="396815" y="1061050"/>
            <a:ext cx="8289985" cy="5658927"/>
          </a:xfrm>
          <a:solidFill>
            <a:schemeClr val="bg1"/>
          </a:solidFill>
        </p:spPr>
        <p:txBody>
          <a:bodyPr/>
          <a:lstStyle/>
          <a:p>
            <a:pPr marL="0" indent="0" algn="ctr">
              <a:buNone/>
            </a:pPr>
            <a:endParaRPr lang="en-US" sz="6600" dirty="0" smtClean="0"/>
          </a:p>
          <a:p>
            <a:pPr marL="0" indent="0" algn="ctr">
              <a:buNone/>
            </a:pPr>
            <a:endParaRPr lang="en-US" sz="4000" dirty="0"/>
          </a:p>
          <a:p>
            <a:pPr marL="0" indent="0" algn="ctr">
              <a:buNone/>
            </a:pPr>
            <a:r>
              <a:rPr lang="en-US" sz="6600" dirty="0" smtClean="0"/>
              <a:t>Lessons Learned</a:t>
            </a:r>
          </a:p>
        </p:txBody>
      </p:sp>
    </p:spTree>
    <p:extLst>
      <p:ext uri="{BB962C8B-B14F-4D97-AF65-F5344CB8AC3E}">
        <p14:creationId xmlns:p14="http://schemas.microsoft.com/office/powerpoint/2010/main" val="1013021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Lessons Learned</a:t>
            </a:r>
            <a:endParaRPr lang="en-US" dirty="0"/>
          </a:p>
        </p:txBody>
      </p:sp>
      <p:sp>
        <p:nvSpPr>
          <p:cNvPr id="3" name="Content Placeholder 2"/>
          <p:cNvSpPr>
            <a:spLocks noGrp="1"/>
          </p:cNvSpPr>
          <p:nvPr>
            <p:ph idx="1"/>
          </p:nvPr>
        </p:nvSpPr>
        <p:spPr>
          <a:xfrm>
            <a:off x="457200" y="1172112"/>
            <a:ext cx="8229600" cy="4830763"/>
          </a:xfrm>
        </p:spPr>
        <p:txBody>
          <a:bodyPr/>
          <a:lstStyle/>
          <a:p>
            <a:pPr marL="0" indent="0">
              <a:buNone/>
            </a:pPr>
            <a:r>
              <a:rPr lang="en-US" u="sng" dirty="0"/>
              <a:t>Lesson 1</a:t>
            </a:r>
            <a:r>
              <a:rPr lang="en-US" dirty="0"/>
              <a:t>: Know your community</a:t>
            </a:r>
          </a:p>
          <a:p>
            <a:pPr marL="857250" lvl="1" indent="-457200"/>
            <a:r>
              <a:rPr lang="en-US" dirty="0" smtClean="0"/>
              <a:t>Especially your community’s views on cannabis</a:t>
            </a:r>
            <a:endParaRPr lang="en-US" dirty="0"/>
          </a:p>
          <a:p>
            <a:pPr marL="0" indent="0">
              <a:buNone/>
            </a:pPr>
            <a:r>
              <a:rPr lang="en-US" u="sng" dirty="0"/>
              <a:t>Lesson 2</a:t>
            </a:r>
            <a:r>
              <a:rPr lang="en-US" dirty="0"/>
              <a:t>: Embrace uncertainty</a:t>
            </a:r>
          </a:p>
          <a:p>
            <a:pPr marL="857250" lvl="1" indent="-457200"/>
            <a:r>
              <a:rPr lang="en-US" dirty="0" smtClean="0"/>
              <a:t>The law and regulations are still evolving, so be prepared to adapt</a:t>
            </a:r>
            <a:endParaRPr lang="en-US" dirty="0"/>
          </a:p>
          <a:p>
            <a:pPr marL="0" indent="0">
              <a:buNone/>
            </a:pPr>
            <a:r>
              <a:rPr lang="en-US" u="sng" dirty="0"/>
              <a:t>Lesson 3</a:t>
            </a:r>
            <a:r>
              <a:rPr lang="en-US" dirty="0"/>
              <a:t>: Develop a team and a process</a:t>
            </a:r>
          </a:p>
          <a:p>
            <a:pPr marL="857250" lvl="1" indent="-457200"/>
            <a:r>
              <a:rPr lang="en-US" dirty="0" smtClean="0"/>
              <a:t>Bring together different stakeholders with different perspectives</a:t>
            </a:r>
            <a:endParaRPr lang="en-US" dirty="0"/>
          </a:p>
          <a:p>
            <a:pPr marL="0" indent="0">
              <a:buNone/>
            </a:pPr>
            <a:r>
              <a:rPr lang="en-US" u="sng" dirty="0"/>
              <a:t>Lesson </a:t>
            </a:r>
            <a:r>
              <a:rPr lang="en-US" u="sng" dirty="0" smtClean="0"/>
              <a:t>4</a:t>
            </a:r>
            <a:r>
              <a:rPr lang="en-US" dirty="0" smtClean="0"/>
              <a:t>: Don’t go it alone</a:t>
            </a:r>
          </a:p>
          <a:p>
            <a:pPr marL="857250" lvl="1" indent="-457200"/>
            <a:r>
              <a:rPr lang="en-US" dirty="0" smtClean="0">
                <a:solidFill>
                  <a:prstClr val="black"/>
                </a:solidFill>
              </a:rPr>
              <a:t>Reach out to other municipalities in Massachusetts and beyond</a:t>
            </a:r>
            <a:endParaRPr lang="en-US" dirty="0">
              <a:solidFill>
                <a:prstClr val="black"/>
              </a:solidFill>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48135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Thank You</a:t>
            </a:r>
            <a:endParaRPr lang="en-US" dirty="0"/>
          </a:p>
        </p:txBody>
      </p:sp>
      <p:sp>
        <p:nvSpPr>
          <p:cNvPr id="4" name="Subtitle 22">
            <a:extLst>
              <a:ext uri="{FF2B5EF4-FFF2-40B4-BE49-F238E27FC236}">
                <a16:creationId xmlns:a16="http://schemas.microsoft.com/office/drawing/2014/main" id="{9FDCAA0A-980E-4E01-8FDA-B5368F0910FD}"/>
              </a:ext>
            </a:extLst>
          </p:cNvPr>
          <p:cNvSpPr>
            <a:spLocks noGrp="1"/>
          </p:cNvSpPr>
          <p:nvPr>
            <p:ph idx="1"/>
          </p:nvPr>
        </p:nvSpPr>
        <p:spPr>
          <a:xfrm>
            <a:off x="457200" y="1171575"/>
            <a:ext cx="8229600" cy="4830763"/>
          </a:xfrm>
        </p:spPr>
        <p:txBody>
          <a:bodyPr anchor="ctr">
            <a:normAutofit/>
          </a:bodyPr>
          <a:lstStyle/>
          <a:p>
            <a:pPr marL="0" indent="0" algn="ctr">
              <a:spcBef>
                <a:spcPts val="0"/>
              </a:spcBef>
              <a:buNone/>
            </a:pPr>
            <a:r>
              <a:rPr lang="en-US" b="1" dirty="0" smtClean="0"/>
              <a:t>Geoff Kravitz</a:t>
            </a:r>
          </a:p>
          <a:p>
            <a:pPr marL="0" indent="0" algn="ctr">
              <a:spcBef>
                <a:spcPts val="0"/>
              </a:spcBef>
              <a:buNone/>
            </a:pPr>
            <a:r>
              <a:rPr lang="en-US" dirty="0" smtClean="0"/>
              <a:t>Economic Development Director</a:t>
            </a:r>
          </a:p>
          <a:p>
            <a:pPr marL="0" indent="0" algn="ctr">
              <a:spcBef>
                <a:spcPts val="0"/>
              </a:spcBef>
              <a:buNone/>
            </a:pPr>
            <a:r>
              <a:rPr lang="en-US" dirty="0" smtClean="0"/>
              <a:t>Town of Amherst</a:t>
            </a:r>
          </a:p>
          <a:p>
            <a:pPr marL="0" indent="0" algn="ctr">
              <a:spcBef>
                <a:spcPts val="0"/>
              </a:spcBef>
              <a:buNone/>
            </a:pPr>
            <a:r>
              <a:rPr lang="en-US" dirty="0" smtClean="0">
                <a:hlinkClick r:id="rId3"/>
              </a:rPr>
              <a:t>kravitzg@amherstma.gov</a:t>
            </a:r>
            <a:endParaRPr lang="en-US" dirty="0" smtClean="0"/>
          </a:p>
          <a:p>
            <a:pPr marL="0" indent="0" algn="ctr">
              <a:spcBef>
                <a:spcPts val="0"/>
              </a:spcBef>
              <a:buNone/>
            </a:pPr>
            <a:r>
              <a:rPr lang="en-US" dirty="0" smtClean="0"/>
              <a:t>413-259-3079</a:t>
            </a:r>
            <a:endParaRPr lang="en-US" dirty="0"/>
          </a:p>
        </p:txBody>
      </p:sp>
    </p:spTree>
    <p:extLst>
      <p:ext uri="{BB962C8B-B14F-4D97-AF65-F5344CB8AC3E}">
        <p14:creationId xmlns:p14="http://schemas.microsoft.com/office/powerpoint/2010/main" val="777033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4" name="Content Placeholder 3"/>
          <p:cNvSpPr>
            <a:spLocks noGrp="1"/>
          </p:cNvSpPr>
          <p:nvPr>
            <p:ph idx="1"/>
          </p:nvPr>
        </p:nvSpPr>
        <p:spPr>
          <a:xfrm>
            <a:off x="396815" y="1061050"/>
            <a:ext cx="8289985" cy="5676180"/>
          </a:xfrm>
          <a:solidFill>
            <a:schemeClr val="bg1"/>
          </a:solidFill>
        </p:spPr>
        <p:txBody>
          <a:bodyPr/>
          <a:lstStyle/>
          <a:p>
            <a:pPr marL="0" indent="0" algn="ctr">
              <a:buNone/>
            </a:pPr>
            <a:endParaRPr lang="en-US" sz="6600" dirty="0" smtClean="0"/>
          </a:p>
          <a:p>
            <a:pPr marL="0" indent="0" algn="ctr">
              <a:buNone/>
            </a:pPr>
            <a:r>
              <a:rPr lang="en-US" sz="6600" dirty="0" smtClean="0"/>
              <a:t>Background &amp; Context </a:t>
            </a:r>
          </a:p>
          <a:p>
            <a:pPr marL="0" indent="0" algn="ctr">
              <a:buNone/>
            </a:pPr>
            <a:r>
              <a:rPr lang="en-US" sz="6600" dirty="0" smtClean="0"/>
              <a:t>in Amherst</a:t>
            </a:r>
            <a:endParaRPr lang="en-US" sz="6600" dirty="0"/>
          </a:p>
        </p:txBody>
      </p:sp>
    </p:spTree>
    <p:extLst>
      <p:ext uri="{BB962C8B-B14F-4D97-AF65-F5344CB8AC3E}">
        <p14:creationId xmlns:p14="http://schemas.microsoft.com/office/powerpoint/2010/main" val="3594398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5630174" cy="762000"/>
          </a:xfrm>
        </p:spPr>
        <p:txBody>
          <a:bodyPr/>
          <a:lstStyle/>
          <a:p>
            <a:pPr algn="l"/>
            <a:r>
              <a:rPr lang="en-US" dirty="0" smtClean="0"/>
              <a:t>Amherst’s Cannabis History</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1357" y="1549856"/>
            <a:ext cx="5583034" cy="4652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726570" y="6248861"/>
            <a:ext cx="5639104" cy="461665"/>
          </a:xfrm>
          <a:prstGeom prst="rect">
            <a:avLst/>
          </a:prstGeom>
          <a:noFill/>
        </p:spPr>
        <p:txBody>
          <a:bodyPr wrap="square" rtlCol="0">
            <a:spAutoFit/>
          </a:bodyPr>
          <a:lstStyle/>
          <a:p>
            <a:r>
              <a:rPr lang="en-US" sz="1200" dirty="0"/>
              <a:t>Cannabis Reform Coalition Records (RG 045/80/C3). Special Collections and University Archives, UMass Amherst Libraries.</a:t>
            </a:r>
          </a:p>
        </p:txBody>
      </p:sp>
    </p:spTree>
    <p:extLst>
      <p:ext uri="{BB962C8B-B14F-4D97-AF65-F5344CB8AC3E}">
        <p14:creationId xmlns:p14="http://schemas.microsoft.com/office/powerpoint/2010/main" val="1315837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76200"/>
            <a:ext cx="5405887" cy="762000"/>
          </a:xfrm>
        </p:spPr>
        <p:txBody>
          <a:bodyPr/>
          <a:lstStyle/>
          <a:p>
            <a:pPr algn="l"/>
            <a:r>
              <a:rPr lang="en-US" dirty="0" smtClean="0"/>
              <a:t>Ballot Question Results</a:t>
            </a:r>
            <a:endParaRPr lang="en-US" dirty="0"/>
          </a:p>
        </p:txBody>
      </p:sp>
      <p:graphicFrame>
        <p:nvGraphicFramePr>
          <p:cNvPr id="5" name="Content Placeholder 8"/>
          <p:cNvGraphicFramePr>
            <a:graphicFrameLocks/>
          </p:cNvGraphicFramePr>
          <p:nvPr>
            <p:extLst>
              <p:ext uri="{D42A27DB-BD31-4B8C-83A1-F6EECF244321}">
                <p14:modId xmlns:p14="http://schemas.microsoft.com/office/powerpoint/2010/main" val="4182546385"/>
              </p:ext>
            </p:extLst>
          </p:nvPr>
        </p:nvGraphicFramePr>
        <p:xfrm>
          <a:off x="642116" y="1295400"/>
          <a:ext cx="7859768" cy="46136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38801" y="3200398"/>
            <a:ext cx="1814422" cy="923330"/>
          </a:xfrm>
          <a:prstGeom prst="rect">
            <a:avLst/>
          </a:prstGeom>
          <a:noFill/>
        </p:spPr>
        <p:txBody>
          <a:bodyPr wrap="square" rtlCol="0">
            <a:spAutoFit/>
          </a:bodyPr>
          <a:lstStyle/>
          <a:p>
            <a:pPr algn="ctr"/>
            <a:r>
              <a:rPr lang="en-US" b="1" dirty="0" smtClean="0"/>
              <a:t>5</a:t>
            </a:r>
            <a:r>
              <a:rPr lang="en-US" b="1" baseline="30000" dirty="0" smtClean="0"/>
              <a:t>th</a:t>
            </a:r>
            <a:r>
              <a:rPr lang="en-US" b="1" dirty="0" smtClean="0"/>
              <a:t> highest approval in the state</a:t>
            </a:r>
            <a:endParaRPr lang="en-US" b="1" dirty="0"/>
          </a:p>
        </p:txBody>
      </p:sp>
    </p:spTree>
    <p:extLst>
      <p:ext uri="{BB962C8B-B14F-4D97-AF65-F5344CB8AC3E}">
        <p14:creationId xmlns:p14="http://schemas.microsoft.com/office/powerpoint/2010/main" val="216824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El"/>
        </p:bldSub>
      </p:bldGraphic>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Community Profile</a:t>
            </a:r>
            <a:endParaRPr lang="en-US" dirty="0"/>
          </a:p>
        </p:txBody>
      </p:sp>
      <p:sp>
        <p:nvSpPr>
          <p:cNvPr id="3" name="Content Placeholder 2"/>
          <p:cNvSpPr>
            <a:spLocks noGrp="1"/>
          </p:cNvSpPr>
          <p:nvPr>
            <p:ph idx="1"/>
          </p:nvPr>
        </p:nvSpPr>
        <p:spPr/>
        <p:txBody>
          <a:bodyPr/>
          <a:lstStyle/>
          <a:p>
            <a:pPr marL="0" indent="0">
              <a:buNone/>
            </a:pPr>
            <a:r>
              <a:rPr lang="en-US" u="sng" dirty="0"/>
              <a:t>Total Population</a:t>
            </a:r>
            <a:r>
              <a:rPr lang="en-US" dirty="0"/>
              <a:t>: </a:t>
            </a:r>
            <a:r>
              <a:rPr lang="en-US" dirty="0" smtClean="0"/>
              <a:t>39,880</a:t>
            </a:r>
            <a:br>
              <a:rPr lang="en-US" dirty="0" smtClean="0"/>
            </a:br>
            <a:endParaRPr lang="en-US" dirty="0" smtClean="0"/>
          </a:p>
          <a:p>
            <a:pPr marL="0" indent="0">
              <a:buNone/>
            </a:pPr>
            <a:r>
              <a:rPr lang="en-US" u="sng" dirty="0" smtClean="0"/>
              <a:t>Median Age</a:t>
            </a:r>
            <a:r>
              <a:rPr lang="en-US" dirty="0"/>
              <a:t>: </a:t>
            </a:r>
            <a:r>
              <a:rPr lang="en-US" dirty="0" smtClean="0"/>
              <a:t>21.4</a:t>
            </a:r>
          </a:p>
          <a:p>
            <a:pPr marL="0" indent="0">
              <a:buNone/>
            </a:pPr>
            <a:endParaRPr lang="en-US" dirty="0"/>
          </a:p>
          <a:p>
            <a:pPr marL="0" indent="0">
              <a:buNone/>
            </a:pPr>
            <a:r>
              <a:rPr lang="en-US" u="sng" dirty="0"/>
              <a:t>Population </a:t>
            </a:r>
            <a:r>
              <a:rPr lang="en-US" u="sng" dirty="0" smtClean="0"/>
              <a:t>under 21</a:t>
            </a:r>
            <a:r>
              <a:rPr lang="en-US" dirty="0" smtClean="0"/>
              <a:t>: 17,830 (45%)</a:t>
            </a:r>
            <a:br>
              <a:rPr lang="en-US" dirty="0" smtClean="0"/>
            </a:br>
            <a:endParaRPr lang="en-US" dirty="0" smtClean="0"/>
          </a:p>
          <a:p>
            <a:pPr marL="0" indent="0">
              <a:buNone/>
            </a:pPr>
            <a:r>
              <a:rPr lang="en-US" dirty="0" smtClean="0"/>
              <a:t>5,000+ new residents annually</a:t>
            </a:r>
            <a:r>
              <a:rPr lang="en-US" dirty="0"/>
              <a:t> &lt; 21 years old </a:t>
            </a:r>
            <a:r>
              <a:rPr lang="en-US" dirty="0" smtClean="0"/>
              <a:t> (first year college students)</a:t>
            </a:r>
          </a:p>
          <a:p>
            <a:pPr marL="0" indent="0">
              <a:buNone/>
            </a:pPr>
            <a:endParaRPr lang="en-US" dirty="0"/>
          </a:p>
        </p:txBody>
      </p:sp>
    </p:spTree>
    <p:extLst>
      <p:ext uri="{BB962C8B-B14F-4D97-AF65-F5344CB8AC3E}">
        <p14:creationId xmlns:p14="http://schemas.microsoft.com/office/powerpoint/2010/main" val="3041542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Competing Priorities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5500078"/>
              </p:ext>
            </p:extLst>
          </p:nvPr>
        </p:nvGraphicFramePr>
        <p:xfrm>
          <a:off x="457200" y="1295400"/>
          <a:ext cx="82296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025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76200"/>
            <a:ext cx="5569789" cy="762000"/>
          </a:xfrm>
        </p:spPr>
        <p:txBody>
          <a:bodyPr/>
          <a:lstStyle/>
          <a:p>
            <a:pPr algn="l"/>
            <a:r>
              <a:rPr lang="en-US" dirty="0" smtClean="0"/>
              <a:t>Starting Premise</a:t>
            </a:r>
            <a:endParaRPr lang="en-US" dirty="0"/>
          </a:p>
        </p:txBody>
      </p:sp>
      <p:sp>
        <p:nvSpPr>
          <p:cNvPr id="4" name="Content Placeholder 3"/>
          <p:cNvSpPr>
            <a:spLocks noGrp="1"/>
          </p:cNvSpPr>
          <p:nvPr>
            <p:ph idx="1"/>
          </p:nvPr>
        </p:nvSpPr>
        <p:spPr/>
        <p:txBody>
          <a:bodyPr anchor="ctr"/>
          <a:lstStyle/>
          <a:p>
            <a:pPr marL="0" indent="0" algn="ctr">
              <a:buNone/>
            </a:pPr>
            <a:r>
              <a:rPr lang="en-US" sz="4400" dirty="0" smtClean="0"/>
              <a:t>A commitment </a:t>
            </a:r>
            <a:r>
              <a:rPr lang="en-US" sz="4400" dirty="0"/>
              <a:t>to implementing the recreational marijuana law in a safe and responsible manner.</a:t>
            </a:r>
          </a:p>
        </p:txBody>
      </p:sp>
    </p:spTree>
    <p:extLst>
      <p:ext uri="{BB962C8B-B14F-4D97-AF65-F5344CB8AC3E}">
        <p14:creationId xmlns:p14="http://schemas.microsoft.com/office/powerpoint/2010/main" val="2768294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Informal Working Group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77435236"/>
              </p:ext>
            </p:extLst>
          </p:nvPr>
        </p:nvGraphicFramePr>
        <p:xfrm>
          <a:off x="457200" y="1621766"/>
          <a:ext cx="8229600" cy="4908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119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6C80490-3180-4DE5-A87A-2A60D2531C6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CFD666C-E802-45C4-BE06-1594FD3D716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254211B2-4019-41DA-9D36-7FD7F556E21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3799AD27-2853-450D-B4D8-4AC47C3A6F7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ED4D672-98A2-443D-A3DA-E519574D8C0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F5426B20-0A11-4E63-93C9-E151D4EA00E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3D3F92BA-2598-4ED3-83D9-EE78B14A8A2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987EC15F-D680-47EE-B06F-B8F091896BC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C0986C53-9FCA-4A82-9741-DF5B23AFFAD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C5529BE7-857D-4638-9FBB-4AB0E9F86074}"/>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F3526262-371A-46E5-BA7A-66A90D2ABC2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55822B94-AFF7-4204-90EA-915F57B4F73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theme/theme1.xml><?xml version="1.0" encoding="utf-8"?>
<a:theme xmlns:a="http://schemas.openxmlformats.org/drawingml/2006/main" name="Amhers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mherst Template" id="{62B2B562-0829-4FDB-962D-E18116106167}" vid="{FFE35CF9-50E8-41E7-9D18-81C754EBE9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13141</TotalTime>
  <Words>1578</Words>
  <Application>Microsoft Office PowerPoint</Application>
  <PresentationFormat>On-screen Show (4:3)</PresentationFormat>
  <Paragraphs>331</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Bookman Old Style</vt:lpstr>
      <vt:lpstr>Calibri</vt:lpstr>
      <vt:lpstr>Franklin Gothic Medium</vt:lpstr>
      <vt:lpstr>Times New Roman</vt:lpstr>
      <vt:lpstr>Amherst Template</vt:lpstr>
      <vt:lpstr>Lessons Learned from Amherst</vt:lpstr>
      <vt:lpstr>Overview</vt:lpstr>
      <vt:lpstr>PowerPoint Presentation</vt:lpstr>
      <vt:lpstr>Amherst’s Cannabis History</vt:lpstr>
      <vt:lpstr>Ballot Question Results</vt:lpstr>
      <vt:lpstr>Community Profile</vt:lpstr>
      <vt:lpstr>Competing Priorities</vt:lpstr>
      <vt:lpstr>Starting Premise</vt:lpstr>
      <vt:lpstr>Informal Working Group</vt:lpstr>
      <vt:lpstr>PowerPoint Presentation</vt:lpstr>
      <vt:lpstr>Local Legislative Actions</vt:lpstr>
      <vt:lpstr>Legislative Actions in Context</vt:lpstr>
      <vt:lpstr>Zoning for Retail</vt:lpstr>
      <vt:lpstr>Zoning for Retail</vt:lpstr>
      <vt:lpstr>Zoning for Retail</vt:lpstr>
      <vt:lpstr>PowerPoint Presentation</vt:lpstr>
      <vt:lpstr>HCAs – Town Review Team</vt:lpstr>
      <vt:lpstr>Town Review Team Process</vt:lpstr>
      <vt:lpstr>Information Requested</vt:lpstr>
      <vt:lpstr>Holistic Evaluation</vt:lpstr>
      <vt:lpstr>PowerPoint Presentation</vt:lpstr>
      <vt:lpstr>Medical Establishments</vt:lpstr>
      <vt:lpstr>Adult-Use Establishments</vt:lpstr>
      <vt:lpstr>PowerPoint Presentation</vt:lpstr>
      <vt:lpstr>Lessons Learned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Hickory Ridge Proposal</dc:title>
  <dc:creator>Kravitz, Geoff</dc:creator>
  <cp:lastModifiedBy>Kravitz, Geoff</cp:lastModifiedBy>
  <cp:revision>76</cp:revision>
  <cp:lastPrinted>2019-09-27T13:08:53Z</cp:lastPrinted>
  <dcterms:created xsi:type="dcterms:W3CDTF">2019-08-20T14:47:12Z</dcterms:created>
  <dcterms:modified xsi:type="dcterms:W3CDTF">2019-10-04T13:23:57Z</dcterms:modified>
</cp:coreProperties>
</file>