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5-->
<p:presentation xmlns:r="http://schemas.openxmlformats.org/officeDocument/2006/relationships" xmlns:a="http://schemas.openxmlformats.org/drawingml/2006/main" xmlns:p="http://schemas.openxmlformats.org/presentationml/2006/main" saveSubsetFonts="1">
  <p:sldMasterIdLst>
    <p:sldMasterId id="2147483660" r:id="rId2"/>
  </p:sldMasterIdLst>
  <p:notesMasterIdLst>
    <p:notesMasterId r:id="rId3"/>
  </p:notesMasterIdLst>
  <p:sldIdLst>
    <p:sldId id="256"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63" r:id="rId19"/>
    <p:sldId id="262" r:id="rId20"/>
    <p:sldId id="273" r:id="rId21"/>
    <p:sldId id="274" r:id="rId22"/>
    <p:sldId id="275"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Kelly Dutremble" initials="KD" lastIdx="0" clrIdx="0">
    <p:extLst>
      <p:ext uri="{19B8F6BF-5375-455C-9EA6-DF929625EA0E}">
        <p15:presenceInfo xmlns:p15="http://schemas.microsoft.com/office/powerpoint/2012/main" userId="Kelly Dutremb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81265" autoAdjust="0"/>
  </p:normalViewPr>
  <p:slideViewPr>
    <p:cSldViewPr snapToGrid="0">
      <p:cViewPr varScale="1">
        <p:scale>
          <a:sx n="91" d="100"/>
          <a:sy n="91" d="100"/>
        </p:scale>
        <p:origin x="618" y="96"/>
      </p:cViewPr>
      <p:guideLst/>
    </p:cSldViewPr>
  </p:slideViewPr>
  <p:notesTextViewPr>
    <p:cViewPr>
      <p:scale>
        <a:sx n="1" d="1"/>
        <a:sy n="1" d="1"/>
      </p:scale>
      <p:origin x="0" y="0"/>
    </p:cViewPr>
  </p:notesTextViewPr>
  <p:sorterViewPr>
    <p:cViewPr>
      <p:scale>
        <a:sx n="100" d="100"/>
        <a:sy n="100" d="100"/>
      </p:scale>
      <p:origin x="0" y="-5768"/>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3B63C-C488-41D5-B3A6-83F3FE212E49}"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7F40-3906-4D7B-912E-099C719C5077}" type="slidenum">
              <a:rPr lang="en-US" smtClean="0"/>
              <a:t>‹#›</a:t>
            </a:fld>
            <a:endParaRPr lang="en-US"/>
          </a:p>
        </p:txBody>
      </p:sp>
    </p:spTree>
    <p:extLst>
      <p:ext uri="{BB962C8B-B14F-4D97-AF65-F5344CB8AC3E}">
        <p14:creationId xmlns:p14="http://schemas.microsoft.com/office/powerpoint/2010/main" val="315703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8.jpeg" /><Relationship Id="rId2" Type="http://schemas.openxmlformats.org/officeDocument/2006/relationships/image" Target="../media/image9.pn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6.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p:spTree>
      <p:nvGrpSpPr>
        <p:cNvPr id="1" name=""/>
        <p:cNvGrpSpPr/>
        <p:nvPr/>
      </p:nvGrpSpPr>
      <p:grpSpPr>
        <a:xfrm>
          <a:off x="0" y="0"/>
          <a: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472698" y="1621999"/>
            <a:ext cx="6223618" cy="2023959"/>
          </a:xfrm>
          <a:prstGeom prst="rect">
            <a:avLst/>
          </a:prstGeom>
        </p:spPr>
        <p:txBody>
          <a:bodyPr anchor="b">
            <a:noAutofit/>
          </a:bodyPr>
          <a:lstStyle>
            <a:lvl1pPr algn="r">
              <a:lnSpc>
                <a:spcPct val="85000"/>
              </a:lnSpc>
              <a:defRPr sz="4700" b="0" i="0">
                <a:solidFill>
                  <a:schemeClr val="bg1"/>
                </a:solidFill>
                <a:latin typeface="Arial"/>
                <a:ea typeface="Arial"/>
                <a:cs typeface="Arial"/>
              </a:defRPr>
            </a:lvl1pPr>
          </a:lstStyle>
          <a:p>
            <a:r>
              <a:rPr lang="en-US"/>
              <a:t>Presentation</a:t>
            </a:r>
            <a:br>
              <a:rPr lang="en-US"/>
            </a:br>
            <a:r>
              <a:rPr lang="en-US"/>
              <a:t>Title</a:t>
            </a:r>
          </a:p>
        </p:txBody>
      </p:sp>
      <p:sp>
        <p:nvSpPr>
          <p:cNvPr id="10" name="Subtitle 2"/>
          <p:cNvSpPr>
            <a:spLocks noGrp="1"/>
          </p:cNvSpPr>
          <p:nvPr>
            <p:ph type="subTitle" idx="1" hasCustomPrompt="1"/>
          </p:nvPr>
        </p:nvSpPr>
        <p:spPr>
          <a:xfrm>
            <a:off x="8760742" y="5981435"/>
            <a:ext cx="2935574" cy="360362"/>
          </a:xfrm>
          <a:prstGeom prst="rect">
            <a:avLst/>
          </a:prstGeom>
        </p:spPr>
        <p:txBody>
          <a:bodyPr anchor="ctr">
            <a:normAutofit/>
          </a:bodyPr>
          <a:lstStyle>
            <a:lvl1pPr marL="0" indent="0" algn="r">
              <a:buNone/>
              <a:defRPr sz="1800" baseline="0">
                <a:solidFill>
                  <a:schemeClr val="bg1"/>
                </a:solidFill>
                <a:latin typeface="Arial"/>
                <a:ea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XX, 2017</a:t>
            </a:r>
          </a:p>
        </p:txBody>
      </p:sp>
      <p:sp>
        <p:nvSpPr>
          <p:cNvPr id="11" name="Text Placeholder 12"/>
          <p:cNvSpPr>
            <a:spLocks noGrp="1"/>
          </p:cNvSpPr>
          <p:nvPr>
            <p:ph type="body" sz="quarter" idx="10" hasCustomPrompt="1"/>
          </p:nvPr>
        </p:nvSpPr>
        <p:spPr>
          <a:xfrm>
            <a:off x="5472698" y="3724114"/>
            <a:ext cx="6223618" cy="486376"/>
          </a:xfrm>
          <a:prstGeom prst="rect">
            <a:avLst/>
          </a:prstGeom>
        </p:spPr>
        <p:txBody>
          <a:bodyPr anchor="ctr"/>
          <a:lstStyle>
            <a:lvl1pPr marL="0" marR="0" indent="0" algn="r" defTabSz="914400" rtl="0" eaLnBrk="1" fontAlgn="auto" latinLnBrk="0" hangingPunct="1">
              <a:lnSpc>
                <a:spcPct val="90000"/>
              </a:lnSpc>
              <a:spcBef>
                <a:spcPts val="1000"/>
              </a:spcBef>
              <a:spcAft>
                <a:spcPct val="0"/>
              </a:spcAft>
              <a:buClrTx/>
              <a:buSzTx/>
              <a:buFont typeface="Arial"/>
              <a:buNone/>
              <a:defRPr sz="2500" b="1" i="0">
                <a:solidFill>
                  <a:srgbClr val="0E93D1"/>
                </a:solidFill>
                <a:latin typeface="Arial"/>
                <a:ea typeface="Arial"/>
                <a:cs typeface="Arial"/>
              </a:defRPr>
            </a:lvl1pPr>
            <a:lvl2pPr marL="685800" indent="-228600">
              <a:defRPr/>
            </a:lvl2pPr>
          </a:lstStyle>
          <a:p>
            <a:pPr lvl="0"/>
            <a:r>
              <a:rPr lang="en-US"/>
              <a:t>SUBTITLE</a:t>
            </a:r>
          </a:p>
        </p:txBody>
      </p:sp>
      <p:sp>
        <p:nvSpPr>
          <p:cNvPr id="12" name="Text Placeholder 12"/>
          <p:cNvSpPr>
            <a:spLocks noGrp="1"/>
          </p:cNvSpPr>
          <p:nvPr>
            <p:ph type="body" sz="quarter" idx="11" hasCustomPrompt="1"/>
          </p:nvPr>
        </p:nvSpPr>
        <p:spPr>
          <a:xfrm>
            <a:off x="5472698" y="4210490"/>
            <a:ext cx="6223618" cy="486376"/>
          </a:xfrm>
          <a:prstGeom prst="rect">
            <a:avLst/>
          </a:prstGeom>
        </p:spPr>
        <p:txBody>
          <a:bodyPr anchor="ctr"/>
          <a:lstStyle>
            <a:lvl1pPr marL="0" marR="0" indent="0" algn="r" defTabSz="914400" rtl="0" eaLnBrk="1" fontAlgn="auto" latinLnBrk="0" hangingPunct="1">
              <a:lnSpc>
                <a:spcPct val="90000"/>
              </a:lnSpc>
              <a:spcBef>
                <a:spcPts val="1000"/>
              </a:spcBef>
              <a:spcAft>
                <a:spcPct val="0"/>
              </a:spcAft>
              <a:buClrTx/>
              <a:buSzTx/>
              <a:buFont typeface="Arial"/>
              <a:buNone/>
              <a:defRPr sz="2500" b="1" i="1">
                <a:solidFill>
                  <a:srgbClr val="0E93D1"/>
                </a:solidFill>
                <a:latin typeface="Arial"/>
                <a:ea typeface="Arial"/>
                <a:cs typeface="Arial"/>
              </a:defRPr>
            </a:lvl1pPr>
            <a:lvl2pPr marL="685800" indent="-228600">
              <a:defRPr/>
            </a:lvl2pPr>
          </a:lstStyle>
          <a:p>
            <a:pPr lvl="0"/>
            <a:r>
              <a:rPr lang="en-US"/>
              <a:t>Speaker Name</a:t>
            </a:r>
          </a:p>
        </p:txBody>
      </p:sp>
    </p:spTree>
    <p:extLst>
      <p:ext uri="{BB962C8B-B14F-4D97-AF65-F5344CB8AC3E}">
        <p14:creationId xmlns:p14="http://schemas.microsoft.com/office/powerpoint/2010/main" val="3473172272"/>
      </p:ext>
    </p:extLst>
  </p:cSld>
  <p:clrMapOvr>
    <a:masterClrMapping/>
  </p:clrMapOvr>
  <p:transition spd="slow">
    <p:wipe dir="r"/>
  </p:transition>
  <p:timing/>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ontent">
    <p:spTree>
      <p:nvGrpSpPr>
        <p:cNvPr id="1" name=""/>
        <p:cNvGrpSpPr/>
        <p:nvPr/>
      </p:nvGrpSpPr>
      <p:grpSpPr>
        <a:xfrm>
          <a:off x="0" y="0"/>
          <a: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rcRect t="62430" b="35502"/>
          <a:stretch>
            <a:fillRect/>
          </a:stretch>
        </p:blipFill>
        <p:spPr>
          <a:xfrm>
            <a:off x="0" y="852056"/>
            <a:ext cx="12192000" cy="14171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8" name="Text Placeholder 5"/>
          <p:cNvSpPr>
            <a:spLocks noGrp="1"/>
          </p:cNvSpPr>
          <p:nvPr>
            <p:ph type="body" sz="quarter" idx="10"/>
          </p:nvPr>
        </p:nvSpPr>
        <p:spPr>
          <a:xfrm>
            <a:off x="234950" y="1271588"/>
            <a:ext cx="10515600" cy="499268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2611986985"/>
      </p:ext>
    </p:extLst>
  </p:cSld>
  <p:clrMapOvr>
    <a:masterClrMapping/>
  </p:clrMapOvr>
  <p:transition spd="slow">
    <p:wipe dir="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2_Content_2_Column">
    <p:spTree>
      <p:nvGrpSpPr>
        <p:cNvPr id="1" name=""/>
        <p:cNvGrpSpPr/>
        <p:nvPr/>
      </p:nvGrpSpPr>
      <p:grpSpPr>
        <a:xfrm>
          <a:off x="0" y="0"/>
          <a: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rcRect t="62430" b="35502"/>
          <a:stretch>
            <a:fillRect/>
          </a:stretch>
        </p:blipFill>
        <p:spPr>
          <a:xfrm>
            <a:off x="0" y="852056"/>
            <a:ext cx="12192000" cy="14171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8" name="Text Placeholder 5"/>
          <p:cNvSpPr>
            <a:spLocks noGrp="1"/>
          </p:cNvSpPr>
          <p:nvPr>
            <p:ph type="body" sz="quarter" idx="10"/>
          </p:nvPr>
        </p:nvSpPr>
        <p:spPr>
          <a:xfrm>
            <a:off x="234950" y="1271589"/>
            <a:ext cx="5624595" cy="373717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
        <p:nvSpPr>
          <p:cNvPr id="6" name="Text Placeholder 5"/>
          <p:cNvSpPr>
            <a:spLocks noGrp="1"/>
          </p:cNvSpPr>
          <p:nvPr>
            <p:ph type="body" sz="quarter" idx="11"/>
          </p:nvPr>
        </p:nvSpPr>
        <p:spPr>
          <a:xfrm>
            <a:off x="6096000" y="1266623"/>
            <a:ext cx="5614940" cy="373717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2"/>
          </p:nvPr>
        </p:nvSpPr>
        <p:spPr>
          <a:xfrm>
            <a:off x="244605" y="5444067"/>
            <a:ext cx="11466335" cy="10379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838101"/>
      </p:ext>
    </p:extLst>
  </p:cSld>
  <p:clrMapOvr>
    <a:masterClrMapping/>
  </p:clrMapOvr>
  <p:transition spd="slow">
    <p:wipe dir="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About Nutter">
    <p:spTree>
      <p:nvGrpSpPr>
        <p:cNvPr id="1" name=""/>
        <p:cNvGrpSpPr/>
        <p:nvPr/>
      </p:nvGrpSpPr>
      <p:grpSpPr>
        <a:xfrm>
          <a:off x="0" y="0"/>
          <a:ext cx="0" cy="0"/>
        </a:xfrm>
      </p:grpSpPr>
      <p:pic>
        <p:nvPicPr>
          <p:cNvPr id="14" name="Picture 13"/>
          <p:cNvPicPr>
            <a:picLocks noChangeAspect="1"/>
          </p:cNvPicPr>
          <p:nvPr/>
        </p:nvPicPr>
        <p:blipFill>
          <a:blip r:embed="rId1">
            <a:extLst>
              <a:ext uri="{28A0092B-C50C-407E-A947-70E740481C1C}">
                <a14:useLocalDpi xmlns:a14="http://schemas.microsoft.com/office/drawing/2010/main" val="0"/>
              </a:ext>
            </a:extLst>
          </a:blip>
          <a:srcRect t="62430" b="35502"/>
          <a:stretch>
            <a:fillRect/>
          </a:stretch>
        </p:blipFill>
        <p:spPr>
          <a:xfrm>
            <a:off x="0" y="852056"/>
            <a:ext cx="12192000" cy="141719"/>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16" name="Text Placeholder 5"/>
          <p:cNvSpPr>
            <a:spLocks noGrp="1"/>
          </p:cNvSpPr>
          <p:nvPr>
            <p:ph type="body" sz="quarter" idx="10"/>
          </p:nvPr>
        </p:nvSpPr>
        <p:spPr>
          <a:xfrm>
            <a:off x="2224139" y="1586781"/>
            <a:ext cx="7743723" cy="4585750"/>
          </a:xfrm>
          <a:prstGeom prst="rect">
            <a:avLst/>
          </a:prstGeom>
        </p:spPr>
        <p:txBody>
          <a:bodyPr/>
          <a:lstStyle>
            <a:lvl1pPr marL="0" indent="0">
              <a:lnSpc>
                <a:spcPct val="100000"/>
              </a:lnSpc>
              <a:spcBef>
                <a:spcPts val="1300"/>
              </a:spcBef>
              <a:buNone/>
              <a:defRPr sz="1800" b="1" cap="all" baseline="0">
                <a:solidFill>
                  <a:schemeClr val="accent2"/>
                </a:solidFill>
                <a:latin typeface="+mj-lt"/>
              </a:defRPr>
            </a:lvl1pPr>
            <a:lvl2pPr marL="234950" indent="-234950">
              <a:lnSpc>
                <a:spcPct val="100000"/>
              </a:lnSpc>
              <a:spcBef>
                <a:spcPts val="1300"/>
              </a:spcBef>
              <a:defRPr sz="1800">
                <a:latin typeface="+mj-lt"/>
              </a:defRPr>
            </a:lvl2pPr>
            <a:lvl3pPr marL="460375" indent="-225425">
              <a:lnSpc>
                <a:spcPct val="100000"/>
              </a:lnSpc>
              <a:spcBef>
                <a:spcPts val="1300"/>
              </a:spcBef>
              <a:defRPr sz="1800">
                <a:latin typeface="+mj-lt"/>
              </a:defRPr>
            </a:lvl3pPr>
            <a:lvl4pPr marL="685800" indent="-225425">
              <a:lnSpc>
                <a:spcPct val="100000"/>
              </a:lnSpc>
              <a:spcBef>
                <a:spcPts val="1300"/>
              </a:spcBef>
              <a:defRPr sz="1800">
                <a:latin typeface="+mj-lt"/>
              </a:defRPr>
            </a:lvl4pPr>
            <a:lvl5pPr marL="920750" indent="-225425">
              <a:lnSpc>
                <a:spcPct val="100000"/>
              </a:lnSpc>
              <a:spcBef>
                <a:spcPts val="1300"/>
              </a:spcBef>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2"/>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1611668871"/>
      </p:ext>
    </p:extLst>
  </p:cSld>
  <p:clrMapOvr>
    <a:masterClrMapping/>
  </p:clrMapOvr>
  <p:transition spd="slow">
    <p:wipe dir="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hart">
    <p:bg>
      <p:bgPr>
        <a:solidFill>
          <a:schemeClr val="bg1"/>
        </a:solidFill>
        <a:effectLst/>
      </p:bgPr>
    </p:bg>
    <p:spTree>
      <p:nvGrpSpPr>
        <p:cNvPr id="1" name=""/>
        <p:cNvGrpSpPr/>
        <p:nvPr/>
      </p:nvGrpSpPr>
      <p:grpSpPr>
        <a:xfrm>
          <a:off x="0" y="0"/>
          <a: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rcRect t="62430" b="35502"/>
          <a:stretch>
            <a:fillRect/>
          </a:stretch>
        </p:blipFill>
        <p:spPr>
          <a:xfrm>
            <a:off x="0" y="852056"/>
            <a:ext cx="12192000" cy="14171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8" name="Title 2"/>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
        <p:nvSpPr>
          <p:cNvPr id="9" name="Chart Placeholder 6"/>
          <p:cNvSpPr>
            <a:spLocks noGrp="1"/>
          </p:cNvSpPr>
          <p:nvPr>
            <p:ph type="chart" sz="quarter" idx="10"/>
          </p:nvPr>
        </p:nvSpPr>
        <p:spPr>
          <a:xfrm>
            <a:off x="2103438" y="1451647"/>
            <a:ext cx="7985125" cy="4600575"/>
          </a:xfrm>
          <a:prstGeom prst="rect">
            <a:avLst/>
          </a:prstGeom>
        </p:spPr>
        <p:txBody>
          <a:bodyPr/>
          <a:lstStyle>
            <a:lvl1pPr marL="0" indent="0" algn="ctr">
              <a:buNone/>
              <a:defRPr>
                <a:latin typeface="+mj-lt"/>
              </a:defRPr>
            </a:lvl1pPr>
          </a:lstStyle>
          <a:p>
            <a:r>
              <a:rPr lang="en-US"/>
              <a:t>Click icon to add chart</a:t>
            </a:r>
          </a:p>
        </p:txBody>
      </p:sp>
    </p:spTree>
    <p:extLst>
      <p:ext uri="{BB962C8B-B14F-4D97-AF65-F5344CB8AC3E}">
        <p14:creationId xmlns:p14="http://schemas.microsoft.com/office/powerpoint/2010/main" val="289834704"/>
      </p:ext>
    </p:extLst>
  </p:cSld>
  <p:clrMapOvr>
    <a:masterClrMapping/>
  </p:clrMapOvr>
  <p:transition spd="slow">
    <p:wipe dir="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hank You">
    <p:spTree>
      <p:nvGrpSpPr>
        <p:cNvPr id="1" name=""/>
        <p:cNvGrpSpPr/>
        <p:nvPr/>
      </p:nvGrpSpPr>
      <p:grpSpPr>
        <a:xfrm>
          <a:off x="0" y="0"/>
          <a: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22392" y="4698561"/>
            <a:ext cx="1603022" cy="45864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3" y="2314222"/>
            <a:ext cx="2729276" cy="1823156"/>
          </a:xfrm>
          <a:prstGeom prst="rect">
            <a:avLst/>
          </a:prstGeom>
        </p:spPr>
      </p:pic>
    </p:spTree>
    <p:extLst>
      <p:ext uri="{BB962C8B-B14F-4D97-AF65-F5344CB8AC3E}">
        <p14:creationId xmlns:p14="http://schemas.microsoft.com/office/powerpoint/2010/main" val="1327292890"/>
      </p:ext>
    </p:extLst>
  </p:cSld>
  <p:clrMapOvr>
    <a:masterClrMapping/>
  </p:clrMapOvr>
  <p:transition spd="slow">
    <p:wipe dir="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E00B2CA2-45A2-4932-8A7F-5355A9318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27BD98-EC0B-4D2D-B6FA-0BC8FD191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CD8F6-1BFD-4820-A9E0-81DF6A2EFAC9}"/>
              </a:ext>
            </a:extLst>
          </p:cNvPr>
          <p:cNvSpPr>
            <a:spLocks noGrp="1"/>
          </p:cNvSpPr>
          <p:nvPr>
            <p:ph type="dt" sz="half" idx="10"/>
          </p:nvPr>
        </p:nvSpPr>
        <p:spPr/>
        <p:txBody>
          <a:bodyPr/>
          <a:lstStyle/>
          <a:p>
            <a:fld id="{1CB508E5-7A5D-4F89-AD21-D6789A3F94FD}" type="datetimeFigureOut">
              <a:rPr lang="en-US" smtClean="0"/>
              <a:t>6/1/2021</a:t>
            </a:fld>
            <a:endParaRPr lang="en-US"/>
          </a:p>
        </p:txBody>
      </p:sp>
      <p:sp>
        <p:nvSpPr>
          <p:cNvPr id="5" name="Footer Placeholder 4">
            <a:extLst>
              <a:ext uri="{FF2B5EF4-FFF2-40B4-BE49-F238E27FC236}">
                <a16:creationId xmlns:a16="http://schemas.microsoft.com/office/drawing/2014/main" id="{7E35DD28-D9B4-4C6A-B3CC-104FFC2FA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9D44D-46CB-4088-ABA1-3A5AF0EB7BD6}"/>
              </a:ext>
            </a:extLst>
          </p:cNvPr>
          <p:cNvSpPr>
            <a:spLocks noGrp="1"/>
          </p:cNvSpPr>
          <p:nvPr>
            <p:ph type="sldNum" sz="quarter" idx="12"/>
          </p:nvPr>
        </p:nvSpPr>
        <p:spPr/>
        <p:txBody>
          <a:bodyPr/>
          <a:lstStyle/>
          <a:p>
            <a:fld id="{B271C510-D07E-4C41-B103-DDCD445EE059}" type="slidenum">
              <a:rPr lang="en-US" smtClean="0"/>
              <a:t>‹#›</a:t>
            </a:fld>
            <a:endParaRPr lang="en-US"/>
          </a:p>
        </p:txBody>
      </p:sp>
    </p:spTree>
    <p:extLst>
      <p:ext uri="{BB962C8B-B14F-4D97-AF65-F5344CB8AC3E}">
        <p14:creationId xmlns:p14="http://schemas.microsoft.com/office/powerpoint/2010/main" val="221301232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D577B9C-14BB-45D7-B6F9-4155EBBEA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8C967-0B53-472D-A04E-20BF776A1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51FB7-7CE1-420E-9622-2DCA5E22AC01}"/>
              </a:ext>
            </a:extLst>
          </p:cNvPr>
          <p:cNvSpPr>
            <a:spLocks noGrp="1"/>
          </p:cNvSpPr>
          <p:nvPr>
            <p:ph type="dt" sz="half" idx="10"/>
          </p:nvPr>
        </p:nvSpPr>
        <p:spPr/>
        <p:txBody>
          <a:bodyPr/>
          <a:lstStyle/>
          <a:p>
            <a:fld id="{1CB508E5-7A5D-4F89-AD21-D6789A3F94FD}" type="datetimeFigureOut">
              <a:rPr lang="en-US" smtClean="0"/>
              <a:t>6/1/2021</a:t>
            </a:fld>
            <a:endParaRPr lang="en-US"/>
          </a:p>
        </p:txBody>
      </p:sp>
      <p:sp>
        <p:nvSpPr>
          <p:cNvPr id="5" name="Footer Placeholder 4">
            <a:extLst>
              <a:ext uri="{FF2B5EF4-FFF2-40B4-BE49-F238E27FC236}">
                <a16:creationId xmlns:a16="http://schemas.microsoft.com/office/drawing/2014/main" id="{9DCF8CD6-D1B0-461E-87E3-996229975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7A1AB-CFD6-4920-9248-4B5FF0E40F80}"/>
              </a:ext>
            </a:extLst>
          </p:cNvPr>
          <p:cNvSpPr>
            <a:spLocks noGrp="1"/>
          </p:cNvSpPr>
          <p:nvPr>
            <p:ph type="sldNum" sz="quarter" idx="12"/>
          </p:nvPr>
        </p:nvSpPr>
        <p:spPr/>
        <p:txBody>
          <a:bodyPr/>
          <a:lstStyle/>
          <a:p>
            <a:fld id="{B271C510-D07E-4C41-B103-DDCD445EE059}" type="slidenum">
              <a:rPr lang="en-US" smtClean="0"/>
              <a:t>‹#›</a:t>
            </a:fld>
            <a:endParaRPr lang="en-US"/>
          </a:p>
        </p:txBody>
      </p:sp>
    </p:spTree>
    <p:extLst>
      <p:ext uri="{BB962C8B-B14F-4D97-AF65-F5344CB8AC3E}">
        <p14:creationId xmlns:p14="http://schemas.microsoft.com/office/powerpoint/2010/main" val="51779325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Divider">
    <p:spTree>
      <p:nvGrpSpPr>
        <p:cNvPr id="1" name=""/>
        <p:cNvGrpSpPr/>
        <p:nvPr/>
      </p:nvGrpSpPr>
      <p:grpSpPr>
        <a:xfrm>
          <a:off x="0" y="0"/>
          <a: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9156"/>
            <a:ext cx="12192000" cy="68580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381" y="304803"/>
            <a:ext cx="1276987" cy="326794"/>
          </a:xfrm>
          <a:prstGeom prst="rect">
            <a:avLst/>
          </a:prstGeom>
        </p:spPr>
      </p:pic>
      <p:sp>
        <p:nvSpPr>
          <p:cNvPr id="12" name="Slide Number Placeholder 5"/>
          <p:cNvSpPr>
            <a:spLocks noGrp="1"/>
          </p:cNvSpPr>
          <p:nvPr>
            <p:ph type="sldNum" sz="quarter" idx="12"/>
          </p:nvPr>
        </p:nvSpPr>
        <p:spPr>
          <a:xfrm>
            <a:off x="11496644" y="6356350"/>
            <a:ext cx="542956" cy="365125"/>
          </a:xfrm>
          <a:prstGeom prst="rect">
            <a:avLst/>
          </a:prstGeom>
        </p:spPr>
        <p:txBody>
          <a:bodyPr/>
          <a:lstStyle/>
          <a:p>
            <a:fld id="{B271C510-D07E-4C41-B103-DDCD445EE059}" type="slidenum">
              <a:rPr lang="en-US" smtClean="0"/>
              <a:t>‹#›</a:t>
            </a:fld>
            <a:endParaRPr lang="en-US"/>
          </a:p>
        </p:txBody>
      </p:sp>
      <p:sp>
        <p:nvSpPr>
          <p:cNvPr id="13" name="Title 1"/>
          <p:cNvSpPr>
            <a:spLocks noGrp="1"/>
          </p:cNvSpPr>
          <p:nvPr>
            <p:ph type="title" hasCustomPrompt="1"/>
          </p:nvPr>
        </p:nvSpPr>
        <p:spPr>
          <a:xfrm>
            <a:off x="831850" y="2243778"/>
            <a:ext cx="8464550" cy="2174085"/>
          </a:xfrm>
          <a:prstGeom prst="rect">
            <a:avLst/>
          </a:prstGeom>
        </p:spPr>
        <p:txBody>
          <a:bodyPr anchor="b"/>
          <a:lstStyle>
            <a:lvl1pPr>
              <a:lnSpc>
                <a:spcPct val="100000"/>
              </a:lnSpc>
              <a:defRPr sz="4400">
                <a:solidFill>
                  <a:schemeClr val="bg1"/>
                </a:solidFill>
                <a:latin typeface="+mj-lt"/>
              </a:defRPr>
            </a:lvl1pPr>
          </a:lstStyle>
          <a:p>
            <a:r>
              <a:rPr lang="en-US"/>
              <a:t>Click to add title</a:t>
            </a:r>
          </a:p>
        </p:txBody>
      </p:sp>
      <p:sp>
        <p:nvSpPr>
          <p:cNvPr id="14" name="Text Placeholder 2"/>
          <p:cNvSpPr>
            <a:spLocks noGrp="1"/>
          </p:cNvSpPr>
          <p:nvPr>
            <p:ph type="body" idx="1" hasCustomPrompt="1"/>
          </p:nvPr>
        </p:nvSpPr>
        <p:spPr>
          <a:xfrm>
            <a:off x="831850" y="4451350"/>
            <a:ext cx="8464550" cy="1905000"/>
          </a:xfrm>
          <a:prstGeom prst="rect">
            <a:avLst/>
          </a:prstGeom>
        </p:spPr>
        <p:txBody>
          <a:bodyPr/>
          <a:lstStyle>
            <a:lvl1pPr marL="0" indent="0">
              <a:buNone/>
              <a:defRPr sz="1800" b="1" i="0" baseline="0">
                <a:solidFill>
                  <a:schemeClr val="bg1"/>
                </a:solidFill>
                <a:latin typeface="+mj-lt"/>
                <a:ea typeface="Flama" charset="0"/>
                <a:cs typeface="Flam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 </a:t>
            </a:r>
          </a:p>
        </p:txBody>
      </p:sp>
      <p:sp>
        <p:nvSpPr>
          <p:cNvPr id="15" name="Rectangle 14"/>
          <p:cNvSpPr/>
          <p:nvPr/>
        </p:nvSpPr>
        <p:spPr>
          <a:xfrm>
            <a:off x="11768122" y="6477640"/>
            <a:ext cx="271478" cy="24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31667"/>
      </p:ext>
    </p:extLst>
  </p:cSld>
  <p:clrMapOvr>
    <a:masterClrMapping/>
  </p:clrMapOvr>
  <p:transition spd="slow">
    <p:wipe dir="r"/>
  </p:transition>
  <p:timing/>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he Firm at a Glance">
    <p:spTree>
      <p:nvGrpSpPr>
        <p:cNvPr id="1" name=""/>
        <p:cNvGrpSpPr/>
        <p:nvPr/>
      </p:nvGrpSpPr>
      <p:grpSpPr>
        <a:xfrm>
          <a:off x="0" y="0"/>
          <a: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9" name="Title 5"/>
          <p:cNvSpPr>
            <a:spLocks noGrp="1"/>
          </p:cNvSpPr>
          <p:nvPr>
            <p:ph type="title"/>
          </p:nvPr>
        </p:nvSpPr>
        <p:spPr>
          <a:xfrm>
            <a:off x="235527" y="0"/>
            <a:ext cx="10390432" cy="935421"/>
          </a:xfrm>
        </p:spPr>
        <p:txBody>
          <a:bodyPr/>
          <a:lstStyle>
            <a:lvl1pPr>
              <a:defRPr>
                <a:solidFill>
                  <a:schemeClr val="accent2"/>
                </a:solidFill>
              </a:defRPr>
            </a:lvl1pPr>
          </a:lstStyle>
          <a:p>
            <a:r>
              <a:rPr lang="en-US"/>
              <a:t>Click to edit Master title style</a:t>
            </a:r>
          </a:p>
        </p:txBody>
      </p:sp>
      <p:sp>
        <p:nvSpPr>
          <p:cNvPr id="11" name="Text Placeholder 9"/>
          <p:cNvSpPr>
            <a:spLocks noGrp="1"/>
          </p:cNvSpPr>
          <p:nvPr>
            <p:ph type="body" sz="quarter" idx="10"/>
          </p:nvPr>
        </p:nvSpPr>
        <p:spPr>
          <a:xfrm>
            <a:off x="1548395" y="1628775"/>
            <a:ext cx="9095210" cy="4287838"/>
          </a:xfrm>
          <a:prstGeom prst="rect">
            <a:avLst/>
          </a:prstGeom>
        </p:spPr>
        <p:txBody>
          <a:bodyPr anchor="ctr"/>
          <a:lstStyle>
            <a:lvl1pPr>
              <a:spcBef>
                <a:spcPts val="2500"/>
              </a:spcBef>
              <a:defRPr sz="2400">
                <a:solidFill>
                  <a:schemeClr val="bg1"/>
                </a:solidFill>
                <a:latin typeface="+mj-lt"/>
              </a:defRPr>
            </a:lvl1pPr>
            <a:lvl2pPr>
              <a:spcBef>
                <a:spcPts val="2500"/>
              </a:spcBef>
              <a:defRPr sz="2400">
                <a:solidFill>
                  <a:schemeClr val="bg1"/>
                </a:solidFill>
                <a:latin typeface="+mj-lt"/>
              </a:defRPr>
            </a:lvl2pPr>
            <a:lvl3pPr>
              <a:spcBef>
                <a:spcPts val="2500"/>
              </a:spcBef>
              <a:defRPr sz="2400">
                <a:solidFill>
                  <a:schemeClr val="bg1"/>
                </a:solidFill>
                <a:latin typeface="+mj-lt"/>
              </a:defRPr>
            </a:lvl3pPr>
            <a:lvl4pPr>
              <a:spcBef>
                <a:spcPts val="2500"/>
              </a:spcBef>
              <a:defRPr sz="2400">
                <a:solidFill>
                  <a:schemeClr val="bg1"/>
                </a:solidFill>
                <a:latin typeface="+mj-lt"/>
              </a:defRPr>
            </a:lvl4pPr>
            <a:lvl5pPr>
              <a:spcBef>
                <a:spcPts val="2500"/>
              </a:spcBef>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024625"/>
      </p:ext>
    </p:extLst>
  </p:cSld>
  <p:clrMapOvr>
    <a:masterClrMapping/>
  </p:clrMapOvr>
  <p:transition spd="slow">
    <p:wipe dir="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Full Fractal">
    <p:spTree>
      <p:nvGrpSpPr>
        <p:cNvPr id="1" name=""/>
        <p:cNvGrpSpPr/>
        <p:nvPr/>
      </p:nvGrpSpPr>
      <p:grpSpPr>
        <a:xfrm>
          <a:off x="0" y="0"/>
          <a:ext cx="0" cy="0"/>
        </a:xfrm>
      </p:grpSpPr>
      <p:pic>
        <p:nvPicPr>
          <p:cNvPr id="12" name="Picture 11">
            <a:extLst>
              <a:ext uri="{FF2B5EF4-FFF2-40B4-BE49-F238E27FC236}">
                <a16:creationId xmlns:a16="http://schemas.microsoft.com/office/drawing/2014/main" id="{3C5799ED-2853-4559-85D6-6CCA18B4C8AB}"/>
              </a:ext>
            </a:extLst>
          </p:cNvPr>
          <p:cNvPicPr>
            <a:picLocks noChangeAspect="1"/>
          </p:cNvPicPr>
          <p:nvPr/>
        </p:nvPicPr>
        <p:blipFill>
          <a:blip r:embed="rId1">
            <a:extLst>
              <a:ext uri="{28A0092B-C50C-407E-A947-70E740481C1C}">
                <a14:useLocalDpi xmlns:a14="http://schemas.microsoft.com/office/drawing/2010/main" val="0"/>
              </a:ext>
            </a:extLst>
          </a:blip>
          <a:srcRect l="6244" t="12488" r="6244"/>
          <a:stretch>
            <a:fillRect/>
          </a:stretch>
        </p:blipFill>
        <p:spPr>
          <a:xfrm>
            <a:off x="0" y="0"/>
            <a:ext cx="12192000" cy="6858000"/>
          </a:xfrm>
          <a:prstGeom prst="rect">
            <a:avLst/>
          </a:prstGeom>
        </p:spPr>
      </p:pic>
      <p:sp>
        <p:nvSpPr>
          <p:cNvPr id="5" name="Title 5">
            <a:extLst>
              <a:ext uri="{FF2B5EF4-FFF2-40B4-BE49-F238E27FC236}">
                <a16:creationId xmlns:a16="http://schemas.microsoft.com/office/drawing/2014/main" id="{C6B40D2B-B92B-49E2-815E-511DBFDDE64D}"/>
              </a:ext>
            </a:extLst>
          </p:cNvPr>
          <p:cNvSpPr>
            <a:spLocks noGrp="1"/>
          </p:cNvSpPr>
          <p:nvPr>
            <p:ph type="title"/>
          </p:nvPr>
        </p:nvSpPr>
        <p:spPr>
          <a:xfrm>
            <a:off x="235527" y="0"/>
            <a:ext cx="10390432" cy="935421"/>
          </a:xfrm>
        </p:spPr>
        <p:txBody>
          <a:bodyPr/>
          <a:lstStyle>
            <a:lvl1pPr>
              <a:defRPr>
                <a:solidFill>
                  <a:schemeClr val="bg1"/>
                </a:solidFill>
              </a:defRPr>
            </a:lvl1pPr>
          </a:lstStyle>
          <a:p>
            <a:r>
              <a:rPr lang="en-US"/>
              <a:t>Click to edit Master title style</a:t>
            </a:r>
          </a:p>
        </p:txBody>
      </p:sp>
      <p:sp>
        <p:nvSpPr>
          <p:cNvPr id="6" name="Text Placeholder 9">
            <a:extLst>
              <a:ext uri="{FF2B5EF4-FFF2-40B4-BE49-F238E27FC236}">
                <a16:creationId xmlns:a16="http://schemas.microsoft.com/office/drawing/2014/main" id="{D3D3CC0E-E436-4CA2-9B73-7F00B94F9091}"/>
              </a:ext>
            </a:extLst>
          </p:cNvPr>
          <p:cNvSpPr>
            <a:spLocks noGrp="1"/>
          </p:cNvSpPr>
          <p:nvPr>
            <p:ph type="body" sz="quarter" idx="10"/>
          </p:nvPr>
        </p:nvSpPr>
        <p:spPr>
          <a:xfrm>
            <a:off x="1548395" y="1628775"/>
            <a:ext cx="9095210" cy="4287838"/>
          </a:xfrm>
          <a:prstGeom prst="rect">
            <a:avLst/>
          </a:prstGeom>
        </p:spPr>
        <p:txBody>
          <a:bodyPr anchor="ctr"/>
          <a:lstStyle>
            <a:lvl1pPr>
              <a:spcBef>
                <a:spcPts val="2500"/>
              </a:spcBef>
              <a:defRPr sz="2400">
                <a:solidFill>
                  <a:schemeClr val="bg1"/>
                </a:solidFill>
                <a:latin typeface="+mj-lt"/>
              </a:defRPr>
            </a:lvl1pPr>
            <a:lvl2pPr>
              <a:spcBef>
                <a:spcPts val="2500"/>
              </a:spcBef>
              <a:defRPr sz="2400">
                <a:solidFill>
                  <a:schemeClr val="bg1"/>
                </a:solidFill>
                <a:latin typeface="+mj-lt"/>
              </a:defRPr>
            </a:lvl2pPr>
            <a:lvl3pPr>
              <a:spcBef>
                <a:spcPts val="2500"/>
              </a:spcBef>
              <a:defRPr sz="2400">
                <a:solidFill>
                  <a:schemeClr val="bg1"/>
                </a:solidFill>
                <a:latin typeface="+mj-lt"/>
              </a:defRPr>
            </a:lvl3pPr>
            <a:lvl4pPr>
              <a:spcBef>
                <a:spcPts val="2500"/>
              </a:spcBef>
              <a:defRPr sz="2400">
                <a:solidFill>
                  <a:schemeClr val="bg1"/>
                </a:solidFill>
                <a:latin typeface="+mj-lt"/>
              </a:defRPr>
            </a:lvl4pPr>
            <a:lvl5pPr>
              <a:spcBef>
                <a:spcPts val="2500"/>
              </a:spcBef>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65B746A-0CAF-482B-BC05-632DE9AF0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272" y="304804"/>
            <a:ext cx="999628" cy="255652"/>
          </a:xfrm>
          <a:prstGeom prst="rect">
            <a:avLst/>
          </a:prstGeom>
        </p:spPr>
      </p:pic>
    </p:spTree>
    <p:extLst>
      <p:ext uri="{BB962C8B-B14F-4D97-AF65-F5344CB8AC3E}">
        <p14:creationId xmlns:p14="http://schemas.microsoft.com/office/powerpoint/2010/main" val="1665573177"/>
      </p:ext>
    </p:extLst>
  </p:cSld>
  <p:clrMapOvr>
    <a:masterClrMapping/>
  </p:clrMapOvr>
  <p:transition spd="slow">
    <p:wipe dir="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Expertise That Gets Noticed">
    <p:spTree>
      <p:nvGrpSpPr>
        <p:cNvPr id="1" name=""/>
        <p:cNvGrpSpPr/>
        <p:nvPr/>
      </p:nvGrpSpPr>
      <p:grpSpPr>
        <a:xfrm>
          <a:off x="0" y="0"/>
          <a:ext cx="0" cy="0"/>
        </a:xfrm>
      </p:grpSpPr>
      <p:pic>
        <p:nvPicPr>
          <p:cNvPr id="25" name="Picture 24"/>
          <p:cNvPicPr>
            <a:picLocks noChangeAspect="1"/>
          </p:cNvPicPr>
          <p:nvPr/>
        </p:nvPicPr>
        <p:blipFill>
          <a:blip r:embed="rId1">
            <a:extLst>
              <a:ext uri="{28A0092B-C50C-407E-A947-70E740481C1C}">
                <a14:useLocalDpi xmlns:a14="http://schemas.microsoft.com/office/drawing/2010/main" val="0"/>
              </a:ext>
            </a:extLst>
          </a:blip>
          <a:srcRect t="62430" b="35502"/>
          <a:stretch>
            <a:fillRect/>
          </a:stretch>
        </p:blipFill>
        <p:spPr>
          <a:xfrm>
            <a:off x="0" y="852056"/>
            <a:ext cx="12192000" cy="141719"/>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27" name="Text Placeholder 5"/>
          <p:cNvSpPr>
            <a:spLocks noGrp="1"/>
          </p:cNvSpPr>
          <p:nvPr>
            <p:ph type="body" sz="quarter" idx="10"/>
          </p:nvPr>
        </p:nvSpPr>
        <p:spPr>
          <a:xfrm>
            <a:off x="1828799" y="1271588"/>
            <a:ext cx="9719036" cy="4992687"/>
          </a:xfrm>
          <a:prstGeom prst="rect">
            <a:avLst/>
          </a:prstGeom>
        </p:spPr>
        <p:txBody>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2"/>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
        <p:nvSpPr>
          <p:cNvPr id="29" name="Picture Placeholder 2"/>
          <p:cNvSpPr>
            <a:spLocks noGrp="1"/>
          </p:cNvSpPr>
          <p:nvPr>
            <p:ph type="pic" sz="quarter" idx="11"/>
          </p:nvPr>
        </p:nvSpPr>
        <p:spPr>
          <a:xfrm>
            <a:off x="443125" y="1271187"/>
            <a:ext cx="1027113" cy="1261982"/>
          </a:xfrm>
          <a:prstGeom prst="rect">
            <a:avLst/>
          </a:prstGeom>
        </p:spPr>
        <p:txBody>
          <a:bodyPr/>
          <a:lstStyle>
            <a:lvl1pPr marL="0" indent="0" algn="ctr">
              <a:buNone/>
              <a:defRPr sz="1300">
                <a:latin typeface="+mj-lt"/>
              </a:defRPr>
            </a:lvl1pPr>
          </a:lstStyle>
          <a:p>
            <a:r>
              <a:rPr lang="en-US"/>
              <a:t>Click icon to add picture</a:t>
            </a:r>
          </a:p>
        </p:txBody>
      </p:sp>
      <p:sp>
        <p:nvSpPr>
          <p:cNvPr id="30" name="Picture Placeholder 2"/>
          <p:cNvSpPr>
            <a:spLocks noGrp="1"/>
          </p:cNvSpPr>
          <p:nvPr>
            <p:ph type="pic" sz="quarter" idx="12"/>
          </p:nvPr>
        </p:nvSpPr>
        <p:spPr>
          <a:xfrm>
            <a:off x="443125" y="2755462"/>
            <a:ext cx="1027113" cy="1261982"/>
          </a:xfrm>
          <a:prstGeom prst="rect">
            <a:avLst/>
          </a:prstGeom>
        </p:spPr>
        <p:txBody>
          <a:bodyPr/>
          <a:lstStyle>
            <a:lvl1pPr marL="0" indent="0" algn="ctr">
              <a:buNone/>
              <a:defRPr sz="1300">
                <a:latin typeface="+mj-lt"/>
              </a:defRPr>
            </a:lvl1pPr>
          </a:lstStyle>
          <a:p>
            <a:r>
              <a:rPr lang="en-US"/>
              <a:t>Click icon to add picture</a:t>
            </a:r>
          </a:p>
        </p:txBody>
      </p:sp>
      <p:sp>
        <p:nvSpPr>
          <p:cNvPr id="31" name="Picture Placeholder 2"/>
          <p:cNvSpPr>
            <a:spLocks noGrp="1"/>
          </p:cNvSpPr>
          <p:nvPr>
            <p:ph type="pic" sz="quarter" idx="13"/>
          </p:nvPr>
        </p:nvSpPr>
        <p:spPr>
          <a:xfrm>
            <a:off x="443125" y="4239736"/>
            <a:ext cx="1027113" cy="1261982"/>
          </a:xfrm>
          <a:prstGeom prst="rect">
            <a:avLst/>
          </a:prstGeom>
        </p:spPr>
        <p:txBody>
          <a:bodyPr/>
          <a:lstStyle>
            <a:lvl1pPr marL="0" indent="0" algn="ctr">
              <a:buNone/>
              <a:defRPr sz="1300">
                <a:latin typeface="+mj-lt"/>
              </a:defRPr>
            </a:lvl1pPr>
          </a:lstStyle>
          <a:p>
            <a:r>
              <a:rPr lang="en-US"/>
              <a:t>Click icon to add picture</a:t>
            </a:r>
          </a:p>
        </p:txBody>
      </p:sp>
    </p:spTree>
    <p:extLst>
      <p:ext uri="{BB962C8B-B14F-4D97-AF65-F5344CB8AC3E}">
        <p14:creationId xmlns:p14="http://schemas.microsoft.com/office/powerpoint/2010/main" val="1643983729"/>
      </p:ext>
    </p:extLst>
  </p:cSld>
  <p:clrMapOvr>
    <a:masterClrMapping/>
  </p:clrMapOvr>
  <p:transition spd="slow">
    <p:wipe dir="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eam_7">
    <p:spTree>
      <p:nvGrpSpPr>
        <p:cNvPr id="1" name=""/>
        <p:cNvGrpSpPr/>
        <p:nvPr/>
      </p:nvGrpSpPr>
      <p:grpSpPr>
        <a:xfrm>
          <a:off x="0" y="0"/>
          <a:ext cx="0" cy="0"/>
        </a:xfrm>
      </p:grpSpPr>
      <p:pic>
        <p:nvPicPr>
          <p:cNvPr id="18" name="Picture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439" y="304803"/>
            <a:ext cx="998993" cy="255652"/>
          </a:xfrm>
          <a:prstGeom prst="rect">
            <a:avLst/>
          </a:prstGeom>
        </p:spPr>
      </p:pic>
      <p:sp>
        <p:nvSpPr>
          <p:cNvPr id="20" name="Title 1"/>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
        <p:nvSpPr>
          <p:cNvPr id="21" name="Picture Placeholder 3"/>
          <p:cNvSpPr>
            <a:spLocks noGrp="1"/>
          </p:cNvSpPr>
          <p:nvPr>
            <p:ph type="pic" sz="quarter" idx="10"/>
          </p:nvPr>
        </p:nvSpPr>
        <p:spPr>
          <a:xfrm>
            <a:off x="935856" y="14230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2" name="Picture Placeholder 3"/>
          <p:cNvSpPr>
            <a:spLocks noGrp="1"/>
          </p:cNvSpPr>
          <p:nvPr>
            <p:ph type="pic" sz="quarter" idx="11"/>
          </p:nvPr>
        </p:nvSpPr>
        <p:spPr>
          <a:xfrm>
            <a:off x="3872709" y="14230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3" name="Picture Placeholder 3"/>
          <p:cNvSpPr>
            <a:spLocks noGrp="1"/>
          </p:cNvSpPr>
          <p:nvPr>
            <p:ph type="pic" sz="quarter" idx="12"/>
          </p:nvPr>
        </p:nvSpPr>
        <p:spPr>
          <a:xfrm>
            <a:off x="6809562" y="14230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4" name="Picture Placeholder 3"/>
          <p:cNvSpPr>
            <a:spLocks noGrp="1"/>
          </p:cNvSpPr>
          <p:nvPr>
            <p:ph type="pic" sz="quarter" idx="13"/>
          </p:nvPr>
        </p:nvSpPr>
        <p:spPr>
          <a:xfrm>
            <a:off x="9746415" y="14230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5" name="Picture Placeholder 3"/>
          <p:cNvSpPr>
            <a:spLocks noGrp="1"/>
          </p:cNvSpPr>
          <p:nvPr>
            <p:ph type="pic" sz="quarter" idx="14"/>
          </p:nvPr>
        </p:nvSpPr>
        <p:spPr>
          <a:xfrm>
            <a:off x="2427626" y="36361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6" name="Picture Placeholder 3"/>
          <p:cNvSpPr>
            <a:spLocks noGrp="1"/>
          </p:cNvSpPr>
          <p:nvPr>
            <p:ph type="pic" sz="quarter" idx="15"/>
          </p:nvPr>
        </p:nvSpPr>
        <p:spPr>
          <a:xfrm>
            <a:off x="5364479" y="36361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7" name="Picture Placeholder 3"/>
          <p:cNvSpPr>
            <a:spLocks noGrp="1"/>
          </p:cNvSpPr>
          <p:nvPr>
            <p:ph type="pic" sz="quarter" idx="16"/>
          </p:nvPr>
        </p:nvSpPr>
        <p:spPr>
          <a:xfrm>
            <a:off x="8301332" y="36361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34" name="Text Placeholder 5"/>
          <p:cNvSpPr>
            <a:spLocks noGrp="1"/>
          </p:cNvSpPr>
          <p:nvPr>
            <p:ph type="body" sz="quarter" idx="18"/>
          </p:nvPr>
        </p:nvSpPr>
        <p:spPr>
          <a:xfrm>
            <a:off x="758798" y="2882833"/>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1" name="Text Placeholder 5"/>
          <p:cNvSpPr>
            <a:spLocks noGrp="1"/>
          </p:cNvSpPr>
          <p:nvPr>
            <p:ph type="body" sz="quarter" idx="19"/>
          </p:nvPr>
        </p:nvSpPr>
        <p:spPr>
          <a:xfrm>
            <a:off x="3695651" y="2882833"/>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2" name="Text Placeholder 5"/>
          <p:cNvSpPr>
            <a:spLocks noGrp="1"/>
          </p:cNvSpPr>
          <p:nvPr>
            <p:ph type="body" sz="quarter" idx="20"/>
          </p:nvPr>
        </p:nvSpPr>
        <p:spPr>
          <a:xfrm>
            <a:off x="6632504" y="2882833"/>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3" name="Text Placeholder 5"/>
          <p:cNvSpPr>
            <a:spLocks noGrp="1"/>
          </p:cNvSpPr>
          <p:nvPr>
            <p:ph type="body" sz="quarter" idx="21"/>
          </p:nvPr>
        </p:nvSpPr>
        <p:spPr>
          <a:xfrm>
            <a:off x="9569357" y="2882833"/>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4" name="Text Placeholder 5"/>
          <p:cNvSpPr>
            <a:spLocks noGrp="1"/>
          </p:cNvSpPr>
          <p:nvPr>
            <p:ph type="body" sz="quarter" idx="22"/>
          </p:nvPr>
        </p:nvSpPr>
        <p:spPr>
          <a:xfrm>
            <a:off x="2250568" y="5096641"/>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5" name="Text Placeholder 5"/>
          <p:cNvSpPr>
            <a:spLocks noGrp="1"/>
          </p:cNvSpPr>
          <p:nvPr>
            <p:ph type="body" sz="quarter" idx="23"/>
          </p:nvPr>
        </p:nvSpPr>
        <p:spPr>
          <a:xfrm>
            <a:off x="5187421" y="5096641"/>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6" name="Text Placeholder 5"/>
          <p:cNvSpPr>
            <a:spLocks noGrp="1"/>
          </p:cNvSpPr>
          <p:nvPr>
            <p:ph type="body" sz="quarter" idx="24"/>
          </p:nvPr>
        </p:nvSpPr>
        <p:spPr>
          <a:xfrm>
            <a:off x="8124274" y="5096641"/>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9190984"/>
      </p:ext>
    </p:extLst>
  </p:cSld>
  <p:clrMapOvr>
    <a:masterClrMapping/>
  </p:clrMapOvr>
  <p:transition spd="slow">
    <p:wipe dir="r"/>
  </p:transition>
  <p:timing/>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eam_6">
    <p:spTree>
      <p:nvGrpSpPr>
        <p:cNvPr id="1" name=""/>
        <p:cNvGrpSpPr/>
        <p:nvPr/>
      </p:nvGrpSpPr>
      <p:grpSpPr>
        <a:xfrm>
          <a:off x="0" y="0"/>
          <a:ext cx="0" cy="0"/>
        </a:xfrm>
      </p:grpSpPr>
      <p:pic>
        <p:nvPicPr>
          <p:cNvPr id="16"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417" y="304803"/>
            <a:ext cx="998993" cy="255652"/>
          </a:xfrm>
          <a:prstGeom prst="rect">
            <a:avLst/>
          </a:prstGeom>
        </p:spPr>
      </p:pic>
      <p:sp>
        <p:nvSpPr>
          <p:cNvPr id="18" name="Title 1"/>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
        <p:nvSpPr>
          <p:cNvPr id="19" name="Picture Placeholder 3"/>
          <p:cNvSpPr>
            <a:spLocks noGrp="1"/>
          </p:cNvSpPr>
          <p:nvPr>
            <p:ph type="pic" sz="quarter" idx="10"/>
          </p:nvPr>
        </p:nvSpPr>
        <p:spPr>
          <a:xfrm>
            <a:off x="2427626" y="1422687"/>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0" name="Picture Placeholder 3"/>
          <p:cNvSpPr>
            <a:spLocks noGrp="1"/>
          </p:cNvSpPr>
          <p:nvPr>
            <p:ph type="pic" sz="quarter" idx="11"/>
          </p:nvPr>
        </p:nvSpPr>
        <p:spPr>
          <a:xfrm>
            <a:off x="5364479" y="1422687"/>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1" name="Picture Placeholder 3"/>
          <p:cNvSpPr>
            <a:spLocks noGrp="1"/>
          </p:cNvSpPr>
          <p:nvPr>
            <p:ph type="pic" sz="quarter" idx="12"/>
          </p:nvPr>
        </p:nvSpPr>
        <p:spPr>
          <a:xfrm>
            <a:off x="8301332" y="1422687"/>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2" name="Picture Placeholder 3"/>
          <p:cNvSpPr>
            <a:spLocks noGrp="1"/>
          </p:cNvSpPr>
          <p:nvPr>
            <p:ph type="pic" sz="quarter" idx="14"/>
          </p:nvPr>
        </p:nvSpPr>
        <p:spPr>
          <a:xfrm>
            <a:off x="2427626" y="36361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3" name="Picture Placeholder 3"/>
          <p:cNvSpPr>
            <a:spLocks noGrp="1"/>
          </p:cNvSpPr>
          <p:nvPr>
            <p:ph type="pic" sz="quarter" idx="15"/>
          </p:nvPr>
        </p:nvSpPr>
        <p:spPr>
          <a:xfrm>
            <a:off x="5364479" y="36361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4" name="Picture Placeholder 3"/>
          <p:cNvSpPr>
            <a:spLocks noGrp="1"/>
          </p:cNvSpPr>
          <p:nvPr>
            <p:ph type="pic" sz="quarter" idx="16"/>
          </p:nvPr>
        </p:nvSpPr>
        <p:spPr>
          <a:xfrm>
            <a:off x="8301332" y="3636141"/>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25" name="Text Placeholder 5"/>
          <p:cNvSpPr>
            <a:spLocks noGrp="1"/>
          </p:cNvSpPr>
          <p:nvPr>
            <p:ph type="body" sz="quarter" idx="18"/>
          </p:nvPr>
        </p:nvSpPr>
        <p:spPr>
          <a:xfrm>
            <a:off x="2250568" y="2882479"/>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26" name="Text Placeholder 5"/>
          <p:cNvSpPr>
            <a:spLocks noGrp="1"/>
          </p:cNvSpPr>
          <p:nvPr>
            <p:ph type="body" sz="quarter" idx="19"/>
          </p:nvPr>
        </p:nvSpPr>
        <p:spPr>
          <a:xfrm>
            <a:off x="5187421" y="2882479"/>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27" name="Text Placeholder 5"/>
          <p:cNvSpPr>
            <a:spLocks noGrp="1"/>
          </p:cNvSpPr>
          <p:nvPr>
            <p:ph type="body" sz="quarter" idx="20"/>
          </p:nvPr>
        </p:nvSpPr>
        <p:spPr>
          <a:xfrm>
            <a:off x="8124274" y="2882479"/>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30" name="Text Placeholder 5"/>
          <p:cNvSpPr>
            <a:spLocks noGrp="1"/>
          </p:cNvSpPr>
          <p:nvPr>
            <p:ph type="body" sz="quarter" idx="22"/>
          </p:nvPr>
        </p:nvSpPr>
        <p:spPr>
          <a:xfrm>
            <a:off x="2250568" y="5096641"/>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34" name="Text Placeholder 5"/>
          <p:cNvSpPr>
            <a:spLocks noGrp="1"/>
          </p:cNvSpPr>
          <p:nvPr>
            <p:ph type="body" sz="quarter" idx="23"/>
          </p:nvPr>
        </p:nvSpPr>
        <p:spPr>
          <a:xfrm>
            <a:off x="5187421" y="5096641"/>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37" name="Text Placeholder 5"/>
          <p:cNvSpPr>
            <a:spLocks noGrp="1"/>
          </p:cNvSpPr>
          <p:nvPr>
            <p:ph type="body" sz="quarter" idx="24"/>
          </p:nvPr>
        </p:nvSpPr>
        <p:spPr>
          <a:xfrm>
            <a:off x="8124274" y="5096641"/>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7959889"/>
      </p:ext>
    </p:extLst>
  </p:cSld>
  <p:clrMapOvr>
    <a:masterClrMapping/>
  </p:clrMapOvr>
  <p:transition spd="slow">
    <p:wipe dir="r"/>
  </p:transition>
  <p:timing/>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eam_4">
    <p:spTree>
      <p:nvGrpSpPr>
        <p:cNvPr id="1" name=""/>
        <p:cNvGrpSpPr/>
        <p:nvPr/>
      </p:nvGrpSpPr>
      <p:grpSpPr>
        <a:xfrm>
          <a:off x="0" y="0"/>
          <a:ext cx="0" cy="0"/>
        </a:xfrm>
      </p:grpSpPr>
      <p:pic>
        <p:nvPicPr>
          <p:cNvPr id="30" name="Picture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417" y="304803"/>
            <a:ext cx="998993" cy="255652"/>
          </a:xfrm>
          <a:prstGeom prst="rect">
            <a:avLst/>
          </a:prstGeom>
        </p:spPr>
      </p:pic>
      <p:sp>
        <p:nvSpPr>
          <p:cNvPr id="32" name="Title 1"/>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
        <p:nvSpPr>
          <p:cNvPr id="33" name="Picture Placeholder 3"/>
          <p:cNvSpPr>
            <a:spLocks noGrp="1"/>
          </p:cNvSpPr>
          <p:nvPr>
            <p:ph type="pic" sz="quarter" idx="10"/>
          </p:nvPr>
        </p:nvSpPr>
        <p:spPr>
          <a:xfrm>
            <a:off x="935856" y="2590113"/>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34" name="Picture Placeholder 3"/>
          <p:cNvSpPr>
            <a:spLocks noGrp="1"/>
          </p:cNvSpPr>
          <p:nvPr>
            <p:ph type="pic" sz="quarter" idx="11"/>
          </p:nvPr>
        </p:nvSpPr>
        <p:spPr>
          <a:xfrm>
            <a:off x="3872709" y="2590113"/>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35" name="Picture Placeholder 3"/>
          <p:cNvSpPr>
            <a:spLocks noGrp="1"/>
          </p:cNvSpPr>
          <p:nvPr>
            <p:ph type="pic" sz="quarter" idx="12"/>
          </p:nvPr>
        </p:nvSpPr>
        <p:spPr>
          <a:xfrm>
            <a:off x="6809562" y="2590113"/>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36" name="Picture Placeholder 3"/>
          <p:cNvSpPr>
            <a:spLocks noGrp="1"/>
          </p:cNvSpPr>
          <p:nvPr>
            <p:ph type="pic" sz="quarter" idx="13"/>
          </p:nvPr>
        </p:nvSpPr>
        <p:spPr>
          <a:xfrm>
            <a:off x="9746415" y="2590113"/>
            <a:ext cx="1463040" cy="1460500"/>
          </a:xfrm>
          <a:prstGeom prst="rect">
            <a:avLst/>
          </a:prstGeom>
        </p:spPr>
        <p:txBody>
          <a:bodyPr/>
          <a:lstStyle>
            <a:lvl1pPr marL="0" indent="0" algn="ctr">
              <a:buNone/>
              <a:defRPr sz="1500">
                <a:solidFill>
                  <a:schemeClr val="bg1"/>
                </a:solidFill>
                <a:latin typeface="+mj-lt"/>
                <a:ea typeface="Arial Hebrew Scholar" charset="-79"/>
                <a:cs typeface="Arial Hebrew Scholar" charset="-79"/>
              </a:defRPr>
            </a:lvl1pPr>
          </a:lstStyle>
          <a:p>
            <a:r>
              <a:rPr lang="en-US"/>
              <a:t>Click icon to add picture</a:t>
            </a:r>
          </a:p>
        </p:txBody>
      </p:sp>
      <p:sp>
        <p:nvSpPr>
          <p:cNvPr id="37" name="Text Placeholder 5"/>
          <p:cNvSpPr>
            <a:spLocks noGrp="1"/>
          </p:cNvSpPr>
          <p:nvPr>
            <p:ph type="body" sz="quarter" idx="18"/>
          </p:nvPr>
        </p:nvSpPr>
        <p:spPr>
          <a:xfrm>
            <a:off x="758798" y="4049905"/>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38" name="Text Placeholder 5"/>
          <p:cNvSpPr>
            <a:spLocks noGrp="1"/>
          </p:cNvSpPr>
          <p:nvPr>
            <p:ph type="body" sz="quarter" idx="19"/>
          </p:nvPr>
        </p:nvSpPr>
        <p:spPr>
          <a:xfrm>
            <a:off x="3695651" y="4049905"/>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39" name="Text Placeholder 5"/>
          <p:cNvSpPr>
            <a:spLocks noGrp="1"/>
          </p:cNvSpPr>
          <p:nvPr>
            <p:ph type="body" sz="quarter" idx="20"/>
          </p:nvPr>
        </p:nvSpPr>
        <p:spPr>
          <a:xfrm>
            <a:off x="6632504" y="4049905"/>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
        <p:nvSpPr>
          <p:cNvPr id="40" name="Text Placeholder 5"/>
          <p:cNvSpPr>
            <a:spLocks noGrp="1"/>
          </p:cNvSpPr>
          <p:nvPr>
            <p:ph type="body" sz="quarter" idx="21"/>
          </p:nvPr>
        </p:nvSpPr>
        <p:spPr>
          <a:xfrm>
            <a:off x="9569357" y="4049905"/>
            <a:ext cx="1817156" cy="572579"/>
          </a:xfrm>
          <a:prstGeom prst="rect">
            <a:avLst/>
          </a:prstGeom>
        </p:spPr>
        <p:txBody>
          <a:bodyPr/>
          <a:lstStyle>
            <a:lvl1pPr marL="0" indent="0" algn="ctr">
              <a:lnSpc>
                <a:spcPct val="100000"/>
              </a:lnSpc>
              <a:spcBef>
                <a:spcPct val="0"/>
              </a:spcBef>
              <a:buNone/>
              <a:defRPr sz="1400">
                <a:solidFill>
                  <a:schemeClr val="bg1"/>
                </a:solidFill>
                <a:latin typeface="+mj-lt"/>
              </a:defRPr>
            </a:lvl1pPr>
            <a:lvl2pPr marL="7938" indent="0" algn="ctr">
              <a:lnSpc>
                <a:spcPct val="100000"/>
              </a:lnSpc>
              <a:spcBef>
                <a:spcPct val="0"/>
              </a:spcBef>
              <a:buNone/>
              <a:defRPr sz="1200">
                <a:solidFill>
                  <a:schemeClr val="bg1"/>
                </a:solidFill>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53364655"/>
      </p:ext>
    </p:extLst>
  </p:cSld>
  <p:clrMapOvr>
    <a:masterClrMapping/>
  </p:clrMapOvr>
  <p:transition spd="slow">
    <p:wipe dir="r"/>
  </p:transition>
  <p:timing/>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Only">
    <p:spTree>
      <p:nvGrpSpPr>
        <p:cNvPr id="1" name=""/>
        <p:cNvGrpSpPr/>
        <p:nvPr/>
      </p:nvGrpSpPr>
      <p:grpSpPr>
        <a:xfrm>
          <a:off x="0" y="0"/>
          <a: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rcRect t="62430" b="35502"/>
          <a:stretch>
            <a:fillRect/>
          </a:stretch>
        </p:blipFill>
        <p:spPr>
          <a:xfrm>
            <a:off x="0" y="852056"/>
            <a:ext cx="12192000" cy="14171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907" y="304803"/>
            <a:ext cx="998993" cy="255652"/>
          </a:xfrm>
          <a:prstGeom prst="rect">
            <a:avLst/>
          </a:prstGeom>
        </p:spPr>
      </p:pic>
      <p:sp>
        <p:nvSpPr>
          <p:cNvPr id="7" name="Title 2"/>
          <p:cNvSpPr>
            <a:spLocks noGrp="1"/>
          </p:cNvSpPr>
          <p:nvPr>
            <p:ph type="title"/>
          </p:nvPr>
        </p:nvSpPr>
        <p:spPr>
          <a:xfrm>
            <a:off x="235527" y="0"/>
            <a:ext cx="10390432" cy="932688"/>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334482255"/>
      </p:ext>
    </p:extLst>
  </p:cSld>
  <p:clrMapOvr>
    <a:masterClrMapping/>
  </p:clrMapOvr>
  <p:transition spd="slow">
    <p:wipe dir="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235527" y="0"/>
            <a:ext cx="10390432" cy="93268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9402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wipe dir="r"/>
  </p:transition>
  <p:timing/>
  <p:txStyles>
    <p:titleStyle>
      <a:lvl1pPr algn="l" defTabSz="914400" rtl="0" eaLnBrk="1" latinLnBrk="0" hangingPunct="1">
        <a:lnSpc>
          <a:spcPct val="90000"/>
        </a:lnSpc>
        <a:spcBef>
          <a:spcPct val="0"/>
        </a:spcBef>
        <a:buNone/>
        <a:defRPr sz="4000" b="0" i="0" kern="1200">
          <a:solidFill>
            <a:schemeClr val="accent1"/>
          </a:solidFill>
          <a:latin typeface="+mj-lt"/>
          <a:ea typeface="Flama Light" charset="0"/>
          <a:cs typeface="Flam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lama Light" charset="0"/>
          <a:ea typeface="Flama Light" charset="0"/>
          <a:cs typeface="Flama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lama Light" charset="0"/>
          <a:ea typeface="Flama Light" charset="0"/>
          <a:cs typeface="Flama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lama Light" charset="0"/>
          <a:ea typeface="Flama Light" charset="0"/>
          <a:cs typeface="Flama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lama Light" charset="0"/>
          <a:ea typeface="Flama Light" charset="0"/>
          <a:cs typeface="Flama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lama Light" charset="0"/>
          <a:ea typeface="Flama Light" charset="0"/>
          <a:cs typeface="Flam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C5972D9-E8D2-4548-BC42-66368178B892}"/>
              </a:ext>
            </a:extLst>
          </p:cNvPr>
          <p:cNvSpPr>
            <a:spLocks noGrp="1"/>
          </p:cNvSpPr>
          <p:nvPr>
            <p:ph type="ctrTitle"/>
          </p:nvPr>
        </p:nvSpPr>
        <p:spPr/>
        <p:txBody>
          <a:bodyPr/>
          <a:lstStyle/>
          <a:p>
            <a:r>
              <a:rPr lang="en-US"/>
              <a:t>Organizing an LLC</a:t>
            </a:r>
          </a:p>
        </p:txBody>
      </p:sp>
      <p:sp>
        <p:nvSpPr>
          <p:cNvPr id="3" name="Subtitle 2">
            <a:extLst>
              <a:ext uri="{FF2B5EF4-FFF2-40B4-BE49-F238E27FC236}">
                <a16:creationId xmlns:a16="http://schemas.microsoft.com/office/drawing/2014/main" id="{88B8975C-CCF1-45A6-99D3-DFCA5456334D}"/>
              </a:ext>
            </a:extLst>
          </p:cNvPr>
          <p:cNvSpPr>
            <a:spLocks noGrp="1"/>
          </p:cNvSpPr>
          <p:nvPr>
            <p:ph type="subTitle" idx="1"/>
          </p:nvPr>
        </p:nvSpPr>
        <p:spPr/>
        <p:txBody>
          <a:bodyPr>
            <a:normAutofit/>
          </a:bodyPr>
          <a:lstStyle/>
          <a:p>
            <a:r>
              <a:rPr lang="en-US"/>
              <a:t>June 2, 2021</a:t>
            </a:r>
          </a:p>
        </p:txBody>
      </p:sp>
      <p:sp>
        <p:nvSpPr>
          <p:cNvPr id="4" name="Text Placeholder 3">
            <a:extLst>
              <a:ext uri="{FF2B5EF4-FFF2-40B4-BE49-F238E27FC236}">
                <a16:creationId xmlns:a16="http://schemas.microsoft.com/office/drawing/2014/main" id="{E0A45BC9-5A75-4363-AB85-50D33FE57BD6}"/>
              </a:ext>
            </a:extLst>
          </p:cNvPr>
          <p:cNvSpPr>
            <a:spLocks noGrp="1"/>
          </p:cNvSpPr>
          <p:nvPr>
            <p:ph type="body" sz="quarter" idx="10"/>
          </p:nvPr>
        </p:nvSpPr>
        <p:spPr>
          <a:xfrm>
            <a:off x="2613891" y="3724113"/>
            <a:ext cx="9082425" cy="1511887"/>
          </a:xfrm>
        </p:spPr>
        <p:txBody>
          <a:bodyPr/>
          <a:lstStyle/>
          <a:p>
            <a:r>
              <a:rPr lang="en-US" sz="2800"/>
              <a:t>Joshua French, Partner, Nutter</a:t>
            </a:r>
          </a:p>
          <a:p>
            <a:r>
              <a:rPr lang="en-US" sz="2800"/>
              <a:t>Kelly Dutremble, Associate, Nutter</a:t>
            </a:r>
          </a:p>
          <a:p>
            <a:endParaRPr lang="en-US"/>
          </a:p>
        </p:txBody>
      </p:sp>
    </p:spTree>
    <p:extLst>
      <p:ext uri="{BB962C8B-B14F-4D97-AF65-F5344CB8AC3E}">
        <p14:creationId xmlns:p14="http://schemas.microsoft.com/office/powerpoint/2010/main" val="446363538"/>
      </p:ext>
    </p:extLst>
  </p:cSld>
  <p:clrMapOvr>
    <a:masterClrMapping/>
  </p:clrMapOvr>
  <p:transition spd="slow">
    <p:wipe dir="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3706DD4D-B3F7-472F-AAD5-2E1754C1202C}"/>
              </a:ext>
            </a:extLst>
          </p:cNvPr>
          <p:cNvSpPr>
            <a:spLocks noGrp="1"/>
          </p:cNvSpPr>
          <p:nvPr>
            <p:ph type="body" sz="quarter" idx="10"/>
          </p:nvPr>
        </p:nvSpPr>
        <p:spPr/>
        <p:txBody>
          <a:bodyPr/>
          <a:lstStyle/>
          <a:p>
            <a:pPr>
              <a:spcBef>
                <a:spcPts val="1200"/>
              </a:spcBef>
              <a:spcAft>
                <a:spcPts val="600"/>
              </a:spcAft>
            </a:pPr>
            <a:r>
              <a:rPr lang="en-US"/>
              <a:t>Form SS-4</a:t>
            </a:r>
          </a:p>
          <a:p>
            <a:pPr>
              <a:spcBef>
                <a:spcPts val="1200"/>
              </a:spcBef>
              <a:spcAft>
                <a:spcPts val="600"/>
              </a:spcAft>
            </a:pPr>
            <a:r>
              <a:rPr lang="en-US"/>
              <a:t>To obtain an employer identification number (needed to open a bank account in the Company’s name).</a:t>
            </a:r>
          </a:p>
          <a:p>
            <a:pPr>
              <a:spcBef>
                <a:spcPts val="1200"/>
              </a:spcBef>
              <a:spcAft>
                <a:spcPts val="600"/>
              </a:spcAft>
            </a:pPr>
            <a:r>
              <a:rPr lang="en-US"/>
              <a:t>Must indicate “Type of Entity” – whether the LLC will be taxed as sole proprietorship or partnership.</a:t>
            </a:r>
          </a:p>
        </p:txBody>
      </p:sp>
      <p:sp>
        <p:nvSpPr>
          <p:cNvPr id="2" name="Title 1">
            <a:extLst>
              <a:ext uri="{FF2B5EF4-FFF2-40B4-BE49-F238E27FC236}">
                <a16:creationId xmlns:a16="http://schemas.microsoft.com/office/drawing/2014/main" id="{DF6EED8A-C467-4953-8C3C-FF81652168CC}"/>
              </a:ext>
            </a:extLst>
          </p:cNvPr>
          <p:cNvSpPr>
            <a:spLocks noGrp="1"/>
          </p:cNvSpPr>
          <p:nvPr>
            <p:ph type="title"/>
          </p:nvPr>
        </p:nvSpPr>
        <p:spPr/>
        <p:txBody>
          <a:bodyPr/>
          <a:lstStyle/>
          <a:p>
            <a:r>
              <a:rPr lang="en-US"/>
              <a:t>What Documents Need to be Prepared? </a:t>
            </a:r>
          </a:p>
        </p:txBody>
      </p:sp>
    </p:spTree>
    <p:extLst>
      <p:ext uri="{BB962C8B-B14F-4D97-AF65-F5344CB8AC3E}">
        <p14:creationId xmlns:p14="http://schemas.microsoft.com/office/powerpoint/2010/main" val="3060742635"/>
      </p:ext>
    </p:extLst>
  </p:cSld>
  <p:clrMapOvr>
    <a:masterClrMapping/>
  </p:clrMapOvr>
  <p:transition spd="slow">
    <p:wipe dir="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315E1755-A68F-4228-8684-210CC3083CC8}"/>
              </a:ext>
            </a:extLst>
          </p:cNvPr>
          <p:cNvSpPr>
            <a:spLocks noGrp="1"/>
          </p:cNvSpPr>
          <p:nvPr>
            <p:ph type="body" sz="quarter" idx="10"/>
          </p:nvPr>
        </p:nvSpPr>
        <p:spPr/>
        <p:txBody>
          <a:bodyPr/>
          <a:lstStyle/>
          <a:p>
            <a:pPr>
              <a:spcBef>
                <a:spcPts val="1200"/>
              </a:spcBef>
              <a:spcAft>
                <a:spcPts val="600"/>
              </a:spcAft>
            </a:pPr>
            <a:r>
              <a:rPr lang="en-US"/>
              <a:t>Operating Agreement</a:t>
            </a:r>
          </a:p>
          <a:p>
            <a:pPr lvl="1">
              <a:spcBef>
                <a:spcPts val="1200"/>
              </a:spcBef>
              <a:spcAft>
                <a:spcPts val="600"/>
              </a:spcAft>
            </a:pPr>
            <a:r>
              <a:rPr lang="en-US"/>
              <a:t>Incorporates provisions that would be found in the by-laws, stockholders’ agreement, and parts of the certificate of incorporation of a corporation. </a:t>
            </a:r>
          </a:p>
          <a:p>
            <a:pPr lvl="1">
              <a:spcBef>
                <a:spcPts val="1200"/>
              </a:spcBef>
              <a:spcAft>
                <a:spcPts val="600"/>
              </a:spcAft>
            </a:pPr>
            <a:r>
              <a:rPr lang="en-US"/>
              <a:t>For single member LLCs, operating agreements are typically very simple. </a:t>
            </a:r>
          </a:p>
          <a:p>
            <a:pPr lvl="1">
              <a:spcBef>
                <a:spcPts val="1200"/>
              </a:spcBef>
              <a:spcAft>
                <a:spcPts val="600"/>
              </a:spcAft>
            </a:pPr>
            <a:r>
              <a:rPr lang="en-US"/>
              <a:t>For multi-member LLCs, vary widely and are very flexible; can be drafted according to the needs of the parties.  </a:t>
            </a:r>
          </a:p>
        </p:txBody>
      </p:sp>
      <p:sp>
        <p:nvSpPr>
          <p:cNvPr id="2" name="Title 1">
            <a:extLst>
              <a:ext uri="{FF2B5EF4-FFF2-40B4-BE49-F238E27FC236}">
                <a16:creationId xmlns:a16="http://schemas.microsoft.com/office/drawing/2014/main" id="{7430DA3F-4D58-479C-B47A-2AFE27985D6A}"/>
              </a:ext>
            </a:extLst>
          </p:cNvPr>
          <p:cNvSpPr>
            <a:spLocks noGrp="1"/>
          </p:cNvSpPr>
          <p:nvPr>
            <p:ph type="title"/>
          </p:nvPr>
        </p:nvSpPr>
        <p:spPr/>
        <p:txBody>
          <a:bodyPr/>
          <a:lstStyle/>
          <a:p>
            <a:r>
              <a:rPr lang="en-US"/>
              <a:t>What Documents Need to be Prepared? </a:t>
            </a:r>
          </a:p>
        </p:txBody>
      </p:sp>
    </p:spTree>
    <p:extLst>
      <p:ext uri="{BB962C8B-B14F-4D97-AF65-F5344CB8AC3E}">
        <p14:creationId xmlns:p14="http://schemas.microsoft.com/office/powerpoint/2010/main" val="3923859798"/>
      </p:ext>
    </p:extLst>
  </p:cSld>
  <p:clrMapOvr>
    <a:masterClrMapping/>
  </p:clrMapOvr>
  <p:transition spd="slow">
    <p:wipe dir="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E59E3250-D310-4550-A6E8-036D6384107E}"/>
              </a:ext>
            </a:extLst>
          </p:cNvPr>
          <p:cNvSpPr>
            <a:spLocks noGrp="1"/>
          </p:cNvSpPr>
          <p:nvPr>
            <p:ph type="body" sz="quarter" idx="10"/>
          </p:nvPr>
        </p:nvSpPr>
        <p:spPr/>
        <p:txBody>
          <a:bodyPr/>
          <a:lstStyle/>
          <a:p>
            <a:pPr>
              <a:spcBef>
                <a:spcPts val="1200"/>
              </a:spcBef>
              <a:spcAft>
                <a:spcPts val="600"/>
              </a:spcAft>
            </a:pPr>
            <a:r>
              <a:rPr lang="en-US"/>
              <a:t>Operating Agreement: Typical Provisions</a:t>
            </a:r>
          </a:p>
          <a:p>
            <a:pPr lvl="1">
              <a:spcBef>
                <a:spcPts val="1200"/>
              </a:spcBef>
              <a:spcAft>
                <a:spcPts val="600"/>
              </a:spcAft>
            </a:pPr>
            <a:r>
              <a:rPr lang="en-US"/>
              <a:t>Organizational matters</a:t>
            </a:r>
          </a:p>
          <a:p>
            <a:pPr lvl="1">
              <a:spcBef>
                <a:spcPts val="1200"/>
              </a:spcBef>
              <a:spcAft>
                <a:spcPts val="600"/>
              </a:spcAft>
            </a:pPr>
            <a:r>
              <a:rPr lang="en-US"/>
              <a:t>Membership interests and voting</a:t>
            </a:r>
          </a:p>
          <a:p>
            <a:pPr lvl="1">
              <a:spcBef>
                <a:spcPts val="1200"/>
              </a:spcBef>
              <a:spcAft>
                <a:spcPts val="600"/>
              </a:spcAft>
            </a:pPr>
            <a:r>
              <a:rPr lang="en-US"/>
              <a:t>Management</a:t>
            </a:r>
          </a:p>
          <a:p>
            <a:pPr lvl="1">
              <a:spcBef>
                <a:spcPts val="1200"/>
              </a:spcBef>
              <a:spcAft>
                <a:spcPts val="600"/>
              </a:spcAft>
            </a:pPr>
            <a:r>
              <a:rPr lang="en-US"/>
              <a:t>Officers</a:t>
            </a:r>
          </a:p>
          <a:p>
            <a:pPr lvl="1">
              <a:spcBef>
                <a:spcPts val="1200"/>
              </a:spcBef>
              <a:spcAft>
                <a:spcPts val="600"/>
              </a:spcAft>
            </a:pPr>
            <a:r>
              <a:rPr lang="en-US"/>
              <a:t>Capital Contributions</a:t>
            </a:r>
          </a:p>
          <a:p>
            <a:pPr lvl="1">
              <a:spcBef>
                <a:spcPts val="1200"/>
              </a:spcBef>
              <a:spcAft>
                <a:spcPts val="600"/>
              </a:spcAft>
            </a:pPr>
            <a:r>
              <a:rPr lang="en-US"/>
              <a:t>Allocations of gains and losses</a:t>
            </a:r>
          </a:p>
          <a:p>
            <a:pPr lvl="1">
              <a:spcBef>
                <a:spcPts val="1200"/>
              </a:spcBef>
              <a:spcAft>
                <a:spcPts val="600"/>
              </a:spcAft>
            </a:pPr>
            <a:r>
              <a:rPr lang="en-US"/>
              <a:t>Indemnification of members and managers</a:t>
            </a:r>
          </a:p>
          <a:p>
            <a:pPr lvl="1">
              <a:spcBef>
                <a:spcPts val="1200"/>
              </a:spcBef>
              <a:spcAft>
                <a:spcPts val="600"/>
              </a:spcAft>
            </a:pPr>
            <a:r>
              <a:rPr lang="en-US"/>
              <a:t>Distributions (especially for to cover tax obligations)</a:t>
            </a:r>
          </a:p>
        </p:txBody>
      </p:sp>
      <p:sp>
        <p:nvSpPr>
          <p:cNvPr id="2" name="Title 1">
            <a:extLst>
              <a:ext uri="{FF2B5EF4-FFF2-40B4-BE49-F238E27FC236}">
                <a16:creationId xmlns:a16="http://schemas.microsoft.com/office/drawing/2014/main" id="{DE8C09F5-F045-43C6-8955-1481BDFFBCBC}"/>
              </a:ext>
            </a:extLst>
          </p:cNvPr>
          <p:cNvSpPr>
            <a:spLocks noGrp="1"/>
          </p:cNvSpPr>
          <p:nvPr>
            <p:ph type="title"/>
          </p:nvPr>
        </p:nvSpPr>
        <p:spPr/>
        <p:txBody>
          <a:bodyPr/>
          <a:lstStyle/>
          <a:p>
            <a:r>
              <a:rPr lang="en-US"/>
              <a:t>What Documents Need to be Prepared? </a:t>
            </a:r>
          </a:p>
        </p:txBody>
      </p:sp>
    </p:spTree>
    <p:extLst>
      <p:ext uri="{BB962C8B-B14F-4D97-AF65-F5344CB8AC3E}">
        <p14:creationId xmlns:p14="http://schemas.microsoft.com/office/powerpoint/2010/main" val="1524943378"/>
      </p:ext>
    </p:extLst>
  </p:cSld>
  <p:clrMapOvr>
    <a:masterClrMapping/>
  </p:clrMapOvr>
  <p:transition spd="slow">
    <p:wipe dir="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9B20A8B7-0231-42A0-9C73-9C403E1B4C11}"/>
              </a:ext>
            </a:extLst>
          </p:cNvPr>
          <p:cNvSpPr>
            <a:spLocks noGrp="1"/>
          </p:cNvSpPr>
          <p:nvPr>
            <p:ph type="body" sz="quarter" idx="10"/>
          </p:nvPr>
        </p:nvSpPr>
        <p:spPr>
          <a:xfrm>
            <a:off x="234949" y="1004464"/>
            <a:ext cx="11436493" cy="4992687"/>
          </a:xfrm>
        </p:spPr>
        <p:txBody>
          <a:bodyPr/>
          <a:lstStyle/>
          <a:p>
            <a:pPr>
              <a:spcBef>
                <a:spcPts val="1200"/>
              </a:spcBef>
              <a:spcAft>
                <a:spcPts val="600"/>
              </a:spcAft>
            </a:pPr>
            <a:r>
              <a:rPr lang="en-US"/>
              <a:t>Operating Agreement: Additional Optional Provisions</a:t>
            </a:r>
          </a:p>
          <a:p>
            <a:pPr lvl="1">
              <a:spcBef>
                <a:spcPts val="1200"/>
              </a:spcBef>
              <a:spcAft>
                <a:spcPts val="600"/>
              </a:spcAft>
            </a:pPr>
            <a:r>
              <a:rPr lang="en-US"/>
              <a:t>Transfer restrictions </a:t>
            </a:r>
          </a:p>
          <a:p>
            <a:pPr lvl="2">
              <a:spcBef>
                <a:spcPts val="1200"/>
              </a:spcBef>
              <a:spcAft>
                <a:spcPts val="600"/>
              </a:spcAft>
            </a:pPr>
            <a:r>
              <a:rPr lang="en-US"/>
              <a:t>Rights of first refusal (primary and secondary)</a:t>
            </a:r>
          </a:p>
          <a:p>
            <a:pPr lvl="2">
              <a:spcBef>
                <a:spcPts val="1200"/>
              </a:spcBef>
              <a:spcAft>
                <a:spcPts val="600"/>
              </a:spcAft>
            </a:pPr>
            <a:r>
              <a:rPr lang="en-US"/>
              <a:t>Co-sale</a:t>
            </a:r>
          </a:p>
          <a:p>
            <a:pPr lvl="2">
              <a:spcBef>
                <a:spcPts val="1200"/>
              </a:spcBef>
              <a:spcAft>
                <a:spcPts val="600"/>
              </a:spcAft>
            </a:pPr>
            <a:r>
              <a:rPr lang="en-US"/>
              <a:t>Drag-along</a:t>
            </a:r>
          </a:p>
          <a:p>
            <a:pPr lvl="2">
              <a:spcBef>
                <a:spcPts val="1200"/>
              </a:spcBef>
              <a:spcAft>
                <a:spcPts val="600"/>
              </a:spcAft>
            </a:pPr>
            <a:r>
              <a:rPr lang="en-US"/>
              <a:t>Permitted transfers</a:t>
            </a:r>
          </a:p>
          <a:p>
            <a:pPr lvl="1">
              <a:spcBef>
                <a:spcPts val="1200"/>
              </a:spcBef>
              <a:spcAft>
                <a:spcPts val="600"/>
              </a:spcAft>
            </a:pPr>
            <a:r>
              <a:rPr lang="en-US"/>
              <a:t>Preferred membership or different classes of membership interests</a:t>
            </a:r>
          </a:p>
          <a:p>
            <a:pPr lvl="1">
              <a:spcBef>
                <a:spcPts val="1200"/>
              </a:spcBef>
              <a:spcAft>
                <a:spcPts val="600"/>
              </a:spcAft>
            </a:pPr>
            <a:r>
              <a:rPr lang="en-US"/>
              <a:t>Deadlock avoidance provisions</a:t>
            </a:r>
          </a:p>
          <a:p>
            <a:pPr lvl="1">
              <a:spcBef>
                <a:spcPts val="1200"/>
              </a:spcBef>
              <a:spcAft>
                <a:spcPts val="600"/>
              </a:spcAft>
            </a:pPr>
            <a:r>
              <a:rPr lang="en-US"/>
              <a:t>Competitive or interested transactions</a:t>
            </a:r>
          </a:p>
          <a:p>
            <a:pPr lvl="1">
              <a:spcBef>
                <a:spcPts val="1200"/>
              </a:spcBef>
              <a:spcAft>
                <a:spcPts val="600"/>
              </a:spcAft>
            </a:pPr>
            <a:r>
              <a:rPr lang="en-US"/>
              <a:t>Compensation of managers</a:t>
            </a:r>
          </a:p>
          <a:p>
            <a:pPr lvl="1">
              <a:spcBef>
                <a:spcPts val="1200"/>
              </a:spcBef>
              <a:spcAft>
                <a:spcPts val="600"/>
              </a:spcAft>
            </a:pPr>
            <a:r>
              <a:rPr lang="en-US"/>
              <a:t>Right of repurchase</a:t>
            </a:r>
          </a:p>
          <a:p>
            <a:endParaRPr lang="en-US"/>
          </a:p>
        </p:txBody>
      </p:sp>
      <p:sp>
        <p:nvSpPr>
          <p:cNvPr id="2" name="Title 1">
            <a:extLst>
              <a:ext uri="{FF2B5EF4-FFF2-40B4-BE49-F238E27FC236}">
                <a16:creationId xmlns:a16="http://schemas.microsoft.com/office/drawing/2014/main" id="{B7A853BA-2FE5-4CE3-98AF-4D12E49908FB}"/>
              </a:ext>
            </a:extLst>
          </p:cNvPr>
          <p:cNvSpPr>
            <a:spLocks noGrp="1"/>
          </p:cNvSpPr>
          <p:nvPr>
            <p:ph type="title"/>
          </p:nvPr>
        </p:nvSpPr>
        <p:spPr/>
        <p:txBody>
          <a:bodyPr/>
          <a:lstStyle/>
          <a:p>
            <a:r>
              <a:rPr lang="en-US"/>
              <a:t>What Documents Need to be Prepared? </a:t>
            </a:r>
          </a:p>
        </p:txBody>
      </p:sp>
    </p:spTree>
    <p:extLst>
      <p:ext uri="{BB962C8B-B14F-4D97-AF65-F5344CB8AC3E}">
        <p14:creationId xmlns:p14="http://schemas.microsoft.com/office/powerpoint/2010/main" val="167151481"/>
      </p:ext>
    </p:extLst>
  </p:cSld>
  <p:clrMapOvr>
    <a:masterClrMapping/>
  </p:clrMapOvr>
  <p:transition spd="slow">
    <p:wipe dir="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82E1A9C9-1892-4A26-AEF7-779F261CAEE8}"/>
              </a:ext>
            </a:extLst>
          </p:cNvPr>
          <p:cNvSpPr>
            <a:spLocks noGrp="1"/>
          </p:cNvSpPr>
          <p:nvPr>
            <p:ph type="body" sz="quarter" idx="10"/>
          </p:nvPr>
        </p:nvSpPr>
        <p:spPr>
          <a:xfrm>
            <a:off x="234949" y="1271588"/>
            <a:ext cx="11446767" cy="4992687"/>
          </a:xfrm>
        </p:spPr>
        <p:txBody>
          <a:bodyPr/>
          <a:lstStyle/>
          <a:p>
            <a:pPr>
              <a:spcBef>
                <a:spcPts val="1200"/>
              </a:spcBef>
              <a:spcAft>
                <a:spcPts val="600"/>
              </a:spcAft>
            </a:pPr>
            <a:r>
              <a:rPr lang="en-US"/>
              <a:t>Operating Agreement: Exhibits</a:t>
            </a:r>
          </a:p>
          <a:p>
            <a:pPr lvl="1">
              <a:spcBef>
                <a:spcPts val="1200"/>
              </a:spcBef>
              <a:spcAft>
                <a:spcPts val="600"/>
              </a:spcAft>
            </a:pPr>
            <a:r>
              <a:rPr lang="en-US"/>
              <a:t>Members, ownership percentages, and capital contributions often set forth on an exhibit to the agreement.</a:t>
            </a:r>
          </a:p>
          <a:p>
            <a:endParaRPr lang="en-US"/>
          </a:p>
        </p:txBody>
      </p:sp>
      <p:sp>
        <p:nvSpPr>
          <p:cNvPr id="2" name="Title 1">
            <a:extLst>
              <a:ext uri="{FF2B5EF4-FFF2-40B4-BE49-F238E27FC236}">
                <a16:creationId xmlns:a16="http://schemas.microsoft.com/office/drawing/2014/main" id="{C56E3E16-4CD5-4D51-8119-6CB8143984AC}"/>
              </a:ext>
            </a:extLst>
          </p:cNvPr>
          <p:cNvSpPr>
            <a:spLocks noGrp="1"/>
          </p:cNvSpPr>
          <p:nvPr>
            <p:ph type="title"/>
          </p:nvPr>
        </p:nvSpPr>
        <p:spPr/>
        <p:txBody>
          <a:bodyPr/>
          <a:lstStyle/>
          <a:p>
            <a:r>
              <a:rPr lang="en-US"/>
              <a:t>What Documents Need to be Prepared?</a:t>
            </a:r>
          </a:p>
        </p:txBody>
      </p:sp>
    </p:spTree>
    <p:extLst>
      <p:ext uri="{BB962C8B-B14F-4D97-AF65-F5344CB8AC3E}">
        <p14:creationId xmlns:p14="http://schemas.microsoft.com/office/powerpoint/2010/main" val="1682070459"/>
      </p:ext>
    </p:extLst>
  </p:cSld>
  <p:clrMapOvr>
    <a:masterClrMapping/>
  </p:clrMapOvr>
  <p:transition spd="slow">
    <p:wipe dir="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5CE7025F-E508-44D5-8681-308F2BC00392}"/>
              </a:ext>
            </a:extLst>
          </p:cNvPr>
          <p:cNvSpPr>
            <a:spLocks noGrp="1"/>
          </p:cNvSpPr>
          <p:nvPr>
            <p:ph type="body" sz="quarter" idx="10"/>
          </p:nvPr>
        </p:nvSpPr>
        <p:spPr>
          <a:xfrm>
            <a:off x="234950" y="1271588"/>
            <a:ext cx="11457041" cy="4992687"/>
          </a:xfrm>
        </p:spPr>
        <p:txBody>
          <a:bodyPr/>
          <a:lstStyle/>
          <a:p>
            <a:pPr>
              <a:spcBef>
                <a:spcPts val="1200"/>
              </a:spcBef>
              <a:spcAft>
                <a:spcPts val="600"/>
              </a:spcAft>
            </a:pPr>
            <a:r>
              <a:rPr lang="en-US"/>
              <a:t>Operating Agreement: Frequently Negotiated Clauses</a:t>
            </a:r>
          </a:p>
          <a:p>
            <a:pPr lvl="1">
              <a:spcBef>
                <a:spcPts val="1200"/>
              </a:spcBef>
              <a:spcAft>
                <a:spcPts val="600"/>
              </a:spcAft>
            </a:pPr>
            <a:r>
              <a:rPr lang="en-US"/>
              <a:t>Voting Thresholds</a:t>
            </a:r>
          </a:p>
          <a:p>
            <a:pPr lvl="2">
              <a:spcBef>
                <a:spcPts val="1200"/>
              </a:spcBef>
              <a:spcAft>
                <a:spcPts val="600"/>
              </a:spcAft>
            </a:pPr>
            <a:r>
              <a:rPr lang="en-US"/>
              <a:t>Who needs to approve election of managers, a sale of the Company, dissolution of the Company, amendment of the operating agreement? </a:t>
            </a:r>
          </a:p>
          <a:p>
            <a:pPr lvl="1">
              <a:spcBef>
                <a:spcPts val="1200"/>
              </a:spcBef>
              <a:spcAft>
                <a:spcPts val="600"/>
              </a:spcAft>
            </a:pPr>
            <a:r>
              <a:rPr lang="en-US"/>
              <a:t>Which members are subject to the restrictions on transfer, such as the right of first refusal? Which members get the benefit of these provisions? </a:t>
            </a:r>
          </a:p>
          <a:p>
            <a:pPr lvl="1">
              <a:spcBef>
                <a:spcPts val="1200"/>
              </a:spcBef>
              <a:spcAft>
                <a:spcPts val="600"/>
              </a:spcAft>
            </a:pPr>
            <a:r>
              <a:rPr lang="en-US"/>
              <a:t>What actions require the approval of the members in addition to the managers? </a:t>
            </a:r>
          </a:p>
          <a:p>
            <a:pPr lvl="1">
              <a:spcBef>
                <a:spcPts val="1200"/>
              </a:spcBef>
              <a:spcAft>
                <a:spcPts val="600"/>
              </a:spcAft>
            </a:pPr>
            <a:r>
              <a:rPr lang="en-US"/>
              <a:t>What conditions, if any, will give the Company the right to repurchase a member’s interest, and the price the Company will be required to pay to repurchase.</a:t>
            </a:r>
          </a:p>
          <a:p>
            <a:endParaRPr lang="en-US"/>
          </a:p>
          <a:p>
            <a:endParaRPr lang="en-US"/>
          </a:p>
        </p:txBody>
      </p:sp>
      <p:sp>
        <p:nvSpPr>
          <p:cNvPr id="2" name="Title 1">
            <a:extLst>
              <a:ext uri="{FF2B5EF4-FFF2-40B4-BE49-F238E27FC236}">
                <a16:creationId xmlns:a16="http://schemas.microsoft.com/office/drawing/2014/main" id="{72586484-22E3-490F-82F1-7BF699B2D6EA}"/>
              </a:ext>
            </a:extLst>
          </p:cNvPr>
          <p:cNvSpPr>
            <a:spLocks noGrp="1"/>
          </p:cNvSpPr>
          <p:nvPr>
            <p:ph type="title"/>
          </p:nvPr>
        </p:nvSpPr>
        <p:spPr/>
        <p:txBody>
          <a:bodyPr/>
          <a:lstStyle/>
          <a:p>
            <a:r>
              <a:rPr lang="en-US"/>
              <a:t>What Documents Need to be Prepared?</a:t>
            </a:r>
          </a:p>
        </p:txBody>
      </p:sp>
    </p:spTree>
    <p:extLst>
      <p:ext uri="{BB962C8B-B14F-4D97-AF65-F5344CB8AC3E}">
        <p14:creationId xmlns:p14="http://schemas.microsoft.com/office/powerpoint/2010/main" val="711441959"/>
      </p:ext>
    </p:extLst>
  </p:cSld>
  <p:clrMapOvr>
    <a:masterClrMapping/>
  </p:clrMapOvr>
  <p:transition spd="slow">
    <p:wipe dir="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2554065D-9D26-4914-99F6-B2344168D985}"/>
              </a:ext>
            </a:extLst>
          </p:cNvPr>
          <p:cNvSpPr>
            <a:spLocks noGrp="1"/>
          </p:cNvSpPr>
          <p:nvPr>
            <p:ph type="body" sz="quarter" idx="10"/>
          </p:nvPr>
        </p:nvSpPr>
        <p:spPr/>
        <p:txBody>
          <a:bodyPr/>
          <a:lstStyle/>
          <a:p>
            <a:pPr>
              <a:spcBef>
                <a:spcPts val="1200"/>
              </a:spcBef>
              <a:spcAft>
                <a:spcPts val="600"/>
              </a:spcAft>
            </a:pPr>
            <a:r>
              <a:rPr lang="en-US"/>
              <a:t>Election of managers</a:t>
            </a:r>
          </a:p>
          <a:p>
            <a:pPr lvl="1">
              <a:spcBef>
                <a:spcPts val="1200"/>
              </a:spcBef>
              <a:spcAft>
                <a:spcPts val="600"/>
              </a:spcAft>
            </a:pPr>
            <a:r>
              <a:rPr lang="en-US"/>
              <a:t>May give certain group of members right to designate a manager.</a:t>
            </a:r>
          </a:p>
          <a:p>
            <a:pPr>
              <a:spcBef>
                <a:spcPts val="1200"/>
              </a:spcBef>
              <a:spcAft>
                <a:spcPts val="600"/>
              </a:spcAft>
            </a:pPr>
            <a:r>
              <a:rPr lang="en-US"/>
              <a:t>Member approval rights</a:t>
            </a:r>
          </a:p>
          <a:p>
            <a:pPr lvl="1">
              <a:spcBef>
                <a:spcPts val="1200"/>
              </a:spcBef>
              <a:spcAft>
                <a:spcPts val="600"/>
              </a:spcAft>
            </a:pPr>
            <a:r>
              <a:rPr lang="en-US"/>
              <a:t>May that the managers may not take certain actions without the approval of the members.</a:t>
            </a:r>
          </a:p>
          <a:p>
            <a:pPr lvl="1">
              <a:spcBef>
                <a:spcPts val="1200"/>
              </a:spcBef>
              <a:spcAft>
                <a:spcPts val="600"/>
              </a:spcAft>
            </a:pPr>
            <a:r>
              <a:rPr lang="en-US"/>
              <a:t>Often larger corporate actions, such as a sale of the Company, create subsidiaries, may include the issuance of new membership interests.</a:t>
            </a:r>
          </a:p>
          <a:p>
            <a:pPr lvl="1">
              <a:spcBef>
                <a:spcPts val="1200"/>
              </a:spcBef>
              <a:spcAft>
                <a:spcPts val="600"/>
              </a:spcAft>
            </a:pPr>
            <a:r>
              <a:rPr lang="en-US"/>
              <a:t>The threshold for member approval also negotiable – could be simple majority or higher threshold, and could require the approval of different subsets of members (i.e., preferred and common). </a:t>
            </a:r>
          </a:p>
          <a:p>
            <a:pPr lvl="1"/>
            <a:endParaRPr lang="en-US"/>
          </a:p>
        </p:txBody>
      </p:sp>
      <p:sp>
        <p:nvSpPr>
          <p:cNvPr id="2" name="Title 1">
            <a:extLst>
              <a:ext uri="{FF2B5EF4-FFF2-40B4-BE49-F238E27FC236}">
                <a16:creationId xmlns:a16="http://schemas.microsoft.com/office/drawing/2014/main" id="{8ABC3F4C-056D-431E-8C18-948A184C1BD1}"/>
              </a:ext>
            </a:extLst>
          </p:cNvPr>
          <p:cNvSpPr>
            <a:spLocks noGrp="1"/>
          </p:cNvSpPr>
          <p:nvPr>
            <p:ph type="title"/>
          </p:nvPr>
        </p:nvSpPr>
        <p:spPr/>
        <p:txBody>
          <a:bodyPr/>
          <a:lstStyle/>
          <a:p>
            <a:r>
              <a:rPr lang="en-US"/>
              <a:t>Governance Considerations</a:t>
            </a:r>
          </a:p>
        </p:txBody>
      </p:sp>
    </p:spTree>
    <p:extLst>
      <p:ext uri="{BB962C8B-B14F-4D97-AF65-F5344CB8AC3E}">
        <p14:creationId xmlns:p14="http://schemas.microsoft.com/office/powerpoint/2010/main" val="3724739525"/>
      </p:ext>
    </p:extLst>
  </p:cSld>
  <p:clrMapOvr>
    <a:masterClrMapping/>
  </p:clrMapOvr>
  <p:transition spd="slow">
    <p:wipe dir="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96B52315-0B02-4473-BC1C-07D663863196}"/>
              </a:ext>
            </a:extLst>
          </p:cNvPr>
          <p:cNvSpPr>
            <a:spLocks noGrp="1"/>
          </p:cNvSpPr>
          <p:nvPr>
            <p:ph type="body" sz="quarter" idx="10"/>
          </p:nvPr>
        </p:nvSpPr>
        <p:spPr>
          <a:xfrm>
            <a:off x="234949" y="1004464"/>
            <a:ext cx="11570057" cy="4992687"/>
          </a:xfrm>
        </p:spPr>
        <p:txBody>
          <a:bodyPr/>
          <a:lstStyle/>
          <a:p>
            <a:pPr>
              <a:spcBef>
                <a:spcPts val="600"/>
              </a:spcBef>
              <a:spcAft>
                <a:spcPts val="600"/>
              </a:spcAft>
            </a:pPr>
            <a:r>
              <a:rPr lang="en-US" sz="2600"/>
              <a:t>LLC vs. S-Corporation Election</a:t>
            </a:r>
          </a:p>
          <a:p>
            <a:pPr lvl="1">
              <a:spcBef>
                <a:spcPts val="600"/>
              </a:spcBef>
              <a:spcAft>
                <a:spcPts val="600"/>
              </a:spcAft>
            </a:pPr>
            <a:r>
              <a:rPr lang="en-US" sz="2200"/>
              <a:t>Both allow for pass-through taxation</a:t>
            </a:r>
          </a:p>
          <a:p>
            <a:pPr lvl="1">
              <a:spcBef>
                <a:spcPts val="600"/>
              </a:spcBef>
              <a:spcAft>
                <a:spcPts val="600"/>
              </a:spcAft>
            </a:pPr>
            <a:r>
              <a:rPr lang="en-US" sz="2200"/>
              <a:t>LLC is a type of legal entity</a:t>
            </a:r>
          </a:p>
          <a:p>
            <a:pPr lvl="1">
              <a:spcBef>
                <a:spcPts val="600"/>
              </a:spcBef>
              <a:spcAft>
                <a:spcPts val="600"/>
              </a:spcAft>
            </a:pPr>
            <a:r>
              <a:rPr lang="en-US" sz="2200"/>
              <a:t>S-Corp is a tax classification elected by a corporation</a:t>
            </a:r>
          </a:p>
          <a:p>
            <a:pPr>
              <a:spcBef>
                <a:spcPts val="600"/>
              </a:spcBef>
              <a:spcAft>
                <a:spcPts val="600"/>
              </a:spcAft>
            </a:pPr>
            <a:r>
              <a:rPr lang="en-US" sz="2600"/>
              <a:t>Employee Equity</a:t>
            </a:r>
          </a:p>
          <a:p>
            <a:pPr lvl="1">
              <a:spcBef>
                <a:spcPts val="600"/>
              </a:spcBef>
              <a:spcAft>
                <a:spcPts val="600"/>
              </a:spcAft>
            </a:pPr>
            <a:r>
              <a:rPr lang="en-US" sz="2200"/>
              <a:t>LLCs can issue options or other equity to employees, but because of the pass-through taxation, any employee who exercises an option or otherwise owns equity will be required to report that employee’s portion of the Company’s gains and losses on his or her own tax return and paying periodic taxes.</a:t>
            </a:r>
          </a:p>
          <a:p>
            <a:pPr lvl="1">
              <a:spcBef>
                <a:spcPts val="600"/>
              </a:spcBef>
              <a:spcAft>
                <a:spcPts val="600"/>
              </a:spcAft>
            </a:pPr>
            <a:r>
              <a:rPr lang="en-US" sz="2200"/>
              <a:t>Not ideal for unsophisticated employees or employees who don’t have the cash flow to pay the taxes. </a:t>
            </a:r>
          </a:p>
          <a:p>
            <a:pPr lvl="1">
              <a:spcBef>
                <a:spcPts val="600"/>
              </a:spcBef>
              <a:spcAft>
                <a:spcPts val="600"/>
              </a:spcAft>
            </a:pPr>
            <a:r>
              <a:rPr lang="en-US" sz="2200"/>
              <a:t>Likely treated similar to non-qualified options, so lack the tax advantages of incentive stock options, even if recipient is employee.</a:t>
            </a:r>
          </a:p>
          <a:p>
            <a:pPr>
              <a:spcBef>
                <a:spcPts val="600"/>
              </a:spcBef>
              <a:spcAft>
                <a:spcPts val="600"/>
              </a:spcAft>
            </a:pPr>
            <a:r>
              <a:rPr lang="en-US" sz="2600"/>
              <a:t>LLCs can also elect to be taxed as C-corporations or S-corporations.</a:t>
            </a:r>
          </a:p>
        </p:txBody>
      </p:sp>
      <p:sp>
        <p:nvSpPr>
          <p:cNvPr id="2" name="Title 1">
            <a:extLst>
              <a:ext uri="{FF2B5EF4-FFF2-40B4-BE49-F238E27FC236}">
                <a16:creationId xmlns:a16="http://schemas.microsoft.com/office/drawing/2014/main" id="{DF6BE282-8115-475C-A160-2D8D8789C7E9}"/>
              </a:ext>
            </a:extLst>
          </p:cNvPr>
          <p:cNvSpPr>
            <a:spLocks noGrp="1"/>
          </p:cNvSpPr>
          <p:nvPr>
            <p:ph type="title"/>
          </p:nvPr>
        </p:nvSpPr>
        <p:spPr/>
        <p:txBody>
          <a:bodyPr/>
          <a:lstStyle/>
          <a:p>
            <a:r>
              <a:rPr lang="en-US"/>
              <a:t>Tax Considerations</a:t>
            </a:r>
          </a:p>
        </p:txBody>
      </p:sp>
    </p:spTree>
    <p:extLst>
      <p:ext uri="{BB962C8B-B14F-4D97-AF65-F5344CB8AC3E}">
        <p14:creationId xmlns:p14="http://schemas.microsoft.com/office/powerpoint/2010/main" val="1488642043"/>
      </p:ext>
    </p:extLst>
  </p:cSld>
  <p:clrMapOvr>
    <a:masterClrMapping/>
  </p:clrMapOvr>
  <p:transition spd="slow">
    <p:wipe dir="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4DB0C048-2711-4689-9C2D-A07E217A1A6B}"/>
              </a:ext>
            </a:extLst>
          </p:cNvPr>
          <p:cNvSpPr>
            <a:spLocks noGrp="1"/>
          </p:cNvSpPr>
          <p:nvPr>
            <p:ph type="body" sz="quarter" idx="10"/>
          </p:nvPr>
        </p:nvSpPr>
        <p:spPr>
          <a:xfrm>
            <a:off x="234950" y="1271588"/>
            <a:ext cx="11528960" cy="4992687"/>
          </a:xfrm>
        </p:spPr>
        <p:txBody>
          <a:bodyPr/>
          <a:lstStyle/>
          <a:p>
            <a:pPr>
              <a:spcBef>
                <a:spcPts val="1200"/>
              </a:spcBef>
              <a:spcAft>
                <a:spcPts val="600"/>
              </a:spcAft>
            </a:pPr>
            <a:r>
              <a:rPr lang="en-US"/>
              <a:t>Profits Interests</a:t>
            </a:r>
          </a:p>
          <a:p>
            <a:pPr lvl="1">
              <a:spcBef>
                <a:spcPts val="1200"/>
              </a:spcBef>
              <a:spcAft>
                <a:spcPts val="600"/>
              </a:spcAft>
            </a:pPr>
            <a:r>
              <a:rPr lang="en-US"/>
              <a:t>A right to participate in the future appreciation of the Company.</a:t>
            </a:r>
          </a:p>
          <a:p>
            <a:pPr lvl="1">
              <a:spcBef>
                <a:spcPts val="1200"/>
              </a:spcBef>
              <a:spcAft>
                <a:spcPts val="600"/>
              </a:spcAft>
            </a:pPr>
            <a:r>
              <a:rPr lang="en-US"/>
              <a:t>The Profits Interest is valued as of the date of grant, and the holder shares in any value created between the grant date and the disposition of the Profits Interest.</a:t>
            </a:r>
          </a:p>
          <a:p>
            <a:pPr lvl="1">
              <a:spcBef>
                <a:spcPts val="1200"/>
              </a:spcBef>
              <a:spcAft>
                <a:spcPts val="600"/>
              </a:spcAft>
            </a:pPr>
            <a:r>
              <a:rPr lang="en-US"/>
              <a:t>Grant of Profits Interest is not taxable to the recipient.</a:t>
            </a:r>
          </a:p>
          <a:p>
            <a:pPr lvl="1">
              <a:spcBef>
                <a:spcPts val="1200"/>
              </a:spcBef>
              <a:spcAft>
                <a:spcPts val="600"/>
              </a:spcAft>
            </a:pPr>
            <a:r>
              <a:rPr lang="en-US"/>
              <a:t>Profits Interest are equity, so recipient would receive K-1 and be responsible for reporting and paying periodic taxes. </a:t>
            </a:r>
          </a:p>
        </p:txBody>
      </p:sp>
      <p:sp>
        <p:nvSpPr>
          <p:cNvPr id="2" name="Title 1">
            <a:extLst>
              <a:ext uri="{FF2B5EF4-FFF2-40B4-BE49-F238E27FC236}">
                <a16:creationId xmlns:a16="http://schemas.microsoft.com/office/drawing/2014/main" id="{FD359ADE-8738-452A-B474-DD2017EA03DA}"/>
              </a:ext>
            </a:extLst>
          </p:cNvPr>
          <p:cNvSpPr>
            <a:spLocks noGrp="1"/>
          </p:cNvSpPr>
          <p:nvPr>
            <p:ph type="title"/>
          </p:nvPr>
        </p:nvSpPr>
        <p:spPr/>
        <p:txBody>
          <a:bodyPr/>
          <a:lstStyle/>
          <a:p>
            <a:r>
              <a:rPr lang="en-US"/>
              <a:t>Tax Considerations</a:t>
            </a:r>
          </a:p>
        </p:txBody>
      </p:sp>
    </p:spTree>
    <p:extLst>
      <p:ext uri="{BB962C8B-B14F-4D97-AF65-F5344CB8AC3E}">
        <p14:creationId xmlns:p14="http://schemas.microsoft.com/office/powerpoint/2010/main" val="2204587907"/>
      </p:ext>
    </p:extLst>
  </p:cSld>
  <p:clrMapOvr>
    <a:masterClrMapping/>
  </p:clrMapOvr>
  <p:transition spd="slow">
    <p:wipe dir="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85BFC6D0-A862-4AB6-BDF8-FE940486EA4B}"/>
              </a:ext>
            </a:extLst>
          </p:cNvPr>
          <p:cNvSpPr>
            <a:spLocks noGrp="1"/>
          </p:cNvSpPr>
          <p:nvPr>
            <p:ph type="body" sz="quarter" idx="10"/>
          </p:nvPr>
        </p:nvSpPr>
        <p:spPr>
          <a:xfrm>
            <a:off x="234950" y="1271588"/>
            <a:ext cx="11549508" cy="4992687"/>
          </a:xfrm>
        </p:spPr>
        <p:txBody>
          <a:bodyPr/>
          <a:lstStyle/>
          <a:p>
            <a:pPr>
              <a:spcBef>
                <a:spcPts val="1200"/>
              </a:spcBef>
              <a:spcAft>
                <a:spcPts val="600"/>
              </a:spcAft>
            </a:pPr>
            <a:r>
              <a:rPr lang="en-US"/>
              <a:t>Conversion</a:t>
            </a:r>
          </a:p>
          <a:p>
            <a:pPr lvl="1">
              <a:spcBef>
                <a:spcPts val="1200"/>
              </a:spcBef>
              <a:spcAft>
                <a:spcPts val="600"/>
              </a:spcAft>
            </a:pPr>
            <a:r>
              <a:rPr lang="en-US"/>
              <a:t>Massachusetts LLCs can convert to a Massachusetts corporation (or another type of Massachusetts business entity) by filing Articles of Conversion and adopting a Plan of Conversion. </a:t>
            </a:r>
          </a:p>
          <a:p>
            <a:pPr lvl="1">
              <a:spcBef>
                <a:spcPts val="1200"/>
              </a:spcBef>
              <a:spcAft>
                <a:spcPts val="600"/>
              </a:spcAft>
            </a:pPr>
            <a:r>
              <a:rPr lang="en-US"/>
              <a:t>Changing a Massachusetts LLC to a foreign (non-Massachusetts) LLC, corporation, or other entity requires a “migratory merger.”</a:t>
            </a:r>
          </a:p>
        </p:txBody>
      </p:sp>
      <p:sp>
        <p:nvSpPr>
          <p:cNvPr id="2" name="Title 1">
            <a:extLst>
              <a:ext uri="{FF2B5EF4-FFF2-40B4-BE49-F238E27FC236}">
                <a16:creationId xmlns:a16="http://schemas.microsoft.com/office/drawing/2014/main" id="{7F2D203E-C18D-4FAA-A750-245108A0649E}"/>
              </a:ext>
            </a:extLst>
          </p:cNvPr>
          <p:cNvSpPr>
            <a:spLocks noGrp="1"/>
          </p:cNvSpPr>
          <p:nvPr>
            <p:ph type="title"/>
          </p:nvPr>
        </p:nvSpPr>
        <p:spPr/>
        <p:txBody>
          <a:bodyPr/>
          <a:lstStyle/>
          <a:p>
            <a:r>
              <a:rPr lang="en-US"/>
              <a:t>Other LLC Considerations</a:t>
            </a:r>
          </a:p>
        </p:txBody>
      </p:sp>
    </p:spTree>
    <p:extLst>
      <p:ext uri="{BB962C8B-B14F-4D97-AF65-F5344CB8AC3E}">
        <p14:creationId xmlns:p14="http://schemas.microsoft.com/office/powerpoint/2010/main" val="1714940597"/>
      </p:ext>
    </p:extLst>
  </p:cSld>
  <p:clrMapOvr>
    <a:masterClrMapping/>
  </p:clrMapOvr>
  <p:transition spd="slow">
    <p:wipe dir="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8AD54337-4FBE-4536-A4D0-741A928869EE}"/>
              </a:ext>
            </a:extLst>
          </p:cNvPr>
          <p:cNvSpPr>
            <a:spLocks noGrp="1"/>
          </p:cNvSpPr>
          <p:nvPr>
            <p:ph type="body" sz="quarter" idx="10"/>
          </p:nvPr>
        </p:nvSpPr>
        <p:spPr>
          <a:xfrm>
            <a:off x="234949" y="1271588"/>
            <a:ext cx="11580331" cy="4992687"/>
          </a:xfrm>
        </p:spPr>
        <p:txBody>
          <a:bodyPr/>
          <a:lstStyle/>
          <a:p>
            <a:r>
              <a:rPr lang="en-US"/>
              <a:t>A Limited Liability Company is a type of legal entity that allows for flexibility in governance and pass-through taxation while still providing the owners’ personal assets from the reach of company debtors. </a:t>
            </a:r>
          </a:p>
        </p:txBody>
      </p:sp>
      <p:sp>
        <p:nvSpPr>
          <p:cNvPr id="2" name="Title 1">
            <a:extLst>
              <a:ext uri="{FF2B5EF4-FFF2-40B4-BE49-F238E27FC236}">
                <a16:creationId xmlns:a16="http://schemas.microsoft.com/office/drawing/2014/main" id="{4F606EF1-2DD2-4A48-AC22-9D29DCC08791}"/>
              </a:ext>
            </a:extLst>
          </p:cNvPr>
          <p:cNvSpPr>
            <a:spLocks noGrp="1"/>
          </p:cNvSpPr>
          <p:nvPr>
            <p:ph type="title"/>
          </p:nvPr>
        </p:nvSpPr>
        <p:spPr/>
        <p:txBody>
          <a:bodyPr>
            <a:normAutofit/>
          </a:bodyPr>
          <a:lstStyle/>
          <a:p>
            <a:r>
              <a:rPr lang="en-US"/>
              <a:t>What is an LLC? </a:t>
            </a:r>
          </a:p>
        </p:txBody>
      </p:sp>
    </p:spTree>
    <p:extLst>
      <p:ext uri="{BB962C8B-B14F-4D97-AF65-F5344CB8AC3E}">
        <p14:creationId xmlns:p14="http://schemas.microsoft.com/office/powerpoint/2010/main" val="2479188395"/>
      </p:ext>
    </p:extLst>
  </p:cSld>
  <p:clrMapOvr>
    <a:masterClrMapping/>
  </p:clrMapOvr>
  <p:transition spd="slow">
    <p:wipe dir="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930EF9CB-E0D2-464C-B9FB-22BFF04C828A}"/>
              </a:ext>
            </a:extLst>
          </p:cNvPr>
          <p:cNvSpPr>
            <a:spLocks noGrp="1"/>
          </p:cNvSpPr>
          <p:nvPr>
            <p:ph type="body" sz="quarter" idx="10"/>
          </p:nvPr>
        </p:nvSpPr>
        <p:spPr>
          <a:xfrm>
            <a:off x="234950" y="1271588"/>
            <a:ext cx="11374848" cy="4992687"/>
          </a:xfrm>
        </p:spPr>
        <p:txBody>
          <a:bodyPr/>
          <a:lstStyle/>
          <a:p>
            <a:pPr>
              <a:spcBef>
                <a:spcPts val="1200"/>
              </a:spcBef>
              <a:spcAft>
                <a:spcPts val="600"/>
              </a:spcAft>
            </a:pPr>
            <a:r>
              <a:rPr lang="en-US"/>
              <a:t>Winding up</a:t>
            </a:r>
          </a:p>
          <a:p>
            <a:pPr lvl="1">
              <a:spcBef>
                <a:spcPts val="1200"/>
              </a:spcBef>
              <a:spcAft>
                <a:spcPts val="600"/>
              </a:spcAft>
            </a:pPr>
            <a:r>
              <a:rPr lang="en-US"/>
              <a:t>An LLC may be dissolved and liquidated as provided in the operating agreement of the Company. </a:t>
            </a:r>
          </a:p>
          <a:p>
            <a:pPr lvl="2">
              <a:spcBef>
                <a:spcPts val="1200"/>
              </a:spcBef>
              <a:spcAft>
                <a:spcPts val="600"/>
              </a:spcAft>
            </a:pPr>
            <a:r>
              <a:rPr lang="en-US"/>
              <a:t>Member vote, and potentially deadlock provisions, may be important here. </a:t>
            </a:r>
          </a:p>
          <a:p>
            <a:pPr lvl="1">
              <a:spcBef>
                <a:spcPts val="1200"/>
              </a:spcBef>
              <a:spcAft>
                <a:spcPts val="600"/>
              </a:spcAft>
            </a:pPr>
            <a:r>
              <a:rPr lang="en-US"/>
              <a:t>The Secretary of the Commonwealth may commence a proceeding to dissolve an LLC if:</a:t>
            </a:r>
          </a:p>
          <a:p>
            <a:pPr lvl="2">
              <a:spcBef>
                <a:spcPts val="1200"/>
              </a:spcBef>
              <a:spcAft>
                <a:spcPts val="600"/>
              </a:spcAft>
            </a:pPr>
            <a:r>
              <a:rPr lang="en-US"/>
              <a:t>The LLC has failed to file annual reports for two or more years, or </a:t>
            </a:r>
          </a:p>
          <a:p>
            <a:pPr lvl="2">
              <a:spcBef>
                <a:spcPts val="1200"/>
              </a:spcBef>
              <a:spcAft>
                <a:spcPts val="600"/>
              </a:spcAft>
            </a:pPr>
            <a:r>
              <a:rPr lang="en-US"/>
              <a:t>The Secretary believes the LLC is inactive. </a:t>
            </a:r>
          </a:p>
          <a:p>
            <a:pPr lvl="2">
              <a:spcBef>
                <a:spcPts val="1200"/>
              </a:spcBef>
              <a:spcAft>
                <a:spcPts val="600"/>
              </a:spcAft>
            </a:pPr>
            <a:r>
              <a:rPr lang="en-US"/>
              <a:t>An LLC that has been administratively dissolved continues to exist but may not operate or carry on any business except as required to liquidate. </a:t>
            </a:r>
          </a:p>
        </p:txBody>
      </p:sp>
      <p:sp>
        <p:nvSpPr>
          <p:cNvPr id="2" name="Title 1">
            <a:extLst>
              <a:ext uri="{FF2B5EF4-FFF2-40B4-BE49-F238E27FC236}">
                <a16:creationId xmlns:a16="http://schemas.microsoft.com/office/drawing/2014/main" id="{494C36E2-66A5-4331-BD21-40C3DE5416C2}"/>
              </a:ext>
            </a:extLst>
          </p:cNvPr>
          <p:cNvSpPr>
            <a:spLocks noGrp="1"/>
          </p:cNvSpPr>
          <p:nvPr>
            <p:ph type="title"/>
          </p:nvPr>
        </p:nvSpPr>
        <p:spPr/>
        <p:txBody>
          <a:bodyPr/>
          <a:lstStyle/>
          <a:p>
            <a:r>
              <a:rPr lang="en-US"/>
              <a:t>Other LLC Considerations</a:t>
            </a:r>
          </a:p>
        </p:txBody>
      </p:sp>
    </p:spTree>
    <p:extLst>
      <p:ext uri="{BB962C8B-B14F-4D97-AF65-F5344CB8AC3E}">
        <p14:creationId xmlns:p14="http://schemas.microsoft.com/office/powerpoint/2010/main" val="367625711"/>
      </p:ext>
    </p:extLst>
  </p:cSld>
  <p:clrMapOvr>
    <a:masterClrMapping/>
  </p:clrMapOvr>
  <p:transition spd="slow">
    <p:wipe dir="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BCA8613-5A88-49E6-95BE-8076CA135A6B}"/>
              </a:ext>
            </a:extLst>
          </p:cNvPr>
          <p:cNvSpPr>
            <a:spLocks noGrp="1"/>
          </p:cNvSpPr>
          <p:nvPr>
            <p:ph type="body" sz="quarter" idx="10"/>
          </p:nvPr>
        </p:nvSpPr>
        <p:spPr>
          <a:xfrm>
            <a:off x="234950" y="1271588"/>
            <a:ext cx="11426219" cy="4992687"/>
          </a:xfrm>
        </p:spPr>
        <p:txBody>
          <a:bodyPr/>
          <a:lstStyle/>
          <a:p>
            <a:pPr>
              <a:spcBef>
                <a:spcPts val="1200"/>
              </a:spcBef>
              <a:spcAft>
                <a:spcPts val="600"/>
              </a:spcAft>
            </a:pPr>
            <a:r>
              <a:rPr lang="en-US"/>
              <a:t>LLCs with a single owner are generally taxed as sole proprietorships.</a:t>
            </a:r>
          </a:p>
          <a:p>
            <a:pPr>
              <a:spcBef>
                <a:spcPts val="1200"/>
              </a:spcBef>
              <a:spcAft>
                <a:spcPts val="600"/>
              </a:spcAft>
            </a:pPr>
            <a:r>
              <a:rPr lang="en-US"/>
              <a:t>LLCs with multiple owners are generally taxed as partnerships. </a:t>
            </a:r>
          </a:p>
          <a:p>
            <a:pPr lvl="1">
              <a:spcBef>
                <a:spcPts val="1200"/>
              </a:spcBef>
              <a:spcAft>
                <a:spcPts val="600"/>
              </a:spcAft>
            </a:pPr>
            <a:r>
              <a:rPr lang="en-US"/>
              <a:t>In either case, the LLC is not taxed as a separate entity, so the gains and losses of the company are “passed through” to, and reported on the tax returns of, the company’s owners. </a:t>
            </a:r>
          </a:p>
          <a:p>
            <a:pPr>
              <a:spcBef>
                <a:spcPts val="1200"/>
              </a:spcBef>
              <a:spcAft>
                <a:spcPts val="600"/>
              </a:spcAft>
            </a:pPr>
            <a:r>
              <a:rPr lang="en-US"/>
              <a:t>Gains and losses generally allocated according to ownership. </a:t>
            </a:r>
          </a:p>
          <a:p>
            <a:pPr lvl="1">
              <a:spcBef>
                <a:spcPts val="1200"/>
              </a:spcBef>
              <a:spcAft>
                <a:spcPts val="600"/>
              </a:spcAft>
            </a:pPr>
            <a:r>
              <a:rPr lang="en-US"/>
              <a:t>Tax attorney should be consulted.</a:t>
            </a:r>
          </a:p>
          <a:p>
            <a:pPr>
              <a:spcBef>
                <a:spcPts val="1200"/>
              </a:spcBef>
              <a:spcAft>
                <a:spcPts val="600"/>
              </a:spcAft>
            </a:pPr>
            <a:r>
              <a:rPr lang="en-US"/>
              <a:t>Often the pass-through structure is beneficial to owners of very early-stage companies. </a:t>
            </a:r>
          </a:p>
        </p:txBody>
      </p:sp>
      <p:sp>
        <p:nvSpPr>
          <p:cNvPr id="2" name="Title 1">
            <a:extLst>
              <a:ext uri="{FF2B5EF4-FFF2-40B4-BE49-F238E27FC236}">
                <a16:creationId xmlns:a16="http://schemas.microsoft.com/office/drawing/2014/main" id="{CE186DC1-E4C4-49C8-B266-B7CEB29A3B03}"/>
              </a:ext>
            </a:extLst>
          </p:cNvPr>
          <p:cNvSpPr>
            <a:spLocks noGrp="1"/>
          </p:cNvSpPr>
          <p:nvPr>
            <p:ph type="title"/>
          </p:nvPr>
        </p:nvSpPr>
        <p:spPr/>
        <p:txBody>
          <a:bodyPr>
            <a:normAutofit/>
          </a:bodyPr>
          <a:lstStyle/>
          <a:p>
            <a:r>
              <a:rPr lang="en-US"/>
              <a:t>Taxation</a:t>
            </a:r>
          </a:p>
        </p:txBody>
      </p:sp>
    </p:spTree>
    <p:extLst>
      <p:ext uri="{BB962C8B-B14F-4D97-AF65-F5344CB8AC3E}">
        <p14:creationId xmlns:p14="http://schemas.microsoft.com/office/powerpoint/2010/main" val="3918385309"/>
      </p:ext>
    </p:extLst>
  </p:cSld>
  <p:clrMapOvr>
    <a:masterClrMapping/>
  </p:clrMapOvr>
  <p:transition spd="slow">
    <p:wipe dir="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58546E45-B70A-4669-BBB9-F021AA45BFAD}"/>
              </a:ext>
            </a:extLst>
          </p:cNvPr>
          <p:cNvSpPr>
            <a:spLocks noGrp="1"/>
          </p:cNvSpPr>
          <p:nvPr>
            <p:ph type="body" sz="quarter" idx="10"/>
          </p:nvPr>
        </p:nvSpPr>
        <p:spPr>
          <a:xfrm>
            <a:off x="234950" y="1271588"/>
            <a:ext cx="11498138" cy="4992687"/>
          </a:xfrm>
        </p:spPr>
        <p:txBody>
          <a:bodyPr/>
          <a:lstStyle/>
          <a:p>
            <a:pPr>
              <a:spcBef>
                <a:spcPts val="1200"/>
              </a:spcBef>
              <a:spcAft>
                <a:spcPts val="600"/>
              </a:spcAft>
            </a:pPr>
            <a:r>
              <a:rPr lang="en-US"/>
              <a:t>Equityholders own an in the LLC, which can be reflected either as “units” or simply as percentages. </a:t>
            </a:r>
          </a:p>
          <a:p>
            <a:pPr>
              <a:spcBef>
                <a:spcPts val="1200"/>
              </a:spcBef>
              <a:spcAft>
                <a:spcPts val="600"/>
              </a:spcAft>
            </a:pPr>
            <a:r>
              <a:rPr lang="en-US"/>
              <a:t>Can provide for various classes or series of membership interests, including non-voting interests and preferred interests. </a:t>
            </a:r>
          </a:p>
          <a:p>
            <a:pPr>
              <a:spcBef>
                <a:spcPts val="1200"/>
              </a:spcBef>
              <a:spcAft>
                <a:spcPts val="600"/>
              </a:spcAft>
            </a:pPr>
            <a:r>
              <a:rPr lang="en-US"/>
              <a:t>Equityholders often referred to as “members.”</a:t>
            </a:r>
          </a:p>
          <a:p>
            <a:endParaRPr lang="en-US"/>
          </a:p>
        </p:txBody>
      </p:sp>
      <p:sp>
        <p:nvSpPr>
          <p:cNvPr id="2" name="Title 1">
            <a:extLst>
              <a:ext uri="{FF2B5EF4-FFF2-40B4-BE49-F238E27FC236}">
                <a16:creationId xmlns:a16="http://schemas.microsoft.com/office/drawing/2014/main" id="{052A20F2-A3B6-4F01-B28E-AA7AFBA972F6}"/>
              </a:ext>
            </a:extLst>
          </p:cNvPr>
          <p:cNvSpPr>
            <a:spLocks noGrp="1"/>
          </p:cNvSpPr>
          <p:nvPr>
            <p:ph type="title"/>
          </p:nvPr>
        </p:nvSpPr>
        <p:spPr/>
        <p:txBody>
          <a:bodyPr/>
          <a:lstStyle/>
          <a:p>
            <a:r>
              <a:rPr lang="en-US"/>
              <a:t>Ownership</a:t>
            </a:r>
          </a:p>
        </p:txBody>
      </p:sp>
    </p:spTree>
    <p:extLst>
      <p:ext uri="{BB962C8B-B14F-4D97-AF65-F5344CB8AC3E}">
        <p14:creationId xmlns:p14="http://schemas.microsoft.com/office/powerpoint/2010/main" val="4081316164"/>
      </p:ext>
    </p:extLst>
  </p:cSld>
  <p:clrMapOvr>
    <a:masterClrMapping/>
  </p:clrMapOvr>
  <p:transition spd="slow">
    <p:wipe dir="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4397DF0-40F2-4351-BEA5-F13665AFF902}"/>
              </a:ext>
            </a:extLst>
          </p:cNvPr>
          <p:cNvSpPr>
            <a:spLocks noGrp="1"/>
          </p:cNvSpPr>
          <p:nvPr>
            <p:ph type="body" sz="quarter" idx="10"/>
          </p:nvPr>
        </p:nvSpPr>
        <p:spPr>
          <a:xfrm>
            <a:off x="234949" y="1271588"/>
            <a:ext cx="11570057" cy="4992687"/>
          </a:xfrm>
        </p:spPr>
        <p:txBody>
          <a:bodyPr/>
          <a:lstStyle/>
          <a:p>
            <a:pPr>
              <a:spcBef>
                <a:spcPts val="1200"/>
              </a:spcBef>
              <a:spcAft>
                <a:spcPts val="600"/>
              </a:spcAft>
            </a:pPr>
            <a:r>
              <a:rPr lang="en-US"/>
              <a:t>Member-managed vs. manager-managed.</a:t>
            </a:r>
          </a:p>
          <a:p>
            <a:pPr lvl="1">
              <a:spcBef>
                <a:spcPts val="1200"/>
              </a:spcBef>
              <a:spcAft>
                <a:spcPts val="600"/>
              </a:spcAft>
            </a:pPr>
            <a:r>
              <a:rPr lang="en-US"/>
              <a:t>If manager-managed, members elect the managers.</a:t>
            </a:r>
          </a:p>
          <a:p>
            <a:pPr lvl="1">
              <a:spcBef>
                <a:spcPts val="1200"/>
              </a:spcBef>
              <a:spcAft>
                <a:spcPts val="600"/>
              </a:spcAft>
            </a:pPr>
            <a:r>
              <a:rPr lang="en-US"/>
              <a:t>If manager-managed, generally act by affirmative vote of the majority of the managers. </a:t>
            </a:r>
          </a:p>
          <a:p>
            <a:pPr lvl="1">
              <a:spcBef>
                <a:spcPts val="1200"/>
              </a:spcBef>
              <a:spcAft>
                <a:spcPts val="600"/>
              </a:spcAft>
            </a:pPr>
            <a:r>
              <a:rPr lang="en-US"/>
              <a:t>Members or managers can appoint officers, but do not have to.</a:t>
            </a:r>
          </a:p>
          <a:p>
            <a:pPr>
              <a:spcBef>
                <a:spcPts val="1200"/>
              </a:spcBef>
              <a:spcAft>
                <a:spcPts val="600"/>
              </a:spcAft>
            </a:pPr>
            <a:r>
              <a:rPr lang="en-US"/>
              <a:t>Fiduciary duties of managers can be disclaimed by agreement.</a:t>
            </a:r>
          </a:p>
          <a:p>
            <a:endParaRPr lang="en-US"/>
          </a:p>
        </p:txBody>
      </p:sp>
      <p:sp>
        <p:nvSpPr>
          <p:cNvPr id="2" name="Title 1">
            <a:extLst>
              <a:ext uri="{FF2B5EF4-FFF2-40B4-BE49-F238E27FC236}">
                <a16:creationId xmlns:a16="http://schemas.microsoft.com/office/drawing/2014/main" id="{60FA5096-177D-45C8-B28B-DED835AA3375}"/>
              </a:ext>
            </a:extLst>
          </p:cNvPr>
          <p:cNvSpPr>
            <a:spLocks noGrp="1"/>
          </p:cNvSpPr>
          <p:nvPr>
            <p:ph type="title"/>
          </p:nvPr>
        </p:nvSpPr>
        <p:spPr/>
        <p:txBody>
          <a:bodyPr/>
          <a:lstStyle/>
          <a:p>
            <a:r>
              <a:rPr lang="en-US"/>
              <a:t>Management</a:t>
            </a:r>
          </a:p>
        </p:txBody>
      </p:sp>
    </p:spTree>
    <p:extLst>
      <p:ext uri="{BB962C8B-B14F-4D97-AF65-F5344CB8AC3E}">
        <p14:creationId xmlns:p14="http://schemas.microsoft.com/office/powerpoint/2010/main" val="2603433214"/>
      </p:ext>
    </p:extLst>
  </p:cSld>
  <p:clrMapOvr>
    <a:masterClrMapping/>
  </p:clrMapOvr>
  <p:transition spd="slow">
    <p:wipe dir="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87A3D2E6-B798-4565-A33A-6DA2AEE20CD5}"/>
              </a:ext>
            </a:extLst>
          </p:cNvPr>
          <p:cNvSpPr>
            <a:spLocks noGrp="1"/>
          </p:cNvSpPr>
          <p:nvPr>
            <p:ph type="body" sz="quarter" idx="10"/>
          </p:nvPr>
        </p:nvSpPr>
        <p:spPr/>
        <p:txBody>
          <a:bodyPr/>
          <a:lstStyle/>
          <a:p>
            <a:r>
              <a:rPr lang="en-US"/>
              <a:t>Costs</a:t>
            </a:r>
          </a:p>
          <a:p>
            <a:endParaRPr lang="en-US"/>
          </a:p>
        </p:txBody>
      </p:sp>
      <p:sp>
        <p:nvSpPr>
          <p:cNvPr id="2" name="Title 1">
            <a:extLst>
              <a:ext uri="{FF2B5EF4-FFF2-40B4-BE49-F238E27FC236}">
                <a16:creationId xmlns:a16="http://schemas.microsoft.com/office/drawing/2014/main" id="{87AC8DB4-DC81-4139-874D-D19EE22D0161}"/>
              </a:ext>
            </a:extLst>
          </p:cNvPr>
          <p:cNvSpPr>
            <a:spLocks noGrp="1"/>
          </p:cNvSpPr>
          <p:nvPr>
            <p:ph type="title"/>
          </p:nvPr>
        </p:nvSpPr>
        <p:spPr/>
        <p:txBody>
          <a:bodyPr/>
          <a:lstStyle/>
          <a:p>
            <a:r>
              <a:rPr lang="en-US"/>
              <a:t>Why Choose an LLC?</a:t>
            </a:r>
          </a:p>
        </p:txBody>
      </p:sp>
      <p:graphicFrame>
        <p:nvGraphicFramePr>
          <p:cNvPr id="6" name="Table 6">
            <a:extLst>
              <a:ext uri="{FF2B5EF4-FFF2-40B4-BE49-F238E27FC236}">
                <a16:creationId xmlns:a16="http://schemas.microsoft.com/office/drawing/2014/main" id="{845F9A5B-4F78-4970-9153-3EDD8310467B}"/>
              </a:ext>
            </a:extLst>
          </p:cNvPr>
          <p:cNvGraphicFramePr>
            <a:graphicFrameLocks noGrp="1"/>
          </p:cNvGraphicFramePr>
          <p:nvPr>
            <p:extLst>
              <p:ext uri="{D42A27DB-BD31-4B8C-83A1-F6EECF244321}">
                <p14:modId xmlns:p14="http://schemas.microsoft.com/office/powerpoint/2010/main" val="3338288856"/>
              </p:ext>
            </p:extLst>
          </p:nvPr>
        </p:nvGraphicFramePr>
        <p:xfrm>
          <a:off x="1432104" y="2032747"/>
          <a:ext cx="9327792" cy="4131748"/>
        </p:xfrm>
        <a:graphic>
          <a:graphicData uri="http://schemas.openxmlformats.org/drawingml/2006/table">
            <a:tbl>
              <a:tblPr firstRow="1" bandRow="1">
                <a:tableStyleId>{5C22544A-7EE6-4342-B048-85BDC9FD1C3A}</a:tableStyleId>
              </a:tblPr>
              <a:tblGrid>
                <a:gridCol w="3109264">
                  <a:extLst>
                    <a:ext uri="{9D8B030D-6E8A-4147-A177-3AD203B41FA5}">
                      <a16:colId xmlns:a16="http://schemas.microsoft.com/office/drawing/2014/main" val="2682939819"/>
                    </a:ext>
                  </a:extLst>
                </a:gridCol>
                <a:gridCol w="3109264">
                  <a:extLst>
                    <a:ext uri="{9D8B030D-6E8A-4147-A177-3AD203B41FA5}">
                      <a16:colId xmlns:a16="http://schemas.microsoft.com/office/drawing/2014/main" val="2238638038"/>
                    </a:ext>
                  </a:extLst>
                </a:gridCol>
                <a:gridCol w="3109264">
                  <a:extLst>
                    <a:ext uri="{9D8B030D-6E8A-4147-A177-3AD203B41FA5}">
                      <a16:colId xmlns:a16="http://schemas.microsoft.com/office/drawing/2014/main" val="3032980140"/>
                    </a:ext>
                  </a:extLst>
                </a:gridCol>
              </a:tblGrid>
              <a:tr h="417753">
                <a:tc>
                  <a:txBody>
                    <a:bodyPr/>
                    <a:lstStyle/>
                    <a:p>
                      <a:endParaRPr lang="en-US"/>
                    </a:p>
                  </a:txBody>
                  <a:tcPr/>
                </a:tc>
                <a:tc>
                  <a:txBody>
                    <a:bodyPr/>
                    <a:lstStyle/>
                    <a:p>
                      <a:r>
                        <a:rPr lang="en-US"/>
                        <a:t>Corporation (MA)</a:t>
                      </a:r>
                    </a:p>
                  </a:txBody>
                  <a:tcPr/>
                </a:tc>
                <a:tc>
                  <a:txBody>
                    <a:bodyPr/>
                    <a:lstStyle/>
                    <a:p>
                      <a:r>
                        <a:rPr lang="en-US"/>
                        <a:t>LLC (MA)</a:t>
                      </a:r>
                    </a:p>
                  </a:txBody>
                  <a:tcPr/>
                </a:tc>
                <a:extLst>
                  <a:ext uri="{0D108BD9-81ED-4DB2-BD59-A6C34878D82A}">
                    <a16:rowId xmlns:a16="http://schemas.microsoft.com/office/drawing/2014/main" val="1106733355"/>
                  </a:ext>
                </a:extLst>
              </a:tr>
              <a:tr h="1339098">
                <a:tc>
                  <a:txBody>
                    <a:bodyPr/>
                    <a:lstStyle/>
                    <a:p>
                      <a:r>
                        <a:rPr lang="en-US" sz="2000"/>
                        <a:t>Formation</a:t>
                      </a:r>
                    </a:p>
                  </a:txBody>
                  <a:tcPr/>
                </a:tc>
                <a:tc>
                  <a:txBody>
                    <a:bodyPr/>
                    <a:lstStyle/>
                    <a:p>
                      <a:r>
                        <a:rPr lang="en-US" sz="2000"/>
                        <a:t>$275 for up to 275,000 shares, $100.00 for each additional 100,000 shares</a:t>
                      </a:r>
                    </a:p>
                  </a:txBody>
                  <a:tcPr/>
                </a:tc>
                <a:tc>
                  <a:txBody>
                    <a:bodyPr/>
                    <a:lstStyle/>
                    <a:p>
                      <a:r>
                        <a:rPr lang="en-US" sz="2000"/>
                        <a:t>$500</a:t>
                      </a:r>
                    </a:p>
                  </a:txBody>
                  <a:tcPr/>
                </a:tc>
                <a:extLst>
                  <a:ext uri="{0D108BD9-81ED-4DB2-BD59-A6C34878D82A}">
                    <a16:rowId xmlns:a16="http://schemas.microsoft.com/office/drawing/2014/main" val="1121984272"/>
                  </a:ext>
                </a:extLst>
              </a:tr>
              <a:tr h="417753">
                <a:tc>
                  <a:txBody>
                    <a:bodyPr/>
                    <a:lstStyle/>
                    <a:p>
                      <a:r>
                        <a:rPr lang="en-US" sz="2000"/>
                        <a:t>Annual Fees</a:t>
                      </a:r>
                    </a:p>
                  </a:txBody>
                  <a:tcPr/>
                </a:tc>
                <a:tc>
                  <a:txBody>
                    <a:bodyPr/>
                    <a:lstStyle/>
                    <a:p>
                      <a:r>
                        <a:rPr lang="en-US" sz="2000"/>
                        <a:t>$125</a:t>
                      </a:r>
                    </a:p>
                  </a:txBody>
                  <a:tcPr/>
                </a:tc>
                <a:tc>
                  <a:txBody>
                    <a:bodyPr/>
                    <a:lstStyle/>
                    <a:p>
                      <a:r>
                        <a:rPr lang="en-US" sz="2000"/>
                        <a:t>$500</a:t>
                      </a:r>
                    </a:p>
                  </a:txBody>
                  <a:tcPr/>
                </a:tc>
                <a:extLst>
                  <a:ext uri="{0D108BD9-81ED-4DB2-BD59-A6C34878D82A}">
                    <a16:rowId xmlns:a16="http://schemas.microsoft.com/office/drawing/2014/main" val="41817752"/>
                  </a:ext>
                </a:extLst>
              </a:tr>
              <a:tr h="1957144">
                <a:tc>
                  <a:txBody>
                    <a:bodyPr/>
                    <a:lstStyle/>
                    <a:p>
                      <a:r>
                        <a:rPr lang="en-US" sz="2000"/>
                        <a:t>Amendments </a:t>
                      </a:r>
                    </a:p>
                  </a:txBody>
                  <a:tcPr/>
                </a:tc>
                <a:tc>
                  <a:txBody>
                    <a:bodyPr/>
                    <a:lstStyle/>
                    <a:p>
                      <a:r>
                        <a:rPr lang="en-US" sz="2000"/>
                        <a:t>$100.00 minimum per amendment, share increases $100 per 100,000 shares ($200 minimum for restated Articles)</a:t>
                      </a:r>
                    </a:p>
                  </a:txBody>
                  <a:tcPr/>
                </a:tc>
                <a:tc>
                  <a:txBody>
                    <a:bodyPr/>
                    <a:lstStyle/>
                    <a:p>
                      <a:r>
                        <a:rPr lang="en-US" sz="2000"/>
                        <a:t>$100</a:t>
                      </a:r>
                    </a:p>
                  </a:txBody>
                  <a:tcPr/>
                </a:tc>
                <a:extLst>
                  <a:ext uri="{0D108BD9-81ED-4DB2-BD59-A6C34878D82A}">
                    <a16:rowId xmlns:a16="http://schemas.microsoft.com/office/drawing/2014/main" val="2332486000"/>
                  </a:ext>
                </a:extLst>
              </a:tr>
            </a:tbl>
          </a:graphicData>
        </a:graphic>
      </p:graphicFrame>
    </p:spTree>
    <p:extLst>
      <p:ext uri="{BB962C8B-B14F-4D97-AF65-F5344CB8AC3E}">
        <p14:creationId xmlns:p14="http://schemas.microsoft.com/office/powerpoint/2010/main" val="3922909665"/>
      </p:ext>
    </p:extLst>
  </p:cSld>
  <p:clrMapOvr>
    <a:masterClrMapping/>
  </p:clrMapOvr>
  <p:transition spd="slow">
    <p:wipe dir="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CD79D406-A412-46A5-8A2D-D9229793D99A}"/>
              </a:ext>
            </a:extLst>
          </p:cNvPr>
          <p:cNvSpPr>
            <a:spLocks noGrp="1"/>
          </p:cNvSpPr>
          <p:nvPr>
            <p:ph type="body" sz="quarter" idx="10"/>
          </p:nvPr>
        </p:nvSpPr>
        <p:spPr/>
        <p:txBody>
          <a:bodyPr/>
          <a:lstStyle/>
          <a:p>
            <a:pPr>
              <a:spcBef>
                <a:spcPts val="1200"/>
              </a:spcBef>
              <a:spcAft>
                <a:spcPts val="600"/>
              </a:spcAft>
            </a:pPr>
            <a:r>
              <a:rPr lang="en-US"/>
              <a:t>Emerging companies</a:t>
            </a:r>
          </a:p>
          <a:p>
            <a:pPr>
              <a:spcBef>
                <a:spcPts val="1200"/>
              </a:spcBef>
              <a:spcAft>
                <a:spcPts val="600"/>
              </a:spcAft>
            </a:pPr>
            <a:r>
              <a:rPr lang="en-US"/>
              <a:t>Real estate</a:t>
            </a:r>
          </a:p>
          <a:p>
            <a:pPr>
              <a:spcBef>
                <a:spcPts val="1200"/>
              </a:spcBef>
              <a:spcAft>
                <a:spcPts val="600"/>
              </a:spcAft>
            </a:pPr>
            <a:r>
              <a:rPr lang="en-US"/>
              <a:t>Family and closely-held companies</a:t>
            </a:r>
          </a:p>
          <a:p>
            <a:pPr>
              <a:spcBef>
                <a:spcPts val="1200"/>
              </a:spcBef>
              <a:spcAft>
                <a:spcPts val="600"/>
              </a:spcAft>
            </a:pPr>
            <a:r>
              <a:rPr lang="en-US"/>
              <a:t>Contribution of services</a:t>
            </a:r>
          </a:p>
        </p:txBody>
      </p:sp>
      <p:sp>
        <p:nvSpPr>
          <p:cNvPr id="2" name="Title 1">
            <a:extLst>
              <a:ext uri="{FF2B5EF4-FFF2-40B4-BE49-F238E27FC236}">
                <a16:creationId xmlns:a16="http://schemas.microsoft.com/office/drawing/2014/main" id="{645E9E5E-80AC-47CA-9DDC-0719B0792272}"/>
              </a:ext>
            </a:extLst>
          </p:cNvPr>
          <p:cNvSpPr>
            <a:spLocks noGrp="1"/>
          </p:cNvSpPr>
          <p:nvPr>
            <p:ph type="title"/>
          </p:nvPr>
        </p:nvSpPr>
        <p:spPr/>
        <p:txBody>
          <a:bodyPr/>
          <a:lstStyle/>
          <a:p>
            <a:r>
              <a:rPr lang="en-US"/>
              <a:t>Why Choose an LLC? </a:t>
            </a:r>
          </a:p>
        </p:txBody>
      </p:sp>
    </p:spTree>
    <p:extLst>
      <p:ext uri="{BB962C8B-B14F-4D97-AF65-F5344CB8AC3E}">
        <p14:creationId xmlns:p14="http://schemas.microsoft.com/office/powerpoint/2010/main" val="1613020429"/>
      </p:ext>
    </p:extLst>
  </p:cSld>
  <p:clrMapOvr>
    <a:masterClrMapping/>
  </p:clrMapOvr>
  <p:transition spd="slow">
    <p:wipe dir="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826883BC-0422-40BA-9B87-E4915C86F7F4}"/>
              </a:ext>
            </a:extLst>
          </p:cNvPr>
          <p:cNvSpPr>
            <a:spLocks noGrp="1"/>
          </p:cNvSpPr>
          <p:nvPr>
            <p:ph type="body" sz="quarter" idx="10"/>
          </p:nvPr>
        </p:nvSpPr>
        <p:spPr>
          <a:xfrm>
            <a:off x="234950" y="1055834"/>
            <a:ext cx="11621428" cy="4992687"/>
          </a:xfrm>
        </p:spPr>
        <p:txBody>
          <a:bodyPr/>
          <a:lstStyle/>
          <a:p>
            <a:pPr>
              <a:spcBef>
                <a:spcPts val="1200"/>
              </a:spcBef>
              <a:spcAft>
                <a:spcPts val="600"/>
              </a:spcAft>
            </a:pPr>
            <a:r>
              <a:rPr lang="en-US"/>
              <a:t>Certificate of Organization</a:t>
            </a:r>
          </a:p>
          <a:p>
            <a:pPr lvl="1">
              <a:spcBef>
                <a:spcPts val="1200"/>
              </a:spcBef>
              <a:spcAft>
                <a:spcPts val="600"/>
              </a:spcAft>
            </a:pPr>
            <a:r>
              <a:rPr lang="en-US"/>
              <a:t>Name of the LLC</a:t>
            </a:r>
          </a:p>
          <a:p>
            <a:pPr lvl="1">
              <a:spcBef>
                <a:spcPts val="1200"/>
              </a:spcBef>
              <a:spcAft>
                <a:spcPts val="600"/>
              </a:spcAft>
            </a:pPr>
            <a:r>
              <a:rPr lang="en-US"/>
              <a:t>Address </a:t>
            </a:r>
          </a:p>
          <a:p>
            <a:pPr lvl="1">
              <a:spcBef>
                <a:spcPts val="1200"/>
              </a:spcBef>
              <a:spcAft>
                <a:spcPts val="600"/>
              </a:spcAft>
            </a:pPr>
            <a:r>
              <a:rPr lang="en-US"/>
              <a:t>General character of business</a:t>
            </a:r>
          </a:p>
          <a:p>
            <a:pPr lvl="1">
              <a:spcBef>
                <a:spcPts val="1200"/>
              </a:spcBef>
              <a:spcAft>
                <a:spcPts val="600"/>
              </a:spcAft>
            </a:pPr>
            <a:r>
              <a:rPr lang="en-US"/>
              <a:t>Latest date of dissolution (optional)</a:t>
            </a:r>
          </a:p>
          <a:p>
            <a:pPr lvl="1">
              <a:spcBef>
                <a:spcPts val="1200"/>
              </a:spcBef>
              <a:spcAft>
                <a:spcPts val="600"/>
              </a:spcAft>
            </a:pPr>
            <a:r>
              <a:rPr lang="en-US"/>
              <a:t>Name and address of resident agents</a:t>
            </a:r>
          </a:p>
          <a:p>
            <a:pPr lvl="1">
              <a:spcBef>
                <a:spcPts val="1200"/>
              </a:spcBef>
              <a:spcAft>
                <a:spcPts val="600"/>
              </a:spcAft>
            </a:pPr>
            <a:r>
              <a:rPr lang="en-US"/>
              <a:t>Name and address of manager(s)</a:t>
            </a:r>
          </a:p>
          <a:p>
            <a:pPr lvl="1">
              <a:spcBef>
                <a:spcPts val="1200"/>
              </a:spcBef>
              <a:spcAft>
                <a:spcPts val="600"/>
              </a:spcAft>
            </a:pPr>
            <a:r>
              <a:rPr lang="en-US"/>
              <a:t>Name and address of additional people authorized to sign documents filed with the Secretary of State</a:t>
            </a:r>
          </a:p>
          <a:p>
            <a:pPr lvl="1">
              <a:spcBef>
                <a:spcPts val="1200"/>
              </a:spcBef>
              <a:spcAft>
                <a:spcPts val="600"/>
              </a:spcAft>
            </a:pPr>
            <a:r>
              <a:rPr lang="en-US"/>
              <a:t>Name and address of people authorized to execute and record any real property documents with a registry of deeds or district office of the land court</a:t>
            </a:r>
          </a:p>
          <a:p>
            <a:endParaRPr lang="en-US"/>
          </a:p>
          <a:p>
            <a:endParaRPr lang="en-US"/>
          </a:p>
        </p:txBody>
      </p:sp>
      <p:sp>
        <p:nvSpPr>
          <p:cNvPr id="2" name="Title 1">
            <a:extLst>
              <a:ext uri="{FF2B5EF4-FFF2-40B4-BE49-F238E27FC236}">
                <a16:creationId xmlns:a16="http://schemas.microsoft.com/office/drawing/2014/main" id="{3EFA84DB-215A-4AF3-BA2E-6F4086AF3C03}"/>
              </a:ext>
            </a:extLst>
          </p:cNvPr>
          <p:cNvSpPr>
            <a:spLocks noGrp="1"/>
          </p:cNvSpPr>
          <p:nvPr>
            <p:ph type="title"/>
          </p:nvPr>
        </p:nvSpPr>
        <p:spPr/>
        <p:txBody>
          <a:bodyPr/>
          <a:lstStyle/>
          <a:p>
            <a:r>
              <a:rPr lang="en-US"/>
              <a:t>What Documents Need to be Prepared? </a:t>
            </a:r>
          </a:p>
        </p:txBody>
      </p:sp>
    </p:spTree>
    <p:extLst>
      <p:ext uri="{BB962C8B-B14F-4D97-AF65-F5344CB8AC3E}">
        <p14:creationId xmlns:p14="http://schemas.microsoft.com/office/powerpoint/2010/main" val="1552336220"/>
      </p:ext>
    </p:extLst>
  </p:cSld>
  <p:clrMapOvr>
    <a:masterClrMapping/>
  </p:clrMapOvr>
  <p:transition spd="slow">
    <p:wipe dir="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AA8D5F14-83FB-443F-9210-D06410F09988}"/>
              </a:ext>
            </a:extLst>
          </p:cNvPr>
          <p:cNvSpPr>
            <a:spLocks noGrp="1"/>
          </p:cNvSpPr>
          <p:nvPr>
            <p:ph type="body" sz="quarter" idx="10"/>
          </p:nvPr>
        </p:nvSpPr>
        <p:spPr>
          <a:xfrm>
            <a:off x="234949" y="1271588"/>
            <a:ext cx="11446767" cy="4992687"/>
          </a:xfrm>
        </p:spPr>
        <p:txBody>
          <a:bodyPr/>
          <a:lstStyle/>
          <a:p>
            <a:pPr>
              <a:spcBef>
                <a:spcPts val="1200"/>
              </a:spcBef>
              <a:spcAft>
                <a:spcPts val="600"/>
              </a:spcAft>
            </a:pPr>
            <a:r>
              <a:rPr lang="en-US"/>
              <a:t>Initial Consent</a:t>
            </a:r>
          </a:p>
          <a:p>
            <a:pPr lvl="1">
              <a:spcBef>
                <a:spcPts val="1200"/>
              </a:spcBef>
              <a:spcAft>
                <a:spcPts val="600"/>
              </a:spcAft>
            </a:pPr>
            <a:r>
              <a:rPr lang="en-US"/>
              <a:t>Ratifies and approves the filing of the Certificate of Organization.</a:t>
            </a:r>
          </a:p>
          <a:p>
            <a:pPr lvl="1">
              <a:spcBef>
                <a:spcPts val="1200"/>
              </a:spcBef>
              <a:spcAft>
                <a:spcPts val="600"/>
              </a:spcAft>
            </a:pPr>
            <a:r>
              <a:rPr lang="en-US"/>
              <a:t>Adopts and ratifies operating agreement.</a:t>
            </a:r>
          </a:p>
          <a:p>
            <a:pPr lvl="1">
              <a:spcBef>
                <a:spcPts val="1200"/>
              </a:spcBef>
              <a:spcAft>
                <a:spcPts val="600"/>
              </a:spcAft>
            </a:pPr>
            <a:r>
              <a:rPr lang="en-US"/>
              <a:t>Authorizes manager(s) or other individuals to open bank accounts on behalf of the Company.</a:t>
            </a:r>
          </a:p>
          <a:p>
            <a:pPr lvl="1">
              <a:spcBef>
                <a:spcPts val="1200"/>
              </a:spcBef>
              <a:spcAft>
                <a:spcPts val="600"/>
              </a:spcAft>
            </a:pPr>
            <a:r>
              <a:rPr lang="en-US"/>
              <a:t>May appoint officers and/or delegate certain responsibilities or obligations.</a:t>
            </a:r>
          </a:p>
        </p:txBody>
      </p:sp>
      <p:sp>
        <p:nvSpPr>
          <p:cNvPr id="2" name="Title 1">
            <a:extLst>
              <a:ext uri="{FF2B5EF4-FFF2-40B4-BE49-F238E27FC236}">
                <a16:creationId xmlns:a16="http://schemas.microsoft.com/office/drawing/2014/main" id="{5D74633E-C903-4D6F-B1EB-459126DD3520}"/>
              </a:ext>
            </a:extLst>
          </p:cNvPr>
          <p:cNvSpPr>
            <a:spLocks noGrp="1"/>
          </p:cNvSpPr>
          <p:nvPr>
            <p:ph type="title"/>
          </p:nvPr>
        </p:nvSpPr>
        <p:spPr/>
        <p:txBody>
          <a:bodyPr/>
          <a:lstStyle/>
          <a:p>
            <a:r>
              <a:rPr lang="en-US"/>
              <a:t>What Documents Need to be Prepared? </a:t>
            </a:r>
          </a:p>
        </p:txBody>
      </p:sp>
    </p:spTree>
    <p:extLst>
      <p:ext uri="{BB962C8B-B14F-4D97-AF65-F5344CB8AC3E}">
        <p14:creationId xmlns:p14="http://schemas.microsoft.com/office/powerpoint/2010/main" val="1021300753"/>
      </p:ext>
    </p:extLst>
  </p:cSld>
  <p:clrMapOvr>
    <a:masterClrMapping/>
  </p:clrMapOvr>
  <p:transition spd="slow">
    <p:wipe dir="r"/>
  </p:transition>
  <p:timing/>
</p:sld>
</file>

<file path=ppt/tags/tag1.xml><?xml version="1.0" encoding="utf-8"?>
<p:tagLst xmlns:p="http://schemas.openxmlformats.org/presentationml/2006/main">
  <p:tag name="AS_NET" val="4.0.30319.42000"/>
  <p:tag name="AS_OS" val="Microsoft Windows NT 10.0.19042.0"/>
  <p:tag name="AS_RELEASE_DATE" val="2017.05.17"/>
  <p:tag name="AS_TITLE" val="Aspose.Slides for .NET 4.0"/>
  <p:tag name="AS_VERSION" val="17.5"/>
</p:tagLst>
</file>

<file path=ppt/theme/theme1.xml><?xml version="1.0" encoding="utf-8"?>
<a:theme xmlns:r="http://schemas.openxmlformats.org/officeDocument/2006/relationships" xmlns:a="http://schemas.openxmlformats.org/drawingml/2006/main" name="Nutter PPT">
  <a:themeElements>
    <a:clrScheme name="Nutter Law 4">
      <a:dk1>
        <a:srgbClr val="00284C"/>
      </a:dk1>
      <a:lt1>
        <a:srgbClr val="FFFFFF"/>
      </a:lt1>
      <a:dk2>
        <a:srgbClr val="F1C318"/>
      </a:dk2>
      <a:lt2>
        <a:srgbClr val="E28431"/>
      </a:lt2>
      <a:accent1>
        <a:srgbClr val="074E8B"/>
      </a:accent1>
      <a:accent2>
        <a:srgbClr val="008FD0"/>
      </a:accent2>
      <a:accent3>
        <a:srgbClr val="9C9EA2"/>
      </a:accent3>
      <a:accent4>
        <a:srgbClr val="CD342F"/>
      </a:accent4>
      <a:accent5>
        <a:srgbClr val="80396D"/>
      </a:accent5>
      <a:accent6>
        <a:srgbClr val="BABF32"/>
      </a:accent6>
      <a:hlink>
        <a:srgbClr val="008ED0"/>
      </a:hlink>
      <a:folHlink>
        <a:srgbClr val="9B9DA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Nutter PPT" id="{FEAE3188-901A-4CCC-A421-85ED20657983}" vid="{139A3BF8-529B-48C4-B7E3-43FDA692900B}"/>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Nutter PPT</Template>
  <Company/>
  <PresentationFormat>Widescreen</PresentationFormat>
  <Paragraphs>122</Paragraphs>
  <Slides>20</Slides>
  <Notes>0</Notes>
  <TotalTime>0</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Nutter PPT</vt:lpstr>
      <vt:lpstr>Organizing an LLC</vt:lpstr>
      <vt:lpstr>What is an LLC? </vt:lpstr>
      <vt:lpstr>Taxation</vt:lpstr>
      <vt:lpstr>Ownership</vt:lpstr>
      <vt:lpstr>Management</vt:lpstr>
      <vt:lpstr>Why Choose an LLC?</vt:lpstr>
      <vt:lpstr>Why Choose an LLC? </vt:lpstr>
      <vt:lpstr>What Documents Need to be Prepared? </vt:lpstr>
      <vt:lpstr>What Documents Need to be Prepared? </vt:lpstr>
      <vt:lpstr>What Documents Need to be Prepared? </vt:lpstr>
      <vt:lpstr>What Documents Need to be Prepared? </vt:lpstr>
      <vt:lpstr>What Documents Need to be Prepared? </vt:lpstr>
      <vt:lpstr>What Documents Need to be Prepared? </vt:lpstr>
      <vt:lpstr>What Documents Need to be Prepared?</vt:lpstr>
      <vt:lpstr>What Documents Need to be Prepared?</vt:lpstr>
      <vt:lpstr>Governance Considerations</vt:lpstr>
      <vt:lpstr>Tax Considerations</vt:lpstr>
      <vt:lpstr>Tax Considerations</vt:lpstr>
      <vt:lpstr>Other LLC Considerations</vt:lpstr>
      <vt:lpstr>Other LLC Considerations</vt:lpstr>
    </vt:vector>
  </TitlesOfParts>
  <LinksUpToDate>0</LinksUpToDate>
  <SharedDoc>0</SharedDoc>
  <HyperlinksChanged>0</HyperlinksChanged>
  <Application>Aspose.Slides for .NET</Application>
  <AppVersion>17.0500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dc:title>
  <cp:revision>1</cp:revision>
  <dcterms:created xsi:type="dcterms:W3CDTF">2021-06-01T14:11:55Z</dcterms:created>
  <dcterms:modified xsi:type="dcterms:W3CDTF">2021-06-01T18:11:56Z</dcterms:modified>
</cp:coreProperties>
</file>