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7.xml" ContentType="application/vnd.openxmlformats-officedocument.theme+xml"/>
  <Override PartName="/ppt/tags/tag26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  <p:sldMasterId id="2147483680" r:id="rId3"/>
    <p:sldMasterId id="2147483692" r:id="rId4"/>
    <p:sldMasterId id="2147483698" r:id="rId5"/>
    <p:sldMasterId id="2147483710" r:id="rId6"/>
    <p:sldMasterId id="2147483737" r:id="rId7"/>
  </p:sldMasterIdLst>
  <p:sldIdLst>
    <p:sldId id="323" r:id="rId8"/>
    <p:sldId id="324" r:id="rId9"/>
    <p:sldId id="448" r:id="rId10"/>
    <p:sldId id="460" r:id="rId11"/>
    <p:sldId id="449" r:id="rId12"/>
    <p:sldId id="450" r:id="rId13"/>
    <p:sldId id="451" r:id="rId14"/>
    <p:sldId id="452" r:id="rId15"/>
    <p:sldId id="453" r:id="rId16"/>
    <p:sldId id="454" r:id="rId17"/>
    <p:sldId id="455" r:id="rId18"/>
    <p:sldId id="456" r:id="rId19"/>
    <p:sldId id="457" r:id="rId20"/>
    <p:sldId id="458" r:id="rId21"/>
    <p:sldId id="459" r:id="rId22"/>
    <p:sldId id="447" r:id="rId23"/>
    <p:sldId id="465" r:id="rId24"/>
    <p:sldId id="402" r:id="rId25"/>
    <p:sldId id="432" r:id="rId26"/>
    <p:sldId id="398" r:id="rId27"/>
    <p:sldId id="442" r:id="rId28"/>
    <p:sldId id="434" r:id="rId29"/>
    <p:sldId id="431" r:id="rId30"/>
    <p:sldId id="435" r:id="rId31"/>
    <p:sldId id="436" r:id="rId32"/>
    <p:sldId id="440" r:id="rId33"/>
    <p:sldId id="441" r:id="rId34"/>
    <p:sldId id="443" r:id="rId35"/>
    <p:sldId id="437" r:id="rId36"/>
    <p:sldId id="464" r:id="rId37"/>
    <p:sldId id="256" r:id="rId38"/>
    <p:sldId id="257" r:id="rId39"/>
    <p:sldId id="258" r:id="rId40"/>
    <p:sldId id="266" r:id="rId41"/>
    <p:sldId id="271" r:id="rId42"/>
    <p:sldId id="260" r:id="rId43"/>
    <p:sldId id="275" r:id="rId44"/>
    <p:sldId id="274" r:id="rId45"/>
    <p:sldId id="269" r:id="rId46"/>
    <p:sldId id="270" r:id="rId47"/>
    <p:sldId id="261" r:id="rId48"/>
    <p:sldId id="268" r:id="rId49"/>
    <p:sldId id="262" r:id="rId50"/>
    <p:sldId id="263" r:id="rId51"/>
    <p:sldId id="264" r:id="rId52"/>
    <p:sldId id="265" r:id="rId53"/>
    <p:sldId id="272" r:id="rId54"/>
    <p:sldId id="273" r:id="rId55"/>
    <p:sldId id="463" r:id="rId56"/>
    <p:sldId id="444" r:id="rId57"/>
    <p:sldId id="278" r:id="rId58"/>
    <p:sldId id="445" r:id="rId59"/>
    <p:sldId id="280" r:id="rId60"/>
    <p:sldId id="279" r:id="rId61"/>
    <p:sldId id="446" r:id="rId62"/>
    <p:sldId id="282" r:id="rId63"/>
    <p:sldId id="281" r:id="rId64"/>
    <p:sldId id="284" r:id="rId65"/>
    <p:sldId id="287" r:id="rId66"/>
    <p:sldId id="283" r:id="rId67"/>
    <p:sldId id="285" r:id="rId6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67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0" d="100"/>
          <a:sy n="90" d="100"/>
        </p:scale>
        <p:origin x="16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7" Type="http://schemas.openxmlformats.org/officeDocument/2006/relationships/slideMaster" Target="slideMasters/slideMaster7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B713B1-BD21-4C67-9918-D0638F7D99F6}" type="doc">
      <dgm:prSet loTypeId="urn:microsoft.com/office/officeart/2005/8/layout/process4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36A3D35-5D07-49E5-B671-2A3D60C477A3}">
      <dgm:prSet/>
      <dgm:spPr/>
      <dgm:t>
        <a:bodyPr/>
        <a:lstStyle/>
        <a:p>
          <a:r>
            <a:rPr lang="en-US" dirty="0"/>
            <a:t>The Plan is a comprehensive pleading describing:</a:t>
          </a:r>
        </a:p>
      </dgm:t>
    </dgm:pt>
    <dgm:pt modelId="{4F9E7EEF-51D0-413C-B2DF-2B033EB2B9AD}" type="parTrans" cxnId="{C2AD77A2-90CF-4097-9128-7E29DB531DE8}">
      <dgm:prSet/>
      <dgm:spPr/>
      <dgm:t>
        <a:bodyPr/>
        <a:lstStyle/>
        <a:p>
          <a:endParaRPr lang="en-US"/>
        </a:p>
      </dgm:t>
    </dgm:pt>
    <dgm:pt modelId="{ACAC23A5-BADA-4149-8FAA-357CD8940650}" type="sibTrans" cxnId="{C2AD77A2-90CF-4097-9128-7E29DB531DE8}">
      <dgm:prSet/>
      <dgm:spPr/>
      <dgm:t>
        <a:bodyPr/>
        <a:lstStyle/>
        <a:p>
          <a:endParaRPr lang="en-US"/>
        </a:p>
      </dgm:t>
    </dgm:pt>
    <dgm:pt modelId="{77AD6199-7ADE-4A5C-9855-50806F0CFD83}">
      <dgm:prSet custT="1"/>
      <dgm:spPr/>
      <dgm:t>
        <a:bodyPr/>
        <a:lstStyle/>
        <a:p>
          <a:r>
            <a:rPr lang="en-US" sz="2200" dirty="0"/>
            <a:t>Global compromise between debtor, creditors, equity other stakeholders</a:t>
          </a:r>
        </a:p>
      </dgm:t>
    </dgm:pt>
    <dgm:pt modelId="{AA6AA467-3A34-4845-95A3-A6BC03641F06}" type="parTrans" cxnId="{061420E4-A838-4927-BC2C-C0C02CADD125}">
      <dgm:prSet/>
      <dgm:spPr/>
      <dgm:t>
        <a:bodyPr/>
        <a:lstStyle/>
        <a:p>
          <a:endParaRPr lang="en-US"/>
        </a:p>
      </dgm:t>
    </dgm:pt>
    <dgm:pt modelId="{130C4A20-B771-43D2-9E60-4F1DD4DBF9CE}" type="sibTrans" cxnId="{061420E4-A838-4927-BC2C-C0C02CADD125}">
      <dgm:prSet/>
      <dgm:spPr/>
      <dgm:t>
        <a:bodyPr/>
        <a:lstStyle/>
        <a:p>
          <a:endParaRPr lang="en-US"/>
        </a:p>
      </dgm:t>
    </dgm:pt>
    <dgm:pt modelId="{3BAACCA2-2389-494B-9C1C-C0411995897F}">
      <dgm:prSet custT="1"/>
      <dgm:spPr/>
      <dgm:t>
        <a:bodyPr/>
        <a:lstStyle/>
        <a:p>
          <a:r>
            <a:rPr lang="en-US" sz="2200" dirty="0"/>
            <a:t>Transactions that will accomplish the proposed reorganization or liquidation</a:t>
          </a:r>
        </a:p>
      </dgm:t>
    </dgm:pt>
    <dgm:pt modelId="{45D6389E-67AC-44D9-9E6D-66242D2BCA37}" type="parTrans" cxnId="{86FF0D74-8AA0-4510-93B7-042F132D6D77}">
      <dgm:prSet/>
      <dgm:spPr/>
      <dgm:t>
        <a:bodyPr/>
        <a:lstStyle/>
        <a:p>
          <a:endParaRPr lang="en-US"/>
        </a:p>
      </dgm:t>
    </dgm:pt>
    <dgm:pt modelId="{0CB05591-C8C5-48E8-BD8D-2EC55043BB0F}" type="sibTrans" cxnId="{86FF0D74-8AA0-4510-93B7-042F132D6D77}">
      <dgm:prSet/>
      <dgm:spPr/>
      <dgm:t>
        <a:bodyPr/>
        <a:lstStyle/>
        <a:p>
          <a:endParaRPr lang="en-US"/>
        </a:p>
      </dgm:t>
    </dgm:pt>
    <dgm:pt modelId="{CC0197E1-0F0F-43CC-A563-D171368D90C9}">
      <dgm:prSet custT="1"/>
      <dgm:spPr/>
      <dgm:t>
        <a:bodyPr/>
        <a:lstStyle/>
        <a:p>
          <a:r>
            <a:rPr lang="en-US" sz="2200" dirty="0"/>
            <a:t>Treatment and distribution of property to different classes of creditors and equity holders</a:t>
          </a:r>
        </a:p>
      </dgm:t>
    </dgm:pt>
    <dgm:pt modelId="{46714FF5-5A85-46ED-A92B-B06413B0902A}" type="parTrans" cxnId="{EE721D53-60FB-43A3-BD9A-390C7064D2D3}">
      <dgm:prSet/>
      <dgm:spPr/>
      <dgm:t>
        <a:bodyPr/>
        <a:lstStyle/>
        <a:p>
          <a:endParaRPr lang="en-US"/>
        </a:p>
      </dgm:t>
    </dgm:pt>
    <dgm:pt modelId="{18F39603-72DA-4B32-B184-7042D0C817F8}" type="sibTrans" cxnId="{EE721D53-60FB-43A3-BD9A-390C7064D2D3}">
      <dgm:prSet/>
      <dgm:spPr/>
      <dgm:t>
        <a:bodyPr/>
        <a:lstStyle/>
        <a:p>
          <a:endParaRPr lang="en-US"/>
        </a:p>
      </dgm:t>
    </dgm:pt>
    <dgm:pt modelId="{0E3A0A9B-F796-495E-B76D-63804BCEB0F9}">
      <dgm:prSet custT="1"/>
      <dgm:spPr/>
      <dgm:t>
        <a:bodyPr/>
        <a:lstStyle/>
        <a:p>
          <a:r>
            <a:rPr lang="en-US" sz="3200" dirty="0"/>
            <a:t>Once the Plan is confirmed (approved) by the Bankruptcy Court,      it functions as a binding contract on the debtor, creditors,         equity, and other stakeholders (11 U.S.C. 1141(a))</a:t>
          </a:r>
        </a:p>
      </dgm:t>
    </dgm:pt>
    <dgm:pt modelId="{6C4DBD21-00C4-4C16-824F-9BEDC6083940}" type="parTrans" cxnId="{C008B4BE-A812-466E-862B-641796D4433A}">
      <dgm:prSet/>
      <dgm:spPr/>
      <dgm:t>
        <a:bodyPr/>
        <a:lstStyle/>
        <a:p>
          <a:endParaRPr lang="en-US"/>
        </a:p>
      </dgm:t>
    </dgm:pt>
    <dgm:pt modelId="{58C3B753-7E4E-4CD7-A70A-96E236037A7E}" type="sibTrans" cxnId="{C008B4BE-A812-466E-862B-641796D4433A}">
      <dgm:prSet/>
      <dgm:spPr/>
      <dgm:t>
        <a:bodyPr/>
        <a:lstStyle/>
        <a:p>
          <a:endParaRPr lang="en-US"/>
        </a:p>
      </dgm:t>
    </dgm:pt>
    <dgm:pt modelId="{6BC56154-91D2-49B0-B7E8-DA5F0EDC8E08}" type="pres">
      <dgm:prSet presAssocID="{F9B713B1-BD21-4C67-9918-D0638F7D99F6}" presName="Name0" presStyleCnt="0">
        <dgm:presLayoutVars>
          <dgm:dir/>
          <dgm:animLvl val="lvl"/>
          <dgm:resizeHandles val="exact"/>
        </dgm:presLayoutVars>
      </dgm:prSet>
      <dgm:spPr/>
    </dgm:pt>
    <dgm:pt modelId="{C7E7E1AA-2522-48A4-8839-00A8627922CC}" type="pres">
      <dgm:prSet presAssocID="{0E3A0A9B-F796-495E-B76D-63804BCEB0F9}" presName="boxAndChildren" presStyleCnt="0"/>
      <dgm:spPr/>
    </dgm:pt>
    <dgm:pt modelId="{CC98712C-945E-4EB7-9643-6CD07709C99A}" type="pres">
      <dgm:prSet presAssocID="{0E3A0A9B-F796-495E-B76D-63804BCEB0F9}" presName="parentTextBox" presStyleLbl="node1" presStyleIdx="0" presStyleCnt="2"/>
      <dgm:spPr/>
    </dgm:pt>
    <dgm:pt modelId="{27402194-3761-4A9E-89FD-500B22EC56F7}" type="pres">
      <dgm:prSet presAssocID="{ACAC23A5-BADA-4149-8FAA-357CD8940650}" presName="sp" presStyleCnt="0"/>
      <dgm:spPr/>
    </dgm:pt>
    <dgm:pt modelId="{71AFA33A-1DEF-4CB3-98D2-2905BB0AA08B}" type="pres">
      <dgm:prSet presAssocID="{036A3D35-5D07-49E5-B671-2A3D60C477A3}" presName="arrowAndChildren" presStyleCnt="0"/>
      <dgm:spPr/>
    </dgm:pt>
    <dgm:pt modelId="{23999157-10DE-4154-BE5E-971FDC966BFC}" type="pres">
      <dgm:prSet presAssocID="{036A3D35-5D07-49E5-B671-2A3D60C477A3}" presName="parentTextArrow" presStyleLbl="node1" presStyleIdx="0" presStyleCnt="2"/>
      <dgm:spPr/>
    </dgm:pt>
    <dgm:pt modelId="{19A7BA28-3491-4808-8BA7-B601F6728666}" type="pres">
      <dgm:prSet presAssocID="{036A3D35-5D07-49E5-B671-2A3D60C477A3}" presName="arrow" presStyleLbl="node1" presStyleIdx="1" presStyleCnt="2"/>
      <dgm:spPr/>
    </dgm:pt>
    <dgm:pt modelId="{D5B6FC56-B053-4CC4-8A4F-CB416D6A689F}" type="pres">
      <dgm:prSet presAssocID="{036A3D35-5D07-49E5-B671-2A3D60C477A3}" presName="descendantArrow" presStyleCnt="0"/>
      <dgm:spPr/>
    </dgm:pt>
    <dgm:pt modelId="{7C82F196-9C8D-491C-9B5D-C20E8A8432CA}" type="pres">
      <dgm:prSet presAssocID="{77AD6199-7ADE-4A5C-9855-50806F0CFD83}" presName="childTextArrow" presStyleLbl="fgAccFollowNode1" presStyleIdx="0" presStyleCnt="3">
        <dgm:presLayoutVars>
          <dgm:bulletEnabled val="1"/>
        </dgm:presLayoutVars>
      </dgm:prSet>
      <dgm:spPr/>
    </dgm:pt>
    <dgm:pt modelId="{E9083DF3-8C22-4A09-BB66-94391F7898B1}" type="pres">
      <dgm:prSet presAssocID="{3BAACCA2-2389-494B-9C1C-C0411995897F}" presName="childTextArrow" presStyleLbl="fgAccFollowNode1" presStyleIdx="1" presStyleCnt="3">
        <dgm:presLayoutVars>
          <dgm:bulletEnabled val="1"/>
        </dgm:presLayoutVars>
      </dgm:prSet>
      <dgm:spPr/>
    </dgm:pt>
    <dgm:pt modelId="{E916236F-2B08-47C8-B4E6-2D8CC8F6FB98}" type="pres">
      <dgm:prSet presAssocID="{CC0197E1-0F0F-43CC-A563-D171368D90C9}" presName="childTextArrow" presStyleLbl="fgAccFollowNode1" presStyleIdx="2" presStyleCnt="3">
        <dgm:presLayoutVars>
          <dgm:bulletEnabled val="1"/>
        </dgm:presLayoutVars>
      </dgm:prSet>
      <dgm:spPr/>
    </dgm:pt>
  </dgm:ptLst>
  <dgm:cxnLst>
    <dgm:cxn modelId="{51498C02-5500-43D6-A8B7-BF6CF888FE58}" type="presOf" srcId="{036A3D35-5D07-49E5-B671-2A3D60C477A3}" destId="{19A7BA28-3491-4808-8BA7-B601F6728666}" srcOrd="1" destOrd="0" presId="urn:microsoft.com/office/officeart/2005/8/layout/process4"/>
    <dgm:cxn modelId="{FD597F33-9B2B-4F4E-992F-E63FD1888ACA}" type="presOf" srcId="{3BAACCA2-2389-494B-9C1C-C0411995897F}" destId="{E9083DF3-8C22-4A09-BB66-94391F7898B1}" srcOrd="0" destOrd="0" presId="urn:microsoft.com/office/officeart/2005/8/layout/process4"/>
    <dgm:cxn modelId="{CB2FDB60-AA65-4E90-9869-90C66C239597}" type="presOf" srcId="{036A3D35-5D07-49E5-B671-2A3D60C477A3}" destId="{23999157-10DE-4154-BE5E-971FDC966BFC}" srcOrd="0" destOrd="0" presId="urn:microsoft.com/office/officeart/2005/8/layout/process4"/>
    <dgm:cxn modelId="{EE721D53-60FB-43A3-BD9A-390C7064D2D3}" srcId="{036A3D35-5D07-49E5-B671-2A3D60C477A3}" destId="{CC0197E1-0F0F-43CC-A563-D171368D90C9}" srcOrd="2" destOrd="0" parTransId="{46714FF5-5A85-46ED-A92B-B06413B0902A}" sibTransId="{18F39603-72DA-4B32-B184-7042D0C817F8}"/>
    <dgm:cxn modelId="{DD3C3A73-2A40-4A5F-B005-1F7476620622}" type="presOf" srcId="{0E3A0A9B-F796-495E-B76D-63804BCEB0F9}" destId="{CC98712C-945E-4EB7-9643-6CD07709C99A}" srcOrd="0" destOrd="0" presId="urn:microsoft.com/office/officeart/2005/8/layout/process4"/>
    <dgm:cxn modelId="{86FF0D74-8AA0-4510-93B7-042F132D6D77}" srcId="{036A3D35-5D07-49E5-B671-2A3D60C477A3}" destId="{3BAACCA2-2389-494B-9C1C-C0411995897F}" srcOrd="1" destOrd="0" parTransId="{45D6389E-67AC-44D9-9E6D-66242D2BCA37}" sibTransId="{0CB05591-C8C5-48E8-BD8D-2EC55043BB0F}"/>
    <dgm:cxn modelId="{4D6DE87E-D746-4A27-A68E-A56324EFE122}" type="presOf" srcId="{77AD6199-7ADE-4A5C-9855-50806F0CFD83}" destId="{7C82F196-9C8D-491C-9B5D-C20E8A8432CA}" srcOrd="0" destOrd="0" presId="urn:microsoft.com/office/officeart/2005/8/layout/process4"/>
    <dgm:cxn modelId="{C2AD77A2-90CF-4097-9128-7E29DB531DE8}" srcId="{F9B713B1-BD21-4C67-9918-D0638F7D99F6}" destId="{036A3D35-5D07-49E5-B671-2A3D60C477A3}" srcOrd="0" destOrd="0" parTransId="{4F9E7EEF-51D0-413C-B2DF-2B033EB2B9AD}" sibTransId="{ACAC23A5-BADA-4149-8FAA-357CD8940650}"/>
    <dgm:cxn modelId="{C008B4BE-A812-466E-862B-641796D4433A}" srcId="{F9B713B1-BD21-4C67-9918-D0638F7D99F6}" destId="{0E3A0A9B-F796-495E-B76D-63804BCEB0F9}" srcOrd="1" destOrd="0" parTransId="{6C4DBD21-00C4-4C16-824F-9BEDC6083940}" sibTransId="{58C3B753-7E4E-4CD7-A70A-96E236037A7E}"/>
    <dgm:cxn modelId="{061420E4-A838-4927-BC2C-C0C02CADD125}" srcId="{036A3D35-5D07-49E5-B671-2A3D60C477A3}" destId="{77AD6199-7ADE-4A5C-9855-50806F0CFD83}" srcOrd="0" destOrd="0" parTransId="{AA6AA467-3A34-4845-95A3-A6BC03641F06}" sibTransId="{130C4A20-B771-43D2-9E60-4F1DD4DBF9CE}"/>
    <dgm:cxn modelId="{CD0373E9-6B37-4A27-B1BF-069213DBD1A0}" type="presOf" srcId="{F9B713B1-BD21-4C67-9918-D0638F7D99F6}" destId="{6BC56154-91D2-49B0-B7E8-DA5F0EDC8E08}" srcOrd="0" destOrd="0" presId="urn:microsoft.com/office/officeart/2005/8/layout/process4"/>
    <dgm:cxn modelId="{10C22DF4-09EF-4A85-97ED-C069C75EA2C2}" type="presOf" srcId="{CC0197E1-0F0F-43CC-A563-D171368D90C9}" destId="{E916236F-2B08-47C8-B4E6-2D8CC8F6FB98}" srcOrd="0" destOrd="0" presId="urn:microsoft.com/office/officeart/2005/8/layout/process4"/>
    <dgm:cxn modelId="{0184E472-0B34-44BD-A7EE-A150D98D0954}" type="presParOf" srcId="{6BC56154-91D2-49B0-B7E8-DA5F0EDC8E08}" destId="{C7E7E1AA-2522-48A4-8839-00A8627922CC}" srcOrd="0" destOrd="0" presId="urn:microsoft.com/office/officeart/2005/8/layout/process4"/>
    <dgm:cxn modelId="{CAA16E09-406B-40D5-9D73-2B5622D74CE4}" type="presParOf" srcId="{C7E7E1AA-2522-48A4-8839-00A8627922CC}" destId="{CC98712C-945E-4EB7-9643-6CD07709C99A}" srcOrd="0" destOrd="0" presId="urn:microsoft.com/office/officeart/2005/8/layout/process4"/>
    <dgm:cxn modelId="{0CD6C1A2-E9F3-4383-B5FF-F03C0AB67DA4}" type="presParOf" srcId="{6BC56154-91D2-49B0-B7E8-DA5F0EDC8E08}" destId="{27402194-3761-4A9E-89FD-500B22EC56F7}" srcOrd="1" destOrd="0" presId="urn:microsoft.com/office/officeart/2005/8/layout/process4"/>
    <dgm:cxn modelId="{9CA69CDB-8CD6-4995-80F4-173598CA9C95}" type="presParOf" srcId="{6BC56154-91D2-49B0-B7E8-DA5F0EDC8E08}" destId="{71AFA33A-1DEF-4CB3-98D2-2905BB0AA08B}" srcOrd="2" destOrd="0" presId="urn:microsoft.com/office/officeart/2005/8/layout/process4"/>
    <dgm:cxn modelId="{2707D0C9-D004-4084-9EB6-6E7A83331210}" type="presParOf" srcId="{71AFA33A-1DEF-4CB3-98D2-2905BB0AA08B}" destId="{23999157-10DE-4154-BE5E-971FDC966BFC}" srcOrd="0" destOrd="0" presId="urn:microsoft.com/office/officeart/2005/8/layout/process4"/>
    <dgm:cxn modelId="{C8CF5290-65ED-4FC0-B9B3-FE0D8C767013}" type="presParOf" srcId="{71AFA33A-1DEF-4CB3-98D2-2905BB0AA08B}" destId="{19A7BA28-3491-4808-8BA7-B601F6728666}" srcOrd="1" destOrd="0" presId="urn:microsoft.com/office/officeart/2005/8/layout/process4"/>
    <dgm:cxn modelId="{CA4F6E6B-8000-4056-847F-D2C599D34E88}" type="presParOf" srcId="{71AFA33A-1DEF-4CB3-98D2-2905BB0AA08B}" destId="{D5B6FC56-B053-4CC4-8A4F-CB416D6A689F}" srcOrd="2" destOrd="0" presId="urn:microsoft.com/office/officeart/2005/8/layout/process4"/>
    <dgm:cxn modelId="{AE317B99-F999-4286-A10B-8200E6BB7ADC}" type="presParOf" srcId="{D5B6FC56-B053-4CC4-8A4F-CB416D6A689F}" destId="{7C82F196-9C8D-491C-9B5D-C20E8A8432CA}" srcOrd="0" destOrd="0" presId="urn:microsoft.com/office/officeart/2005/8/layout/process4"/>
    <dgm:cxn modelId="{913772E2-DE8B-41CE-ACFB-1AD17D6698E7}" type="presParOf" srcId="{D5B6FC56-B053-4CC4-8A4F-CB416D6A689F}" destId="{E9083DF3-8C22-4A09-BB66-94391F7898B1}" srcOrd="1" destOrd="0" presId="urn:microsoft.com/office/officeart/2005/8/layout/process4"/>
    <dgm:cxn modelId="{31AABF72-20B1-4D45-8262-8C5878EC834F}" type="presParOf" srcId="{D5B6FC56-B053-4CC4-8A4F-CB416D6A689F}" destId="{E916236F-2B08-47C8-B4E6-2D8CC8F6FB98}" srcOrd="2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98712C-945E-4EB7-9643-6CD07709C99A}">
      <dsp:nvSpPr>
        <dsp:cNvPr id="0" name=""/>
        <dsp:cNvSpPr/>
      </dsp:nvSpPr>
      <dsp:spPr>
        <a:xfrm>
          <a:off x="0" y="2977015"/>
          <a:ext cx="11720146" cy="195324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Once the Plan is confirmed (approved) by the Bankruptcy Court,      it functions as a binding contract on the debtor, creditors,         equity, and other stakeholders (11 U.S.C. 1141(a))</a:t>
          </a:r>
        </a:p>
      </dsp:txBody>
      <dsp:txXfrm>
        <a:off x="0" y="2977015"/>
        <a:ext cx="11720146" cy="1953244"/>
      </dsp:txXfrm>
    </dsp:sp>
    <dsp:sp modelId="{19A7BA28-3491-4808-8BA7-B601F6728666}">
      <dsp:nvSpPr>
        <dsp:cNvPr id="0" name=""/>
        <dsp:cNvSpPr/>
      </dsp:nvSpPr>
      <dsp:spPr>
        <a:xfrm rot="10800000">
          <a:off x="0" y="2224"/>
          <a:ext cx="11720146" cy="3004089"/>
        </a:xfrm>
        <a:prstGeom prst="upArrowCallout">
          <a:avLst/>
        </a:prstGeom>
        <a:solidFill>
          <a:schemeClr val="accent5">
            <a:hueOff val="787450"/>
            <a:satOff val="42288"/>
            <a:lumOff val="-152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44" tIns="263144" rIns="263144" bIns="263144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The Plan is a comprehensive pleading describing:</a:t>
          </a:r>
        </a:p>
      </dsp:txBody>
      <dsp:txXfrm rot="-10800000">
        <a:off x="0" y="2224"/>
        <a:ext cx="11720146" cy="1054435"/>
      </dsp:txXfrm>
    </dsp:sp>
    <dsp:sp modelId="{7C82F196-9C8D-491C-9B5D-C20E8A8432CA}">
      <dsp:nvSpPr>
        <dsp:cNvPr id="0" name=""/>
        <dsp:cNvSpPr/>
      </dsp:nvSpPr>
      <dsp:spPr>
        <a:xfrm>
          <a:off x="5722" y="1056659"/>
          <a:ext cx="3902900" cy="898222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156464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Global compromise between debtor, creditors, equity other stakeholders</a:t>
          </a:r>
        </a:p>
      </dsp:txBody>
      <dsp:txXfrm>
        <a:off x="5722" y="1056659"/>
        <a:ext cx="3902900" cy="898222"/>
      </dsp:txXfrm>
    </dsp:sp>
    <dsp:sp modelId="{E9083DF3-8C22-4A09-BB66-94391F7898B1}">
      <dsp:nvSpPr>
        <dsp:cNvPr id="0" name=""/>
        <dsp:cNvSpPr/>
      </dsp:nvSpPr>
      <dsp:spPr>
        <a:xfrm>
          <a:off x="3908622" y="1056659"/>
          <a:ext cx="3902900" cy="898222"/>
        </a:xfrm>
        <a:prstGeom prst="rect">
          <a:avLst/>
        </a:prstGeom>
        <a:solidFill>
          <a:schemeClr val="accent5">
            <a:tint val="40000"/>
            <a:alpha val="90000"/>
            <a:hueOff val="668618"/>
            <a:satOff val="11035"/>
            <a:lumOff val="-712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156464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Transactions that will accomplish the proposed reorganization or liquidation</a:t>
          </a:r>
        </a:p>
      </dsp:txBody>
      <dsp:txXfrm>
        <a:off x="3908622" y="1056659"/>
        <a:ext cx="3902900" cy="898222"/>
      </dsp:txXfrm>
    </dsp:sp>
    <dsp:sp modelId="{E916236F-2B08-47C8-B4E6-2D8CC8F6FB98}">
      <dsp:nvSpPr>
        <dsp:cNvPr id="0" name=""/>
        <dsp:cNvSpPr/>
      </dsp:nvSpPr>
      <dsp:spPr>
        <a:xfrm>
          <a:off x="7811523" y="1056659"/>
          <a:ext cx="3902900" cy="898222"/>
        </a:xfrm>
        <a:prstGeom prst="rect">
          <a:avLst/>
        </a:prstGeom>
        <a:solidFill>
          <a:schemeClr val="accent5">
            <a:tint val="40000"/>
            <a:alpha val="90000"/>
            <a:hueOff val="1337237"/>
            <a:satOff val="22070"/>
            <a:lumOff val="-1425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156464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Treatment and distribution of property to different classes of creditors and equity holders</a:t>
          </a:r>
        </a:p>
      </dsp:txBody>
      <dsp:txXfrm>
        <a:off x="7811523" y="1056659"/>
        <a:ext cx="3902900" cy="8982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2.xml"/><Relationship Id="rId4" Type="http://schemas.openxmlformats.org/officeDocument/2006/relationships/image" Target="../media/image13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6.xml"/><Relationship Id="rId4" Type="http://schemas.openxmlformats.org/officeDocument/2006/relationships/image" Target="../media/image13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7.xml"/><Relationship Id="rId4" Type="http://schemas.openxmlformats.org/officeDocument/2006/relationships/image" Target="../media/image13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8.xml"/><Relationship Id="rId4" Type="http://schemas.openxmlformats.org/officeDocument/2006/relationships/image" Target="../media/image13.png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9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0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8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9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20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2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22.xml"/><Relationship Id="rId4" Type="http://schemas.openxmlformats.org/officeDocument/2006/relationships/image" Target="../media/image13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23.xml"/><Relationship Id="rId4" Type="http://schemas.openxmlformats.org/officeDocument/2006/relationships/image" Target="../media/image22.png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2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2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8087D-65E0-ECC0-7B1C-0689C10F1B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1EA1F6-6ECF-D746-90F0-8CDA2EE591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10A76-3755-5DBD-D91C-F7420538A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77CF3-567E-4557-B3AF-63CAF4469DC4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905D0D-E350-FCFA-E667-470109BBB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F7829-D2BA-50F6-3A08-E42090DAC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5D029-BE52-4E09-A5F6-920245610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042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2E170-D5A9-B52F-E482-4E62B6246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7D60AC-4B9A-7F97-B925-8DFAEB42A7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FB64FC-C145-3CEF-5F26-884DFF2A0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77CF3-567E-4557-B3AF-63CAF4469DC4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22196-0B52-7A20-4FEE-D1B92D86F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24FDA7-CB72-98F2-522A-6A57CC1ED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5D029-BE52-4E09-A5F6-920245610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300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53CBDB-EED4-1294-57F0-364910D733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4BA354-2E20-F081-A6A4-92BF7A96A4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25BCC-3649-66EC-A439-A305AED51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77CF3-567E-4557-B3AF-63CAF4469DC4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AC6B15-FE4D-4828-F2C6-B656F4DCA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8D76D-7D22-8C1C-5F81-C02035B60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5D029-BE52-4E09-A5F6-920245610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977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94EB6697-92F8-483F-AD20-6E5338B8779E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r>
              <a:rPr lang="en-US"/>
              <a:t> Add source or notes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E91CA0B9-F148-4D36-99AA-F3695E16ED2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6889073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B6697-92F8-483F-AD20-6E5338B8779E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Add source or notes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CA0B9-F148-4D36-99AA-F3695E16ED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724017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B6697-92F8-483F-AD20-6E5338B8779E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Add source or notes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CA0B9-F148-4D36-99AA-F3695E16ED2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1390587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B6697-92F8-483F-AD20-6E5338B8779E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Add source or notes here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CA0B9-F148-4D36-99AA-F3695E16ED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790325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B6697-92F8-483F-AD20-6E5338B8779E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Add source or notes here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CA0B9-F148-4D36-99AA-F3695E16ED2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4406914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B6697-92F8-483F-AD20-6E5338B8779E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Add source or notes here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CA0B9-F148-4D36-99AA-F3695E16ED2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0286644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00149-AD88-4C57-9FDA-162ABB6499BC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363E3-2767-48C8-A387-67CD00709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7856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B6697-92F8-483F-AD20-6E5338B8779E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Add source or notes here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CA0B9-F148-4D36-99AA-F3695E16ED2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8420429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24835-F2D5-0AAC-9DE5-A4B0F1378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FDA3D8-BDFB-378D-B5B8-FC1EA0CDD2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320008-FCA8-3DB0-1F5E-9CD3D4153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77CF3-567E-4557-B3AF-63CAF4469DC4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13B812-9B74-C2C4-581A-B8F040D35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C79699-07C2-F430-FCA0-E9DBA7C23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5D029-BE52-4E09-A5F6-920245610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6430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B6697-92F8-483F-AD20-6E5338B8779E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CA0B9-F148-4D36-99AA-F3695E16ED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354861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Add source or notes here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CA0B9-F148-4D36-99AA-F3695E16ED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772987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Add source or notes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CA0B9-F148-4D36-99AA-F3695E16ED2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1405687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Add source or notes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CA0B9-F148-4D36-99AA-F3695E16ED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2888456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Add source or notes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CA0B9-F148-4D36-99AA-F3695E16ED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070622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Add source or notes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CA0B9-F148-4D36-99AA-F3695E16ED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6251696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Add source or notes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CA0B9-F148-4D36-99AA-F3695E16ED2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6962905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B6697-92F8-483F-AD20-6E5338B8779E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Add source or notes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CA0B9-F148-4D36-99AA-F3695E16ED2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1198233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B6697-92F8-483F-AD20-6E5338B8779E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Add source or notes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CA0B9-F148-4D36-99AA-F3695E16ED2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3419413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ngle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6500" y="203792"/>
            <a:ext cx="10375899" cy="53915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6500" y="1189038"/>
            <a:ext cx="10375899" cy="4983162"/>
          </a:xfrm>
          <a:prstGeom prst="rect">
            <a:avLst/>
          </a:prstGeom>
        </p:spPr>
        <p:txBody>
          <a:bodyPr>
            <a:noAutofit/>
          </a:bodyPr>
          <a:lstStyle>
            <a:lvl1pPr marL="233363" indent="-233363">
              <a:buClr>
                <a:srgbClr val="00A9E0"/>
              </a:buClr>
              <a:buFont typeface="Arial" pitchFamily="34" charset="0"/>
              <a:buChar char="»"/>
              <a:defRPr sz="1800">
                <a:solidFill>
                  <a:srgbClr val="000000"/>
                </a:solidFill>
              </a:defRPr>
            </a:lvl1pPr>
            <a:lvl2pPr>
              <a:defRPr sz="1600">
                <a:solidFill>
                  <a:srgbClr val="000000"/>
                </a:solidFill>
              </a:defRPr>
            </a:lvl2pPr>
            <a:lvl3pPr>
              <a:buClr>
                <a:srgbClr val="00A9E0"/>
              </a:buClr>
              <a:buFont typeface="Arial" pitchFamily="34" charset="0"/>
              <a:buChar char="˗"/>
              <a:defRPr sz="1600">
                <a:solidFill>
                  <a:srgbClr val="000000"/>
                </a:solidFill>
              </a:defRPr>
            </a:lvl3pPr>
            <a:lvl4pPr>
              <a:buClr>
                <a:srgbClr val="00A9E0"/>
              </a:buClr>
              <a:buFont typeface="Arial" pitchFamily="34" charset="0"/>
              <a:buChar char="•"/>
              <a:defRPr sz="1400">
                <a:solidFill>
                  <a:srgbClr val="000000"/>
                </a:solidFill>
              </a:defRPr>
            </a:lvl4pPr>
            <a:lvl5pPr>
              <a:buClr>
                <a:srgbClr val="00A9E0"/>
              </a:buClr>
              <a:buFont typeface="Wingdings" pitchFamily="2" charset="2"/>
              <a:buChar char="§"/>
              <a:defRPr sz="1200">
                <a:solidFill>
                  <a:srgbClr val="000000"/>
                </a:solidFill>
              </a:defRPr>
            </a:lvl5pPr>
            <a:lvl6pPr marL="1371600" indent="-282575">
              <a:buClr>
                <a:srgbClr val="00A9E0"/>
              </a:buClr>
              <a:buFont typeface="Courier New" pitchFamily="49" charset="0"/>
              <a:buChar char="o"/>
              <a:defRPr sz="1000">
                <a:solidFill>
                  <a:srgbClr val="000000"/>
                </a:solidFill>
              </a:defRPr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CA0B9-F148-4D36-99AA-F3695E16ED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Content Placeholder 5"/>
          <p:cNvSpPr txBox="1">
            <a:spLocks/>
          </p:cNvSpPr>
          <p:nvPr userDrawn="1"/>
        </p:nvSpPr>
        <p:spPr>
          <a:xfrm>
            <a:off x="-1782234" y="1052736"/>
            <a:ext cx="1677787" cy="266254"/>
          </a:xfrm>
          <a:prstGeom prst="homePlate">
            <a:avLst>
              <a:gd name="adj" fmla="val 13789"/>
            </a:avLst>
          </a:prstGeom>
          <a:solidFill>
            <a:schemeClr val="bg2"/>
          </a:solidFill>
        </p:spPr>
        <p:txBody>
          <a:bodyPr lIns="36000" rIns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Sub-Title Top Guide 6.22</a:t>
            </a:r>
            <a:endParaRPr kumimoji="0" lang="en-US" sz="7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Content Placeholder 5"/>
          <p:cNvSpPr txBox="1">
            <a:spLocks/>
          </p:cNvSpPr>
          <p:nvPr userDrawn="1"/>
        </p:nvSpPr>
        <p:spPr>
          <a:xfrm>
            <a:off x="-1782234" y="1374047"/>
            <a:ext cx="1677787" cy="266254"/>
          </a:xfrm>
          <a:prstGeom prst="homePlate">
            <a:avLst>
              <a:gd name="adj" fmla="val 13789"/>
            </a:avLst>
          </a:prstGeom>
          <a:solidFill>
            <a:schemeClr val="bg2"/>
          </a:solidFill>
        </p:spPr>
        <p:txBody>
          <a:bodyPr lIns="36000" rIns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Chart-Title Top Guide 5.35</a:t>
            </a:r>
            <a:endParaRPr kumimoji="0" lang="en-US" sz="7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Content Placeholder 5"/>
          <p:cNvSpPr txBox="1">
            <a:spLocks/>
          </p:cNvSpPr>
          <p:nvPr userDrawn="1"/>
        </p:nvSpPr>
        <p:spPr>
          <a:xfrm>
            <a:off x="-1782234" y="1801323"/>
            <a:ext cx="1677787" cy="266254"/>
          </a:xfrm>
          <a:prstGeom prst="homePlate">
            <a:avLst>
              <a:gd name="adj" fmla="val 13789"/>
            </a:avLst>
          </a:prstGeom>
          <a:solidFill>
            <a:schemeClr val="bg2"/>
          </a:solidFill>
        </p:spPr>
        <p:txBody>
          <a:bodyPr lIns="36000" r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Body Top Guide 4.16</a:t>
            </a:r>
            <a:endParaRPr kumimoji="0" lang="en-US" sz="7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Content Placeholder 5"/>
          <p:cNvSpPr txBox="1">
            <a:spLocks/>
          </p:cNvSpPr>
          <p:nvPr userDrawn="1"/>
        </p:nvSpPr>
        <p:spPr>
          <a:xfrm>
            <a:off x="-1782234" y="6104160"/>
            <a:ext cx="1677787" cy="266254"/>
          </a:xfrm>
          <a:prstGeom prst="homePlate">
            <a:avLst>
              <a:gd name="adj" fmla="val 13789"/>
            </a:avLst>
          </a:prstGeom>
          <a:solidFill>
            <a:schemeClr val="bg2"/>
          </a:solidFill>
        </p:spPr>
        <p:txBody>
          <a:bodyPr lIns="36000" r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Body Bottom Guide 7.80</a:t>
            </a:r>
            <a:endParaRPr kumimoji="0" lang="en-US" sz="7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Content Placeholder 5"/>
          <p:cNvSpPr txBox="1">
            <a:spLocks/>
          </p:cNvSpPr>
          <p:nvPr userDrawn="1"/>
        </p:nvSpPr>
        <p:spPr>
          <a:xfrm rot="16200000">
            <a:off x="371127" y="6849144"/>
            <a:ext cx="476947" cy="603648"/>
          </a:xfrm>
          <a:prstGeom prst="homePlate">
            <a:avLst>
              <a:gd name="adj" fmla="val 13789"/>
            </a:avLst>
          </a:prstGeom>
          <a:solidFill>
            <a:schemeClr val="bg2"/>
          </a:solidFill>
        </p:spPr>
        <p:txBody>
          <a:bodyPr vert="vert" lIns="0" tIns="0" rIns="0" bIns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Left 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guide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11.42</a:t>
            </a:r>
            <a:endParaRPr kumimoji="0" lang="en-US" sz="7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Content Placeholder 5"/>
          <p:cNvSpPr txBox="1">
            <a:spLocks/>
          </p:cNvSpPr>
          <p:nvPr userDrawn="1"/>
        </p:nvSpPr>
        <p:spPr>
          <a:xfrm rot="16200000">
            <a:off x="11333343" y="6849146"/>
            <a:ext cx="476947" cy="603648"/>
          </a:xfrm>
          <a:prstGeom prst="homePlate">
            <a:avLst>
              <a:gd name="adj" fmla="val 13789"/>
            </a:avLst>
          </a:prstGeom>
          <a:solidFill>
            <a:schemeClr val="bg2"/>
          </a:solidFill>
        </p:spPr>
        <p:txBody>
          <a:bodyPr vert="vert" lIns="0" tIns="0" rIns="0" bIns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Right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guide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11.42</a:t>
            </a:r>
            <a:endParaRPr kumimoji="0" lang="en-US" sz="7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330700" y="6261104"/>
            <a:ext cx="5810251" cy="431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defRPr lang="en-US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 Add source or notes here</a:t>
            </a:r>
          </a:p>
        </p:txBody>
      </p:sp>
    </p:spTree>
    <p:extLst>
      <p:ext uri="{BB962C8B-B14F-4D97-AF65-F5344CB8AC3E}">
        <p14:creationId xmlns:p14="http://schemas.microsoft.com/office/powerpoint/2010/main" val="2402211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76F7B-30E2-2940-70F4-7285AD710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EA3EDB-4BA7-6AEE-A843-F6FF069DCC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0E3C65-BAE7-C770-D87E-E060F1FD8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77CF3-567E-4557-B3AF-63CAF4469DC4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B76B46-A351-81A8-00E0-62A45E0DB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4F91D-4EBB-F8D6-8C8D-59519A237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5D029-BE52-4E09-A5F6-920245610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8028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583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1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756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F84E2-2D7A-43CF-AC90-352A289A783A}" type="datetime1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405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101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en-US" smtClean="0"/>
              <a:t>10/12/2023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383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1">
              <a:rPr lang="en-US" smtClean="0"/>
              <a:t>10/12/2023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267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1">
              <a:rPr lang="en-US" smtClean="0"/>
              <a:t>10/12/2023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21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1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565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1D374940-A916-4C8B-9648-02A2D3898F9E}" type="datetime1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594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1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134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51CEB-1CB1-3A47-4CA5-330D7B161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D8B47C-B69E-99C7-2154-C229F734F9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3E5E22-7706-05E9-6EBA-C88C7247AB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B042A1-DB0A-08D6-6FB1-AF66EC143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77CF3-567E-4557-B3AF-63CAF4469DC4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37D76E-AE2D-02E6-E498-D9600F215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458EDF-D1BA-3E24-7C60-0713953B2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5D029-BE52-4E09-A5F6-920245610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8675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1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808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569" y="4219050"/>
            <a:ext cx="3497588" cy="1073217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0"/>
            <a:ext cx="7315200" cy="6858000"/>
          </a:xfrm>
          <a:prstGeom prst="rect">
            <a:avLst/>
          </a:prstGeom>
          <a:solidFill>
            <a:srgbClr val="52BD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Subtitle 21"/>
          <p:cNvSpPr>
            <a:spLocks noGrp="1"/>
          </p:cNvSpPr>
          <p:nvPr>
            <p:ph type="subTitle" idx="1"/>
          </p:nvPr>
        </p:nvSpPr>
        <p:spPr>
          <a:xfrm>
            <a:off x="711200" y="2898648"/>
            <a:ext cx="5791200" cy="8001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11200" y="4077614"/>
            <a:ext cx="2540000" cy="1561186"/>
          </a:xfrm>
        </p:spPr>
        <p:txBody>
          <a:bodyPr>
            <a:normAutofit/>
          </a:bodyPr>
          <a:lstStyle>
            <a:lvl1pPr marL="27432" indent="0"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864864" y="4077614"/>
            <a:ext cx="2540000" cy="1561186"/>
          </a:xfrm>
        </p:spPr>
        <p:txBody>
          <a:bodyPr>
            <a:normAutofit/>
          </a:bodyPr>
          <a:lstStyle>
            <a:lvl1pPr marL="27432" indent="0"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3"/>
          <p:cNvSpPr>
            <a:spLocks noGrp="1"/>
          </p:cNvSpPr>
          <p:nvPr>
            <p:ph type="ctrTitle"/>
          </p:nvPr>
        </p:nvSpPr>
        <p:spPr>
          <a:xfrm>
            <a:off x="711200" y="987552"/>
            <a:ext cx="5791200" cy="1066800"/>
          </a:xfrm>
        </p:spPr>
        <p:txBody>
          <a:bodyPr anchor="t" anchorCtr="0"/>
          <a:lstStyle>
            <a:lvl1pPr algn="l">
              <a:defRPr b="1">
                <a:solidFill>
                  <a:schemeClr val="bg1"/>
                </a:solidFill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834635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ic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hlinkClick r:id="" action="ppaction://hlinkshowjump?jump=nextslide"/>
          </p:cNvPr>
          <p:cNvSpPr/>
          <p:nvPr/>
        </p:nvSpPr>
        <p:spPr>
          <a:xfrm>
            <a:off x="11446933" y="5881688"/>
            <a:ext cx="508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11277600" cy="914400"/>
          </a:xfrm>
        </p:spPr>
        <p:txBody>
          <a:bodyPr>
            <a:noAutofit/>
          </a:bodyPr>
          <a:lstStyle>
            <a:lvl1pPr>
              <a:lnSpc>
                <a:spcPts val="3800"/>
              </a:lnSpc>
              <a:defRPr b="0">
                <a:effectLst/>
                <a:latin typeface="+mj-lt"/>
                <a:cs typeface="Arial" panose="020B0604020202020204" pitchFamily="34" charset="0"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295400"/>
            <a:ext cx="11277600" cy="4967289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buClr>
                <a:srgbClr val="5772B7"/>
              </a:buClr>
              <a:buSzPct val="80000"/>
              <a:defRPr sz="2000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buClr>
                <a:srgbClr val="5772B7"/>
              </a:buClr>
              <a:buSzPct val="80000"/>
              <a:defRPr sz="1600"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buClr>
                <a:srgbClr val="5772B7"/>
              </a:buClr>
              <a:buSzPct val="80000"/>
              <a:defRPr sz="1600">
                <a:solidFill>
                  <a:schemeClr val="tx1"/>
                </a:solidFill>
              </a:defRPr>
            </a:lvl3pPr>
            <a:lvl4pPr>
              <a:spcBef>
                <a:spcPts val="0"/>
              </a:spcBef>
              <a:buClr>
                <a:srgbClr val="5772B7"/>
              </a:buClr>
              <a:buSzPct val="80000"/>
              <a:defRPr sz="14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buClr>
                <a:srgbClr val="5772B7"/>
              </a:buClr>
              <a:buSzPct val="80000"/>
              <a:defRPr sz="14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0" y="6483240"/>
            <a:ext cx="10363200" cy="209184"/>
          </a:xfrm>
          <a:prstGeom prst="rect">
            <a:avLst/>
          </a:prstGeom>
          <a:solidFill>
            <a:srgbClr val="52BD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29056" y="6409945"/>
            <a:ext cx="304800" cy="365125"/>
          </a:xfrm>
        </p:spPr>
        <p:txBody>
          <a:bodyPr/>
          <a:lstStyle>
            <a:lvl1pPr algn="ctr">
              <a:defRPr sz="9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0CDD8968-2957-4B76-A28C-21336776FBC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679534" y="6231680"/>
            <a:ext cx="320633" cy="49461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H="1">
            <a:off x="1072897" y="6235934"/>
            <a:ext cx="320633" cy="49461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Date Placeholder 9"/>
          <p:cNvSpPr>
            <a:spLocks noGrp="1"/>
          </p:cNvSpPr>
          <p:nvPr>
            <p:ph type="dt" sz="half" idx="10"/>
          </p:nvPr>
        </p:nvSpPr>
        <p:spPr>
          <a:xfrm>
            <a:off x="7083129" y="6409945"/>
            <a:ext cx="1930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FC780647-DE16-4A37-8C70-5C2C3DF8476D}" type="datetime1">
              <a:rPr lang="en-US" smtClean="0"/>
              <a:t>10/12/2023</a:t>
            </a:fld>
            <a:endParaRPr lang="en-US"/>
          </a:p>
        </p:txBody>
      </p:sp>
      <p:sp>
        <p:nvSpPr>
          <p:cNvPr id="18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1393529" y="6409945"/>
            <a:ext cx="5486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© Sullivan &amp; Worcester LLP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0" y="0"/>
            <a:ext cx="12192000" cy="210312"/>
          </a:xfrm>
          <a:prstGeom prst="rect">
            <a:avLst/>
          </a:prstGeom>
          <a:solidFill>
            <a:srgbClr val="52BD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Rectangle 14"/>
          <p:cNvSpPr/>
          <p:nvPr userDrawn="1"/>
        </p:nvSpPr>
        <p:spPr>
          <a:xfrm>
            <a:off x="0" y="201168"/>
            <a:ext cx="12192000" cy="45719"/>
          </a:xfrm>
          <a:prstGeom prst="rect">
            <a:avLst/>
          </a:prstGeom>
          <a:solidFill>
            <a:srgbClr val="DD2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                   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330" y="6366856"/>
            <a:ext cx="1170981" cy="35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95228"/>
      </p:ext>
    </p:extLst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asic content slide with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064" y="304800"/>
            <a:ext cx="11277600" cy="914400"/>
          </a:xfrm>
        </p:spPr>
        <p:txBody>
          <a:bodyPr>
            <a:normAutofit/>
          </a:bodyPr>
          <a:lstStyle>
            <a:lvl1pPr>
              <a:lnSpc>
                <a:spcPts val="3400"/>
              </a:lnSpc>
              <a:defRPr sz="3600" b="0">
                <a:effectLst/>
                <a:latin typeface="+mj-lt"/>
                <a:cs typeface="Arial" panose="020B0604020202020204" pitchFamily="34" charset="0"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295400"/>
            <a:ext cx="2235200" cy="4953000"/>
          </a:xfrm>
        </p:spPr>
        <p:txBody>
          <a:bodyPr tIns="91440">
            <a:noAutofit/>
          </a:bodyPr>
          <a:lstStyle>
            <a:lvl1pPr marL="82296" indent="0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46400" y="1295400"/>
            <a:ext cx="8843264" cy="4953000"/>
          </a:xfrm>
        </p:spPr>
        <p:txBody>
          <a:bodyPr>
            <a:noAutofit/>
          </a:bodyPr>
          <a:lstStyle>
            <a:lvl1pPr marL="365125" indent="-282575">
              <a:buClr>
                <a:srgbClr val="5772B7"/>
              </a:buClr>
              <a:buSzPct val="80000"/>
              <a:buFont typeface="Wingdings" panose="05000000000000000000" pitchFamily="2" charset="2"/>
              <a:buChar char="§"/>
              <a:defRPr sz="2000"/>
            </a:lvl1pPr>
            <a:lvl2pPr marL="639763" indent="-236538">
              <a:buClr>
                <a:srgbClr val="5772B7"/>
              </a:buClr>
              <a:buSzPct val="80000"/>
              <a:buFont typeface="Arial" panose="020B0604020202020204" pitchFamily="34" charset="0"/>
              <a:buChar char="›"/>
              <a:defRPr sz="1600">
                <a:solidFill>
                  <a:schemeClr val="tx1"/>
                </a:solidFill>
              </a:defRPr>
            </a:lvl2pPr>
            <a:lvl3pPr marL="886968" indent="-228600">
              <a:buClr>
                <a:srgbClr val="5772B7"/>
              </a:buClr>
              <a:buSzPct val="8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3pPr>
            <a:lvl4pPr marL="1097280" indent="-173736">
              <a:buClr>
                <a:srgbClr val="5772B7"/>
              </a:buClr>
              <a:buSzPct val="80000"/>
              <a:buFont typeface="Arial" panose="020B0604020202020204" pitchFamily="34" charset="0"/>
              <a:buChar char="›"/>
              <a:defRPr sz="1400">
                <a:solidFill>
                  <a:schemeClr val="tx1"/>
                </a:solidFill>
              </a:defRPr>
            </a:lvl4pPr>
            <a:lvl5pPr marL="1296988" indent="-182563">
              <a:buClr>
                <a:srgbClr val="5772B7"/>
              </a:buClr>
              <a:buSzPct val="8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-10755" y="-4164"/>
            <a:ext cx="12202755" cy="210312"/>
          </a:xfrm>
          <a:prstGeom prst="rect">
            <a:avLst/>
          </a:prstGeom>
          <a:solidFill>
            <a:srgbClr val="52BD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Rectangle 17"/>
          <p:cNvSpPr/>
          <p:nvPr userDrawn="1"/>
        </p:nvSpPr>
        <p:spPr>
          <a:xfrm>
            <a:off x="0" y="201168"/>
            <a:ext cx="12192000" cy="45719"/>
          </a:xfrm>
          <a:prstGeom prst="rect">
            <a:avLst/>
          </a:prstGeom>
          <a:solidFill>
            <a:srgbClr val="DD2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                   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0" y="6483240"/>
            <a:ext cx="10363200" cy="209184"/>
          </a:xfrm>
          <a:prstGeom prst="rect">
            <a:avLst/>
          </a:prstGeom>
          <a:solidFill>
            <a:srgbClr val="52BD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29056" y="6409945"/>
            <a:ext cx="304800" cy="365125"/>
          </a:xfrm>
        </p:spPr>
        <p:txBody>
          <a:bodyPr/>
          <a:lstStyle>
            <a:lvl1pPr algn="ctr">
              <a:defRPr sz="9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0CDD8968-2957-4B76-A28C-21336776FBC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2" name="Straight Connector 21"/>
          <p:cNvCxnSpPr/>
          <p:nvPr userDrawn="1"/>
        </p:nvCxnSpPr>
        <p:spPr>
          <a:xfrm flipH="1">
            <a:off x="679534" y="6231680"/>
            <a:ext cx="320633" cy="49461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H="1">
            <a:off x="1072897" y="6235934"/>
            <a:ext cx="320633" cy="49461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Date Placeholder 9"/>
          <p:cNvSpPr>
            <a:spLocks noGrp="1"/>
          </p:cNvSpPr>
          <p:nvPr>
            <p:ph type="dt" sz="half" idx="10"/>
          </p:nvPr>
        </p:nvSpPr>
        <p:spPr>
          <a:xfrm>
            <a:off x="7083129" y="6409945"/>
            <a:ext cx="1930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59989EEC-717E-4540-B816-A02B4445F766}" type="datetime1">
              <a:rPr lang="en-US" smtClean="0"/>
              <a:t>10/12/2023</a:t>
            </a:fld>
            <a:endParaRPr lang="en-US"/>
          </a:p>
        </p:txBody>
      </p:sp>
      <p:sp>
        <p:nvSpPr>
          <p:cNvPr id="25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1393529" y="6409945"/>
            <a:ext cx="5486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© Sullivan &amp; Worcester LLP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330" y="6366856"/>
            <a:ext cx="1170981" cy="35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418566"/>
      </p:ext>
    </p:extLst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000" y="301752"/>
            <a:ext cx="11277600" cy="914400"/>
          </a:xfrm>
        </p:spPr>
        <p:txBody>
          <a:bodyPr>
            <a:normAutofit/>
          </a:bodyPr>
          <a:lstStyle>
            <a:lvl1pPr>
              <a:lnSpc>
                <a:spcPts val="3400"/>
              </a:lnSpc>
              <a:defRPr sz="3600" b="0">
                <a:latin typeface="+mj-lt"/>
                <a:cs typeface="Arial" panose="020B0604020202020204" pitchFamily="34" charset="0"/>
              </a:defRPr>
            </a:lvl1pPr>
            <a:extLst/>
          </a:lstStyle>
          <a:p>
            <a:r>
              <a:rPr lang="en-US"/>
              <a:t>Attorney Name</a:t>
            </a:r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2" hasCustomPrompt="1"/>
          </p:nvPr>
        </p:nvSpPr>
        <p:spPr>
          <a:xfrm>
            <a:off x="508000" y="1295400"/>
            <a:ext cx="2641600" cy="1905000"/>
          </a:xfrm>
        </p:spPr>
        <p:txBody>
          <a:bodyPr/>
          <a:lstStyle>
            <a:lvl1pPr marL="82550" indent="0">
              <a:buFontTx/>
              <a:buNone/>
              <a:defRPr sz="1400" baseline="0"/>
            </a:lvl1pPr>
          </a:lstStyle>
          <a:p>
            <a:r>
              <a:rPr lang="en-US"/>
              <a:t>Headshot (black &amp; white)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5" hasCustomPrompt="1"/>
          </p:nvPr>
        </p:nvSpPr>
        <p:spPr>
          <a:xfrm>
            <a:off x="508000" y="3657600"/>
            <a:ext cx="2641600" cy="2362200"/>
          </a:xfrm>
        </p:spPr>
        <p:txBody>
          <a:bodyPr lIns="0" rIns="0"/>
          <a:lstStyle>
            <a:lvl1pPr marL="82550" indent="0">
              <a:spcBef>
                <a:spcPts val="800"/>
              </a:spcBef>
              <a:buFontTx/>
              <a:buNone/>
              <a:defRPr sz="1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Street</a:t>
            </a:r>
            <a:br>
              <a:rPr lang="en-US"/>
            </a:br>
            <a:r>
              <a:rPr lang="en-US"/>
              <a:t>City, State, Zip</a:t>
            </a:r>
          </a:p>
          <a:p>
            <a:pPr lvl="0"/>
            <a:r>
              <a:rPr lang="en-US"/>
              <a:t>T xxx-xxx-xxxx</a:t>
            </a:r>
            <a:br>
              <a:rPr lang="en-US"/>
            </a:br>
            <a:r>
              <a:rPr lang="en-US"/>
              <a:t>email</a:t>
            </a:r>
          </a:p>
        </p:txBody>
      </p:sp>
      <p:sp>
        <p:nvSpPr>
          <p:cNvPr id="46" name="Text Placeholder 45"/>
          <p:cNvSpPr>
            <a:spLocks noGrp="1"/>
          </p:cNvSpPr>
          <p:nvPr>
            <p:ph type="body" sz="quarter" idx="16"/>
          </p:nvPr>
        </p:nvSpPr>
        <p:spPr>
          <a:xfrm>
            <a:off x="3352801" y="1295400"/>
            <a:ext cx="8432800" cy="4953000"/>
          </a:xfrm>
        </p:spPr>
        <p:txBody>
          <a:bodyPr/>
          <a:lstStyle>
            <a:lvl1pPr marL="82550" indent="0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-10755" y="-4164"/>
            <a:ext cx="12202755" cy="210312"/>
          </a:xfrm>
          <a:prstGeom prst="rect">
            <a:avLst/>
          </a:prstGeom>
          <a:solidFill>
            <a:srgbClr val="52BD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Text Placeholder 35"/>
          <p:cNvSpPr>
            <a:spLocks noGrp="1"/>
          </p:cNvSpPr>
          <p:nvPr>
            <p:ph type="body" sz="quarter" idx="17" hasCustomPrompt="1"/>
          </p:nvPr>
        </p:nvSpPr>
        <p:spPr>
          <a:xfrm>
            <a:off x="508000" y="3352800"/>
            <a:ext cx="2641600" cy="304800"/>
          </a:xfrm>
        </p:spPr>
        <p:txBody>
          <a:bodyPr lIns="0" rIns="0"/>
          <a:lstStyle>
            <a:lvl1pPr marL="82550" indent="0">
              <a:spcBef>
                <a:spcPts val="1600"/>
              </a:spcBef>
              <a:buFontTx/>
              <a:buNone/>
              <a:defRPr sz="1400" b="1">
                <a:solidFill>
                  <a:srgbClr val="52BDE5"/>
                </a:solidFill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0" y="201168"/>
            <a:ext cx="12192000" cy="45719"/>
          </a:xfrm>
          <a:prstGeom prst="rect">
            <a:avLst/>
          </a:prstGeom>
          <a:solidFill>
            <a:srgbClr val="DD2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                   </a:t>
            </a:r>
          </a:p>
        </p:txBody>
      </p:sp>
      <p:sp>
        <p:nvSpPr>
          <p:cNvPr id="23" name="Rectangle 22"/>
          <p:cNvSpPr/>
          <p:nvPr userDrawn="1"/>
        </p:nvSpPr>
        <p:spPr>
          <a:xfrm>
            <a:off x="0" y="6483240"/>
            <a:ext cx="10363200" cy="209184"/>
          </a:xfrm>
          <a:prstGeom prst="rect">
            <a:avLst/>
          </a:prstGeom>
          <a:solidFill>
            <a:srgbClr val="52BD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4" name="Slide Number Placeholder 11"/>
          <p:cNvSpPr>
            <a:spLocks noGrp="1"/>
          </p:cNvSpPr>
          <p:nvPr>
            <p:ph type="sldNum" sz="quarter" idx="18"/>
          </p:nvPr>
        </p:nvSpPr>
        <p:spPr>
          <a:xfrm>
            <a:off x="829056" y="6409945"/>
            <a:ext cx="304800" cy="365125"/>
          </a:xfrm>
        </p:spPr>
        <p:txBody>
          <a:bodyPr/>
          <a:lstStyle>
            <a:lvl1pPr algn="ctr">
              <a:defRPr sz="9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0CDD8968-2957-4B76-A28C-21336776FBC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 userDrawn="1"/>
        </p:nvCxnSpPr>
        <p:spPr>
          <a:xfrm flipH="1">
            <a:off x="679534" y="6231680"/>
            <a:ext cx="320633" cy="49461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 userDrawn="1"/>
        </p:nvCxnSpPr>
        <p:spPr>
          <a:xfrm flipH="1">
            <a:off x="1072897" y="6235934"/>
            <a:ext cx="320633" cy="49461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Date Placeholder 9"/>
          <p:cNvSpPr>
            <a:spLocks noGrp="1"/>
          </p:cNvSpPr>
          <p:nvPr>
            <p:ph type="dt" sz="half" idx="10"/>
          </p:nvPr>
        </p:nvSpPr>
        <p:spPr>
          <a:xfrm>
            <a:off x="7083129" y="6409945"/>
            <a:ext cx="1930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9DE24CCA-77D7-4F13-AC56-E1DA70E2B38B}" type="datetime1">
              <a:rPr lang="en-US" smtClean="0"/>
              <a:t>10/12/2023</a:t>
            </a:fld>
            <a:endParaRPr lang="en-US"/>
          </a:p>
        </p:txBody>
      </p:sp>
      <p:sp>
        <p:nvSpPr>
          <p:cNvPr id="28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1393529" y="6409945"/>
            <a:ext cx="5486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© Sullivan &amp; Worcester LLP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330" y="6366856"/>
            <a:ext cx="1170981" cy="35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54845"/>
      </p:ext>
    </p:extLst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 with offices and bur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hlinkClick r:id="" action="ppaction://hlinkshowjump?jump=nextslide"/>
          </p:cNvPr>
          <p:cNvSpPr/>
          <p:nvPr/>
        </p:nvSpPr>
        <p:spPr>
          <a:xfrm>
            <a:off x="11446933" y="5881688"/>
            <a:ext cx="508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508000" y="5447079"/>
            <a:ext cx="2165267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b="1">
                <a:solidFill>
                  <a:schemeClr val="bg1"/>
                </a:solidFill>
                <a:latin typeface="Arial Black" panose="020B0A04020102020204" pitchFamily="34" charset="0"/>
              </a:rPr>
              <a:t>What’s </a:t>
            </a:r>
            <a:br>
              <a:rPr lang="en-US" sz="2000" b="1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n-US" sz="2000" b="1">
                <a:solidFill>
                  <a:schemeClr val="bg1"/>
                </a:solidFill>
                <a:latin typeface="Arial Black" panose="020B0A04020102020204" pitchFamily="34" charset="0"/>
              </a:rPr>
              <a:t>Your </a:t>
            </a:r>
            <a:br>
              <a:rPr lang="en-US" sz="2000" b="1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n-US" sz="2000" b="1">
                <a:solidFill>
                  <a:schemeClr val="bg1"/>
                </a:solidFill>
                <a:latin typeface="Arial Black" panose="020B0A04020102020204" pitchFamily="34" charset="0"/>
              </a:rPr>
              <a:t>Next?</a:t>
            </a:r>
          </a:p>
          <a:p>
            <a:pPr eaLnBrk="1" hangingPunct="1"/>
            <a:endParaRPr lang="en-US" sz="2000" b="1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eaLnBrk="1" hangingPunct="1"/>
            <a:endParaRPr lang="en-US" sz="2000" b="1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5880607" y="735214"/>
            <a:ext cx="2450592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82296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1400" b="1">
                <a:solidFill>
                  <a:srgbClr val="52BDE5"/>
                </a:solidFill>
                <a:latin typeface="+mj-lt"/>
                <a:cs typeface="Arial" panose="020B0604020202020204" pitchFamily="34" charset="0"/>
              </a:rPr>
              <a:t>Boston</a:t>
            </a:r>
            <a:br>
              <a:rPr lang="en-US" sz="1400">
                <a:latin typeface="Franklin Gothic Book" panose="020B0503020102020204" pitchFamily="34" charset="0"/>
              </a:rPr>
            </a:br>
            <a:r>
              <a:rPr lang="en-US" sz="1200">
                <a:latin typeface="+mj-lt"/>
                <a:cs typeface="Arial" panose="020B0604020202020204" pitchFamily="34" charset="0"/>
              </a:rPr>
              <a:t>One Post Office Square</a:t>
            </a:r>
            <a:br>
              <a:rPr lang="en-US" sz="1200">
                <a:latin typeface="+mj-lt"/>
                <a:cs typeface="Arial" panose="020B0604020202020204" pitchFamily="34" charset="0"/>
              </a:rPr>
            </a:br>
            <a:r>
              <a:rPr lang="en-US" sz="1200">
                <a:latin typeface="+mj-lt"/>
                <a:cs typeface="Arial" panose="020B0604020202020204" pitchFamily="34" charset="0"/>
              </a:rPr>
              <a:t>Boston, MA 02109</a:t>
            </a:r>
          </a:p>
          <a:p>
            <a:pPr marL="82296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1200">
                <a:latin typeface="+mj-lt"/>
                <a:cs typeface="Arial" panose="020B0604020202020204" pitchFamily="34" charset="0"/>
              </a:rPr>
              <a:t>+1 (617)</a:t>
            </a:r>
            <a:r>
              <a:rPr lang="en-US" sz="1200" baseline="0">
                <a:latin typeface="+mj-lt"/>
                <a:cs typeface="Arial" panose="020B0604020202020204" pitchFamily="34" charset="0"/>
              </a:rPr>
              <a:t> 3</a:t>
            </a:r>
            <a:r>
              <a:rPr lang="en-US" sz="1200">
                <a:latin typeface="+mj-lt"/>
                <a:cs typeface="Arial" panose="020B0604020202020204" pitchFamily="34" charset="0"/>
              </a:rPr>
              <a:t>38-2800</a:t>
            </a:r>
            <a:endParaRPr lang="en-US" sz="1200" b="1">
              <a:solidFill>
                <a:srgbClr val="802C3C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5880608" y="1907974"/>
            <a:ext cx="2450592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82296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1400" b="1" kern="1200">
                <a:solidFill>
                  <a:srgbClr val="52BDE5"/>
                </a:solidFill>
                <a:latin typeface="+mj-lt"/>
                <a:ea typeface="+mn-ea"/>
                <a:cs typeface="Arial" panose="020B0604020202020204" pitchFamily="34" charset="0"/>
              </a:rPr>
              <a:t>London</a:t>
            </a:r>
            <a:br>
              <a:rPr lang="en-US" sz="1400">
                <a:latin typeface="Franklin Gothic Book" panose="020B0503020102020204" pitchFamily="34" charset="0"/>
              </a:rPr>
            </a:br>
            <a:r>
              <a:rPr lang="en-US" sz="12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Tower 42</a:t>
            </a:r>
          </a:p>
          <a:p>
            <a:pPr marL="82296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12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25 Old Broad Street</a:t>
            </a:r>
          </a:p>
          <a:p>
            <a:pPr marL="82296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12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London EC2N 1HQ</a:t>
            </a:r>
          </a:p>
          <a:p>
            <a:pPr marL="82296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12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+44 (0)20 7448 1000</a:t>
            </a:r>
            <a:b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2296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5880607" y="3262704"/>
            <a:ext cx="2450592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82296" indent="0" algn="l" defTabSz="914400" rtl="0" eaLnBrk="1" fontAlgn="auto" latinLnBrk="0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1400" b="1" kern="1200">
                <a:solidFill>
                  <a:srgbClr val="52BDE5"/>
                </a:solidFill>
                <a:latin typeface="+mj-lt"/>
                <a:ea typeface="+mn-ea"/>
                <a:cs typeface="Arial" panose="020B0604020202020204" pitchFamily="34" charset="0"/>
              </a:rPr>
              <a:t>New York</a:t>
            </a:r>
            <a:br>
              <a:rPr lang="en-US" sz="1400">
                <a:latin typeface="Franklin Gothic Book" panose="020B0503020102020204" pitchFamily="34" charset="0"/>
              </a:rPr>
            </a:br>
            <a:r>
              <a:rPr lang="en-US" sz="12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1633 Broadway</a:t>
            </a:r>
            <a:br>
              <a:rPr lang="en-US" sz="12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</a:br>
            <a:r>
              <a:rPr lang="en-US" sz="12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New York, NY 10019</a:t>
            </a:r>
          </a:p>
          <a:p>
            <a:pPr marL="82296" indent="0" algn="l" defTabSz="914400" rtl="0" eaLnBrk="1" fontAlgn="auto" latinLnBrk="0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12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+1 (212)</a:t>
            </a:r>
            <a:r>
              <a:rPr lang="en-US" sz="120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660-3000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8503509" y="1907974"/>
            <a:ext cx="3383691" cy="9541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82296" indent="0" algn="l" defTabSz="914400" rtl="0" eaLnBrk="1" fontAlgn="auto" latinLnBrk="0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1400" b="1" kern="1200">
                <a:solidFill>
                  <a:srgbClr val="52BDE5"/>
                </a:solidFill>
                <a:latin typeface="+mj-lt"/>
                <a:ea typeface="+mn-ea"/>
                <a:cs typeface="Arial" panose="020B0604020202020204" pitchFamily="34" charset="0"/>
              </a:rPr>
              <a:t>Tel Aviv</a:t>
            </a:r>
            <a:br>
              <a:rPr lang="en-US" sz="1400">
                <a:latin typeface="Franklin Gothic Book" panose="020B0503020102020204" pitchFamily="34" charset="0"/>
              </a:rPr>
            </a:br>
            <a:r>
              <a:rPr lang="de-DE" sz="12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28 HaArba‘a Street, HaArba‘a Towers North Tower, 35th Floor</a:t>
            </a:r>
            <a:br>
              <a:rPr lang="de-DE" sz="12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</a:br>
            <a:r>
              <a:rPr lang="de-DE" sz="12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Tel Aviv 6473925</a:t>
            </a:r>
          </a:p>
          <a:p>
            <a:pPr marL="82296" indent="0" algn="l" defTabSz="914400" rtl="0" eaLnBrk="1" fontAlgn="auto" latinLnBrk="0" hangingPunct="1">
              <a:spcAft>
                <a:spcPts val="0"/>
              </a:spcAft>
              <a:buFont typeface="Wingdings 2"/>
              <a:buNone/>
              <a:defRPr/>
            </a:pPr>
            <a:r>
              <a:rPr lang="de-DE" sz="12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+972 74 7580480</a:t>
            </a:r>
            <a:endParaRPr lang="en-US" sz="1200" kern="12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8503511" y="735214"/>
            <a:ext cx="2879351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82296" indent="0" algn="l" defTabSz="914400" rtl="0" eaLnBrk="1" fontAlgn="auto" latinLnBrk="0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1400" b="1" kern="1200">
                <a:solidFill>
                  <a:srgbClr val="52BDE5"/>
                </a:solidFill>
                <a:latin typeface="+mj-lt"/>
                <a:ea typeface="+mn-ea"/>
                <a:cs typeface="Arial" panose="020B0604020202020204" pitchFamily="34" charset="0"/>
              </a:rPr>
              <a:t>Washington, DC</a:t>
            </a:r>
            <a:br>
              <a:rPr lang="en-US" sz="1400">
                <a:latin typeface="Franklin Gothic Book" panose="020B0503020102020204" pitchFamily="34" charset="0"/>
              </a:rPr>
            </a:br>
            <a:r>
              <a:rPr lang="en-US" sz="12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1666 K Street, NW</a:t>
            </a:r>
            <a:br>
              <a:rPr lang="en-US" sz="12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</a:br>
            <a:r>
              <a:rPr lang="en-US" sz="12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Washington, DC 20006</a:t>
            </a:r>
          </a:p>
          <a:p>
            <a:pPr marL="82296" indent="0" algn="l" defTabSz="914400" rtl="0" eaLnBrk="1" fontAlgn="auto" latinLnBrk="0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12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+1</a:t>
            </a:r>
            <a:r>
              <a:rPr lang="en-US" sz="120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(202)</a:t>
            </a:r>
            <a:r>
              <a:rPr lang="en-US" sz="120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775-1200</a:t>
            </a:r>
          </a:p>
        </p:txBody>
      </p:sp>
      <p:sp>
        <p:nvSpPr>
          <p:cNvPr id="28" name="Rectangle 27"/>
          <p:cNvSpPr/>
          <p:nvPr userDrawn="1"/>
        </p:nvSpPr>
        <p:spPr>
          <a:xfrm>
            <a:off x="-10755" y="-4164"/>
            <a:ext cx="12202755" cy="210312"/>
          </a:xfrm>
          <a:prstGeom prst="rect">
            <a:avLst/>
          </a:prstGeom>
          <a:solidFill>
            <a:srgbClr val="52BD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4" name="Rectangle 23"/>
          <p:cNvSpPr/>
          <p:nvPr userDrawn="1"/>
        </p:nvSpPr>
        <p:spPr>
          <a:xfrm>
            <a:off x="0" y="201168"/>
            <a:ext cx="12192000" cy="45719"/>
          </a:xfrm>
          <a:prstGeom prst="rect">
            <a:avLst/>
          </a:prstGeom>
          <a:solidFill>
            <a:srgbClr val="DD2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                   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8503511" y="3567831"/>
            <a:ext cx="2634512" cy="4462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82296" indent="0" algn="l" defTabSz="914400" rtl="0" eaLnBrk="1" fontAlgn="auto" latinLnBrk="0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1200" b="1" kern="1200">
                <a:solidFill>
                  <a:srgbClr val="52BDE5"/>
                </a:solidFill>
                <a:latin typeface="+mj-lt"/>
                <a:ea typeface="+mn-ea"/>
                <a:cs typeface="Arial" panose="020B0604020202020204" pitchFamily="34" charset="0"/>
              </a:rPr>
              <a:t>sullivanlaw.com</a:t>
            </a:r>
          </a:p>
          <a:p>
            <a:pPr marL="82296" indent="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n-US" sz="1200" b="1" kern="1200">
                <a:solidFill>
                  <a:srgbClr val="52BDE5"/>
                </a:solidFill>
                <a:latin typeface="+mj-lt"/>
                <a:ea typeface="+mn-ea"/>
                <a:cs typeface="Arial" panose="020B0604020202020204" pitchFamily="34" charset="0"/>
              </a:rPr>
              <a:t>@sullivanlaw</a:t>
            </a:r>
          </a:p>
        </p:txBody>
      </p:sp>
      <p:sp>
        <p:nvSpPr>
          <p:cNvPr id="26" name="TextBox 7"/>
          <p:cNvSpPr txBox="1">
            <a:spLocks noChangeArrowheads="1"/>
          </p:cNvSpPr>
          <p:nvPr userDrawn="1"/>
        </p:nvSpPr>
        <p:spPr bwMode="auto">
          <a:xfrm>
            <a:off x="3796728" y="6093410"/>
            <a:ext cx="54864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52BDE5"/>
                </a:solidFill>
                <a:latin typeface="Arial Black" panose="020B0A04020102020204" pitchFamily="34" charset="0"/>
              </a:rPr>
              <a:t>Move forward with Sullivan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732" y="5504688"/>
            <a:ext cx="2684229" cy="82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6805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FB330-95AD-4859-B2C9-B1E94AD1B0F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7C71BED8-5616-4414-A1DC-3FD964B5912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2998523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FB330-95AD-4859-B2C9-B1E94AD1B0F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1BED8-5616-4414-A1DC-3FD964B5912F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5448992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FB330-95AD-4859-B2C9-B1E94AD1B0F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1BED8-5616-4414-A1DC-3FD964B5912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8738619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FB330-95AD-4859-B2C9-B1E94AD1B0F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1BED8-5616-4414-A1DC-3FD964B5912F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441097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B70C5-C657-C823-2FE7-9C5F98557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C1971E-26B2-97C8-DCB5-4EF12AA8F1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D26638-4ACF-B8E8-060C-0C3F3D93FC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F0E18D-CA09-C0D3-6346-4C3665FEC1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083AAC-5933-CA03-40D2-5D390AE318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B198F2-88AB-B959-A425-B47C70F2B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77CF3-567E-4557-B3AF-63CAF4469DC4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1FD54F-2FBF-EB43-E4C2-89964755D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22FED3-37D9-0F09-13C9-073C0FBD6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5D029-BE52-4E09-A5F6-920245610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7188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FB330-95AD-4859-B2C9-B1E94AD1B0F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1BED8-5616-4414-A1DC-3FD964B5912F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7231285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FB330-95AD-4859-B2C9-B1E94AD1B0F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1BED8-5616-4414-A1DC-3FD964B5912F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3499052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FB330-95AD-4859-B2C9-B1E94AD1B0F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1BED8-5616-4414-A1DC-3FD964B59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686525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FB330-95AD-4859-B2C9-B1E94AD1B0F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1BED8-5616-4414-A1DC-3FD964B5912F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3738380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/>
            </a:p>
          </p:txBody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A02FB330-95AD-4859-B2C9-B1E94AD1B0F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1BED8-5616-4414-A1DC-3FD964B5912F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5637276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FB330-95AD-4859-B2C9-B1E94AD1B0F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1BED8-5616-4414-A1DC-3FD964B5912F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7167155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FB330-95AD-4859-B2C9-B1E94AD1B0F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1BED8-5616-4414-A1DC-3FD964B5912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5902248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S Title Slide">
    <p:bg>
      <p:bgPr>
        <a:blipFill dpi="0" rotWithShape="1">
          <a:blip r:embed="rId3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657600"/>
            <a:ext cx="11274552" cy="1655762"/>
          </a:xfr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248401"/>
            <a:ext cx="12192000" cy="609599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tx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67964"/>
            <a:ext cx="1765061" cy="54864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0" y="3352800"/>
            <a:ext cx="12192000" cy="0"/>
          </a:xfrm>
          <a:prstGeom prst="line">
            <a:avLst/>
          </a:prstGeom>
          <a:ln>
            <a:gradFill flip="none">
              <a:gsLst>
                <a:gs pos="0">
                  <a:schemeClr val="accent2"/>
                </a:gs>
                <a:gs pos="100000">
                  <a:schemeClr val="tx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0" y="6444734"/>
            <a:ext cx="3124200" cy="184666"/>
          </a:xfrm>
          <a:prstGeom prst="rect">
            <a:avLst/>
          </a:prstGeom>
          <a:noFill/>
        </p:spPr>
        <p:txBody>
          <a:bodyPr wrap="square" lIns="45720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1200" b="1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Smart In Your World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96401" y="6444734"/>
            <a:ext cx="2882774" cy="184666"/>
          </a:xfrm>
          <a:prstGeom prst="rect">
            <a:avLst/>
          </a:prstGeom>
          <a:noFill/>
        </p:spPr>
        <p:txBody>
          <a:bodyPr wrap="square" lIns="0" tIns="0" rIns="457200" bIns="0" rtlCol="0">
            <a:spAutoFit/>
          </a:bodyPr>
          <a:lstStyle/>
          <a:p>
            <a:pPr marL="0" marR="0" lvl="0" indent="0" algn="r" defTabSz="114141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12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afslaw.com </a:t>
            </a:r>
            <a:r>
              <a:rPr lang="en-US" sz="1200" b="1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| </a:t>
            </a:r>
            <a:fld id="{63CED5E8-C58B-40D0-81B9-3D6C336E3F91}" type="slidenum">
              <a:rPr lang="en-US" sz="1100" b="1" i="0" smtClean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‹#›</a:t>
            </a:fld>
            <a:endParaRPr lang="en-US" sz="1100" b="1" i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3420704"/>
      </p:ext>
    </p:extLst>
  </p:cSld>
  <p:clrMapOvr>
    <a:masterClrMapping/>
  </p:clrMapOvr>
  <p:transition/>
  <p:hf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657600"/>
            <a:ext cx="11274552" cy="1655762"/>
          </a:xfr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67964"/>
            <a:ext cx="1765061" cy="5486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3384374"/>
      </p:ext>
    </p:extLst>
  </p:cSld>
  <p:clrMapOvr>
    <a:masterClrMapping/>
  </p:clrMapOvr>
  <p:transition/>
  <p:hf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371601"/>
            <a:ext cx="11274553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8" y="2971800"/>
            <a:ext cx="11274554" cy="27432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0"/>
          </p:nvPr>
        </p:nvSpPr>
        <p:spPr>
          <a:xfrm>
            <a:off x="457200" y="2286001"/>
            <a:ext cx="11274552" cy="45720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4498237"/>
      </p:ext>
    </p:extLst>
  </p:cSld>
  <p:clrMapOvr>
    <a:masterClrMapping/>
  </p:clrMapOvr>
  <p:transition/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2348B-FB7C-290F-527C-37497FC43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8E39CE-E4CD-1FBB-51B9-9E5BBBFF8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77CF3-567E-4557-B3AF-63CAF4469DC4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9767AF-F740-9072-19A1-42BA0E8BB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FAFD8A-A474-A2A5-B451-6C4B0240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5D029-BE52-4E09-A5F6-920245610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6214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371601"/>
            <a:ext cx="11274553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8" y="2286001"/>
            <a:ext cx="11274554" cy="342899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0318197"/>
      </p:ext>
    </p:extLst>
  </p:cSld>
  <p:clrMapOvr>
    <a:masterClrMapping/>
  </p:clrMapOvr>
  <p:transition/>
  <p:hf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bg>
      <p:bgPr>
        <a:blipFill dpi="0" rotWithShape="1">
          <a:blip r:embed="rId3">
            <a:lum/>
          </a:blip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633536"/>
            <a:ext cx="12192000" cy="3886200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57200" y="2057400"/>
            <a:ext cx="11274552" cy="1452562"/>
          </a:xfrm>
        </p:spPr>
        <p:txBody>
          <a:bodyPr lIns="0" tIns="0" rIns="0" bIns="0" anchor="t"/>
          <a:lstStyle>
            <a:lvl1pPr algn="l">
              <a:lnSpc>
                <a:spcPts val="6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457200" y="3657600"/>
            <a:ext cx="11274552" cy="1655762"/>
          </a:xfr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67964"/>
            <a:ext cx="1765061" cy="5486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525" y="1578768"/>
            <a:ext cx="12192000" cy="76199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tx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9525" y="5461000"/>
            <a:ext cx="12192000" cy="76199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tx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1892055"/>
      </p:ext>
    </p:extLst>
  </p:cSld>
  <p:clrMapOvr>
    <a:masterClrMapping/>
  </p:clrMapOvr>
  <p:transition/>
  <p:hf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Blank">
    <p:bg>
      <p:bgPr>
        <a:blipFill dpi="0" rotWithShape="1">
          <a:blip r:embed="rId3">
            <a:lum/>
          </a:blip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633536"/>
            <a:ext cx="12192000" cy="3886200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57200" y="2057400"/>
            <a:ext cx="11274552" cy="1452562"/>
          </a:xfrm>
        </p:spPr>
        <p:txBody>
          <a:bodyPr lIns="0" tIns="0" rIns="0" bIns="0" anchor="t"/>
          <a:lstStyle>
            <a:lvl1pPr algn="l">
              <a:lnSpc>
                <a:spcPts val="6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457200" y="3657600"/>
            <a:ext cx="11274552" cy="1655762"/>
          </a:xfr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67964"/>
            <a:ext cx="1765061" cy="5486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525" y="1578768"/>
            <a:ext cx="12192000" cy="76199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tx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9525" y="5461000"/>
            <a:ext cx="12192000" cy="76199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tx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8205058"/>
      </p:ext>
    </p:extLst>
  </p:cSld>
  <p:clrMapOvr>
    <a:masterClrMapping/>
  </p:clrMapOvr>
  <p:transition/>
  <p:hf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Blank">
    <p:bg>
      <p:bgPr>
        <a:blipFill dpi="0" rotWithShape="1">
          <a:blip r:embed="rId3">
            <a:lum/>
          </a:blip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633536"/>
            <a:ext cx="12192000" cy="3886200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57200" y="2057400"/>
            <a:ext cx="11274552" cy="1452562"/>
          </a:xfrm>
        </p:spPr>
        <p:txBody>
          <a:bodyPr lIns="0" tIns="0" rIns="0" bIns="0" anchor="t"/>
          <a:lstStyle>
            <a:lvl1pPr algn="l">
              <a:lnSpc>
                <a:spcPts val="6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457200" y="3657600"/>
            <a:ext cx="11274552" cy="1655762"/>
          </a:xfr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67964"/>
            <a:ext cx="1765061" cy="5486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525" y="1578768"/>
            <a:ext cx="12192000" cy="76199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tx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9525" y="5461000"/>
            <a:ext cx="12192000" cy="76199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tx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0312402"/>
      </p:ext>
    </p:extLst>
  </p:cSld>
  <p:clrMapOvr>
    <a:masterClrMapping/>
  </p:clrMapOvr>
  <p:transition/>
  <p:hf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mple Titles Are B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419E3CB-2297-4754-8CF6-0532C7812AED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500192" y="3346104"/>
            <a:ext cx="3767009" cy="914401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35732A-BD52-4243-8747-712A43867D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70581" y="1543305"/>
            <a:ext cx="1627632" cy="1627632"/>
          </a:xfrm>
          <a:prstGeom prst="flowChartConnector">
            <a:avLst/>
          </a:prstGeom>
          <a:solidFill>
            <a:srgbClr val="03364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B36F5E5-B817-4E0B-9BAA-82D7019A61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24244" y="1571753"/>
            <a:ext cx="1627632" cy="1627632"/>
          </a:xfrm>
          <a:prstGeom prst="flowChartConnector">
            <a:avLst/>
          </a:prstGeom>
          <a:solidFill>
            <a:srgbClr val="085E5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7404FFA-601F-4E39-910D-F93A280FA9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77170" y="1514857"/>
            <a:ext cx="1627632" cy="1627632"/>
          </a:xfrm>
          <a:prstGeom prst="flowChartConnector">
            <a:avLst/>
          </a:prstGeom>
          <a:solidFill>
            <a:srgbClr val="0E784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C7ECB93-8BB9-4F74-B120-1B03727DCA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031571" y="1514857"/>
            <a:ext cx="1627632" cy="1627632"/>
          </a:xfrm>
          <a:prstGeom prst="flowChartConnector">
            <a:avLst/>
          </a:prstGeom>
          <a:solidFill>
            <a:srgbClr val="168F3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C10507C-D634-4C1E-BEAC-5FAEB4CDA9D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08953" y="3417351"/>
            <a:ext cx="1627632" cy="1627632"/>
          </a:xfrm>
          <a:prstGeom prst="flowChartConnector">
            <a:avLst/>
          </a:prstGeom>
          <a:solidFill>
            <a:srgbClr val="21A42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26543A5-67EE-4C9A-A052-F3FF9C19686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63354" y="3460022"/>
            <a:ext cx="1627632" cy="1627632"/>
          </a:xfrm>
          <a:prstGeom prst="flowChartConnector">
            <a:avLst/>
          </a:prstGeom>
          <a:solidFill>
            <a:srgbClr val="54B82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849BBA9-E64D-45E6-8441-CD6EC6A11F4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217755" y="3374679"/>
            <a:ext cx="1627632" cy="1627632"/>
          </a:xfrm>
          <a:prstGeom prst="flowChartConnector">
            <a:avLst/>
          </a:prstGeom>
          <a:solidFill>
            <a:srgbClr val="8DC63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71E4DEA-C39B-4756-8E21-94E3767FCFC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0192" y="1600201"/>
            <a:ext cx="3767008" cy="9144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600" b="1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2581872"/>
      </p:ext>
    </p:extLst>
  </p:cSld>
  <p:clrMapOvr>
    <a:masterClrMapping/>
  </p:clrMapOvr>
  <p:transition/>
  <p:hf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etimes a List is B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CC83C-7488-49C5-82F9-8BCDAC1B1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43000"/>
            <a:ext cx="40386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27B46-786F-4A82-9947-C0D333A0EC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2286000"/>
            <a:ext cx="4038600" cy="1143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9CB63A9-4DB7-4346-82A1-7C6918CA90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24400" y="1143000"/>
            <a:ext cx="68580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5045774"/>
      </p:ext>
    </p:extLst>
  </p:cSld>
  <p:clrMapOvr>
    <a:masterClrMapping/>
  </p:clrMapOvr>
  <p:transition/>
  <p:hf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mple Talkin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915B90-BB0F-4DA8-A1B1-C896C36987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7578" y="2762166"/>
            <a:ext cx="2286000" cy="2286000"/>
          </a:xfrm>
          <a:prstGeom prst="flowChartConnector">
            <a:avLst/>
          </a:prstGeom>
          <a:solidFill>
            <a:srgbClr val="03364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6B217E6-3228-437A-B048-F30B3CE9C2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08413" y="2743200"/>
            <a:ext cx="2286000" cy="2286000"/>
          </a:xfrm>
          <a:prstGeom prst="flowChartConnector">
            <a:avLst/>
          </a:prstGeom>
          <a:solidFill>
            <a:srgbClr val="085E5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8CC1131-2113-45A7-91AB-D3C40C4A44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09248" y="2771648"/>
            <a:ext cx="2286000" cy="2286000"/>
          </a:xfrm>
          <a:prstGeom prst="flowChartConnector">
            <a:avLst/>
          </a:prstGeom>
          <a:solidFill>
            <a:srgbClr val="0E784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8A674CF-D88F-435A-9367-3CC2825194A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10083" y="2752683"/>
            <a:ext cx="2286000" cy="2286000"/>
          </a:xfrm>
          <a:prstGeom prst="flowChartConnector">
            <a:avLst/>
          </a:prstGeom>
          <a:solidFill>
            <a:srgbClr val="168F3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0574821"/>
      </p:ext>
    </p:extLst>
  </p:cSld>
  <p:clrMapOvr>
    <a:masterClrMapping/>
  </p:clrMapOvr>
  <p:transition/>
  <p:hf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low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11274552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915B90-BB0F-4DA8-A1B1-C896C36987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59793" y="2057400"/>
            <a:ext cx="1645920" cy="914400"/>
          </a:xfrm>
          <a:prstGeom prst="rect">
            <a:avLst/>
          </a:prstGeom>
          <a:solidFill>
            <a:srgbClr val="03364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6B217E6-3228-437A-B048-F30B3CE9C2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25366" y="3331029"/>
            <a:ext cx="1645920" cy="914400"/>
          </a:xfrm>
          <a:prstGeom prst="rect">
            <a:avLst/>
          </a:prstGeom>
          <a:solidFill>
            <a:srgbClr val="085E5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8CC1131-2113-45A7-91AB-D3C40C4A44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03437"/>
            <a:ext cx="1645920" cy="914400"/>
          </a:xfrm>
          <a:prstGeom prst="rect">
            <a:avLst/>
          </a:prstGeom>
          <a:solidFill>
            <a:srgbClr val="0E784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8A674CF-D88F-435A-9367-3CC2825194A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75238" y="4775037"/>
            <a:ext cx="1645920" cy="914400"/>
          </a:xfrm>
          <a:prstGeom prst="rect">
            <a:avLst/>
          </a:prstGeom>
          <a:solidFill>
            <a:srgbClr val="168F3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22FCD33-1B02-44CF-A28F-CA9D08E4E1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57119" y="4775037"/>
            <a:ext cx="1645920" cy="914400"/>
          </a:xfrm>
          <a:prstGeom prst="rect">
            <a:avLst/>
          </a:prstGeom>
          <a:solidFill>
            <a:srgbClr val="21A42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CAFC150-72C3-4F8F-8518-76DE69D3021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239000" y="4749474"/>
            <a:ext cx="1645920" cy="914400"/>
          </a:xfrm>
          <a:prstGeom prst="rect">
            <a:avLst/>
          </a:prstGeom>
          <a:solidFill>
            <a:srgbClr val="54B82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A6EC57F-8AF9-49DE-9210-729D9317CA41}"/>
              </a:ext>
            </a:extLst>
          </p:cNvPr>
          <p:cNvCxnSpPr>
            <a:stCxn id="3" idx="2"/>
            <a:endCxn id="4" idx="0"/>
          </p:cNvCxnSpPr>
          <p:nvPr/>
        </p:nvCxnSpPr>
        <p:spPr>
          <a:xfrm flipH="1">
            <a:off x="4548326" y="2971800"/>
            <a:ext cx="1134427" cy="359229"/>
          </a:xfrm>
          <a:prstGeom prst="line">
            <a:avLst/>
          </a:prstGeom>
          <a:ln w="12700">
            <a:solidFill>
              <a:schemeClr val="tx1"/>
            </a:solidFill>
            <a:headEnd type="none" w="lg" len="med"/>
            <a:tailEnd type="non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DD82DD-BB6E-42E4-9F1A-8EB37E739D98}"/>
              </a:ext>
            </a:extLst>
          </p:cNvPr>
          <p:cNvCxnSpPr>
            <a:stCxn id="3" idx="2"/>
            <a:endCxn id="5" idx="0"/>
          </p:cNvCxnSpPr>
          <p:nvPr/>
        </p:nvCxnSpPr>
        <p:spPr>
          <a:xfrm>
            <a:off x="5682753" y="2971800"/>
            <a:ext cx="1236207" cy="431637"/>
          </a:xfrm>
          <a:prstGeom prst="line">
            <a:avLst/>
          </a:prstGeom>
          <a:ln w="12700">
            <a:solidFill>
              <a:schemeClr val="tx1"/>
            </a:solidFill>
            <a:headEnd type="none" w="lg" len="med"/>
            <a:tailEnd type="non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835053D-84FB-4FE8-BEFD-004851DC45D8}"/>
              </a:ext>
            </a:extLst>
          </p:cNvPr>
          <p:cNvCxnSpPr>
            <a:stCxn id="4" idx="2"/>
          </p:cNvCxnSpPr>
          <p:nvPr/>
        </p:nvCxnSpPr>
        <p:spPr>
          <a:xfrm flipH="1">
            <a:off x="3298198" y="4245429"/>
            <a:ext cx="1250128" cy="525879"/>
          </a:xfrm>
          <a:prstGeom prst="line">
            <a:avLst/>
          </a:prstGeom>
          <a:ln w="12700">
            <a:solidFill>
              <a:schemeClr val="tx1"/>
            </a:solidFill>
            <a:headEnd type="none" w="lg" len="med"/>
            <a:tailEnd type="non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47C103B-483F-4599-B861-3129D9B439D6}"/>
              </a:ext>
            </a:extLst>
          </p:cNvPr>
          <p:cNvCxnSpPr>
            <a:stCxn id="4" idx="2"/>
            <a:endCxn id="7" idx="0"/>
          </p:cNvCxnSpPr>
          <p:nvPr/>
        </p:nvCxnSpPr>
        <p:spPr>
          <a:xfrm>
            <a:off x="4548326" y="4245429"/>
            <a:ext cx="1131753" cy="529608"/>
          </a:xfrm>
          <a:prstGeom prst="line">
            <a:avLst/>
          </a:prstGeom>
          <a:ln w="12700">
            <a:solidFill>
              <a:schemeClr val="tx1"/>
            </a:solidFill>
            <a:headEnd type="none" w="lg" len="med"/>
            <a:tailEnd type="non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BD64769-EA93-4316-9AD8-1FB16A4ACBA7}"/>
              </a:ext>
            </a:extLst>
          </p:cNvPr>
          <p:cNvCxnSpPr>
            <a:stCxn id="5" idx="2"/>
            <a:endCxn id="7" idx="0"/>
          </p:cNvCxnSpPr>
          <p:nvPr/>
        </p:nvCxnSpPr>
        <p:spPr>
          <a:xfrm flipH="1">
            <a:off x="5680079" y="4317837"/>
            <a:ext cx="1238881" cy="457200"/>
          </a:xfrm>
          <a:prstGeom prst="line">
            <a:avLst/>
          </a:prstGeom>
          <a:ln w="12700">
            <a:solidFill>
              <a:schemeClr val="tx1"/>
            </a:solidFill>
            <a:headEnd type="none" w="lg" len="med"/>
            <a:tailEnd type="non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F51506C-9A75-4C0D-88B5-D5CF0C60AB8F}"/>
              </a:ext>
            </a:extLst>
          </p:cNvPr>
          <p:cNvCxnSpPr>
            <a:stCxn id="5" idx="2"/>
            <a:endCxn id="8" idx="0"/>
          </p:cNvCxnSpPr>
          <p:nvPr/>
        </p:nvCxnSpPr>
        <p:spPr>
          <a:xfrm>
            <a:off x="6918960" y="4317837"/>
            <a:ext cx="1143000" cy="431637"/>
          </a:xfrm>
          <a:prstGeom prst="line">
            <a:avLst/>
          </a:prstGeom>
          <a:ln w="12700">
            <a:solidFill>
              <a:schemeClr val="tx1"/>
            </a:solidFill>
            <a:headEnd type="none" w="lg" len="med"/>
            <a:tailEnd type="non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237774699"/>
      </p:ext>
    </p:extLst>
  </p:cSld>
  <p:clrMapOvr>
    <a:masterClrMapping/>
  </p:clrMapOvr>
  <p:transition/>
  <p:hf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371601"/>
            <a:ext cx="3932237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0"/>
          </p:nvPr>
        </p:nvSpPr>
        <p:spPr>
          <a:xfrm>
            <a:off x="457200" y="2743200"/>
            <a:ext cx="3932237" cy="297180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1297504"/>
      </p:ext>
    </p:extLst>
  </p:cSld>
  <p:clrMapOvr>
    <a:masterClrMapping/>
  </p:clrMapOvr>
  <p:transition/>
  <p:hf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371601"/>
            <a:ext cx="3932237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0" y="1371601"/>
            <a:ext cx="6778752" cy="43433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0"/>
          </p:nvPr>
        </p:nvSpPr>
        <p:spPr>
          <a:xfrm>
            <a:off x="457200" y="2743200"/>
            <a:ext cx="3932237" cy="297180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2190655"/>
      </p:ext>
    </p:extLst>
  </p:cSld>
  <p:clrMapOvr>
    <a:masterClrMapping/>
  </p:clrMapOvr>
  <p:transition/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493463-7584-9EC7-751C-C59787539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77CF3-567E-4557-B3AF-63CAF4469DC4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34E236-BFCD-1BE6-9022-AFC23322E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1EC839-906A-2D16-FA69-4AF5C889B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5D029-BE52-4E09-A5F6-920245610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46347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57200" y="1600199"/>
            <a:ext cx="11274552" cy="1909763"/>
          </a:xfrm>
        </p:spPr>
        <p:txBody>
          <a:bodyPr lIns="0" tIns="0" rIns="0" bIns="0" anchor="t"/>
          <a:lstStyle>
            <a:lvl1pPr algn="l">
              <a:lnSpc>
                <a:spcPts val="6000"/>
              </a:lnSpc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457200" y="3657600"/>
            <a:ext cx="11274552" cy="1655762"/>
          </a:xfr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1890819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0"/>
            <a:ext cx="11274552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743200"/>
            <a:ext cx="5422392" cy="320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9360" y="2743200"/>
            <a:ext cx="5422392" cy="320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5605226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0"/>
            <a:ext cx="11274552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2286000"/>
            <a:ext cx="5422392" cy="457200"/>
          </a:xfrm>
        </p:spPr>
        <p:txBody>
          <a:bodyPr anchor="t" anchorCtr="0"/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199" y="2753139"/>
            <a:ext cx="5422392" cy="320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09360" y="2286000"/>
            <a:ext cx="5422392" cy="457200"/>
          </a:xfrm>
        </p:spPr>
        <p:txBody>
          <a:bodyPr anchor="t" anchorCtr="0"/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09360" y="2753139"/>
            <a:ext cx="5422392" cy="31904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8507391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0"/>
            <a:ext cx="3932237" cy="1600200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371600"/>
            <a:ext cx="6519672" cy="434339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71800"/>
            <a:ext cx="3932237" cy="2743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2307749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0"/>
            <a:ext cx="3932237" cy="1600200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457200"/>
            <a:ext cx="6519672" cy="5257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71800"/>
            <a:ext cx="3932237" cy="2743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/>
          <p:nvPr/>
        </p:nvSpPr>
        <p:spPr>
          <a:xfrm>
            <a:off x="5181600" y="411481"/>
            <a:ext cx="6519672" cy="45719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tx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flipH="1">
            <a:off x="5181600" y="5715000"/>
            <a:ext cx="6519672" cy="45719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tx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580025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1850" y="2000250"/>
            <a:ext cx="5448300" cy="2857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7189228"/>
      </p:ext>
    </p:extLst>
  </p:cSld>
  <p:clrMapOvr>
    <a:masterClrMapping/>
  </p:clrMapOvr>
  <p:transition/>
  <p:hf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2057400"/>
            <a:ext cx="2743200" cy="2743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3751620"/>
      </p:ext>
    </p:extLst>
  </p:cSld>
  <p:clrMapOvr>
    <a:masterClrMapping/>
  </p:clrMapOvr>
  <p:transition/>
  <p:hf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F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r="2502"/>
          <a:stretch>
            <a:fillRect/>
          </a:stretch>
        </p:blipFill>
        <p:spPr>
          <a:xfrm>
            <a:off x="0" y="0"/>
            <a:ext cx="12192000" cy="65532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657600"/>
            <a:ext cx="11274552" cy="1655762"/>
          </a:xfr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248401"/>
            <a:ext cx="12192000" cy="609599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tx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67964"/>
            <a:ext cx="1765061" cy="54864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0" y="3352800"/>
            <a:ext cx="12192000" cy="0"/>
          </a:xfrm>
          <a:prstGeom prst="line">
            <a:avLst/>
          </a:prstGeom>
          <a:ln>
            <a:gradFill>
              <a:gsLst>
                <a:gs pos="0">
                  <a:schemeClr val="accent2"/>
                </a:gs>
                <a:gs pos="100000">
                  <a:schemeClr val="tx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0" y="6444734"/>
            <a:ext cx="3124200" cy="184666"/>
          </a:xfrm>
          <a:prstGeom prst="rect">
            <a:avLst/>
          </a:prstGeom>
          <a:noFill/>
        </p:spPr>
        <p:txBody>
          <a:bodyPr wrap="square" lIns="45720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1200" b="1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Smart In Your World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96401" y="6444734"/>
            <a:ext cx="2882774" cy="184666"/>
          </a:xfrm>
          <a:prstGeom prst="rect">
            <a:avLst/>
          </a:prstGeom>
          <a:noFill/>
        </p:spPr>
        <p:txBody>
          <a:bodyPr wrap="square" lIns="0" tIns="0" rIns="457200" bIns="0" rtlCol="0">
            <a:spAutoFit/>
          </a:bodyPr>
          <a:lstStyle/>
          <a:p>
            <a:pPr marL="0" marR="0" lvl="0" indent="0" algn="r" defTabSz="114141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12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afslaw.com </a:t>
            </a:r>
            <a:r>
              <a:rPr lang="en-US" sz="1200" b="1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| </a:t>
            </a:r>
            <a:fld id="{63CED5E8-C58B-40D0-81B9-3D6C336E3F91}" type="slidenum">
              <a:rPr lang="en-US" sz="1100" b="1" i="0" smtClean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‹#›</a:t>
            </a:fld>
            <a:endParaRPr lang="en-US" sz="1100" b="1" i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3422264"/>
      </p:ext>
    </p:extLst>
  </p:cSld>
  <p:clrMapOvr>
    <a:masterClrMapping/>
  </p:clrMapOvr>
  <p:transition/>
  <p:hf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Blank">
    <p:bg>
      <p:bgPr>
        <a:blipFill dpi="0" rotWithShape="1">
          <a:blip r:embed="rId3">
            <a:lum/>
          </a:blip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57200" y="1600199"/>
            <a:ext cx="11274552" cy="1909763"/>
          </a:xfrm>
        </p:spPr>
        <p:txBody>
          <a:bodyPr lIns="0" tIns="0" rIns="0" bIns="0" anchor="t"/>
          <a:lstStyle>
            <a:lvl1pPr algn="l">
              <a:lnSpc>
                <a:spcPts val="6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57200"/>
            <a:ext cx="1765061" cy="548640"/>
          </a:xfrm>
          <a:prstGeom prst="rect">
            <a:avLst/>
          </a:prstGeom>
          <a:effectLst>
            <a:outerShdw blurRad="381000" dir="5400000" algn="ctr" rotWithShape="0">
              <a:schemeClr val="tx2"/>
            </a:outerShdw>
          </a:effectLst>
        </p:spPr>
      </p:pic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457200" y="3657600"/>
            <a:ext cx="11274552" cy="1655762"/>
          </a:xfr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0213023"/>
      </p:ext>
    </p:extLst>
  </p:cSld>
  <p:clrMapOvr>
    <a:masterClrMapping/>
  </p:clrMapOvr>
  <p:transition/>
  <p:hf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imple Titles Are B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419E3CB-2297-4754-8CF6-0532C7812AED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500192" y="2702594"/>
            <a:ext cx="3767009" cy="914401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35732A-BD52-4243-8747-712A43867D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70581" y="1543305"/>
            <a:ext cx="1627632" cy="1627632"/>
          </a:xfrm>
          <a:prstGeom prst="flowChartConnector">
            <a:avLst/>
          </a:prstGeom>
          <a:solidFill>
            <a:srgbClr val="03364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B36F5E5-B817-4E0B-9BAA-82D7019A61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24244" y="1571753"/>
            <a:ext cx="1627632" cy="1627632"/>
          </a:xfrm>
          <a:prstGeom prst="flowChartConnector">
            <a:avLst/>
          </a:prstGeom>
          <a:solidFill>
            <a:srgbClr val="085E5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7404FFA-601F-4E39-910D-F93A280FA9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77170" y="1514857"/>
            <a:ext cx="1627632" cy="1627632"/>
          </a:xfrm>
          <a:prstGeom prst="flowChartConnector">
            <a:avLst/>
          </a:prstGeom>
          <a:solidFill>
            <a:srgbClr val="0E784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C7ECB93-8BB9-4F74-B120-1B03727DCA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031571" y="1514857"/>
            <a:ext cx="1627632" cy="1627632"/>
          </a:xfrm>
          <a:prstGeom prst="flowChartConnector">
            <a:avLst/>
          </a:prstGeom>
          <a:solidFill>
            <a:srgbClr val="168F3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C10507C-D634-4C1E-BEAC-5FAEB4CDA9D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08953" y="3417351"/>
            <a:ext cx="1627632" cy="1627632"/>
          </a:xfrm>
          <a:prstGeom prst="flowChartConnector">
            <a:avLst/>
          </a:prstGeom>
          <a:solidFill>
            <a:srgbClr val="21A42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26543A5-67EE-4C9A-A052-F3FF9C19686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63354" y="3460022"/>
            <a:ext cx="1627632" cy="1627632"/>
          </a:xfrm>
          <a:prstGeom prst="flowChartConnector">
            <a:avLst/>
          </a:prstGeom>
          <a:solidFill>
            <a:srgbClr val="54B82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849BBA9-E64D-45E6-8441-CD6EC6A11F4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217755" y="3374679"/>
            <a:ext cx="1627632" cy="1627632"/>
          </a:xfrm>
          <a:prstGeom prst="flowChartConnector">
            <a:avLst/>
          </a:prstGeom>
          <a:solidFill>
            <a:srgbClr val="8DC63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71E4DEA-C39B-4756-8E21-94E3767FCFC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0192" y="1600201"/>
            <a:ext cx="3767008" cy="9144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600" b="1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7009888"/>
      </p:ext>
    </p:extLst>
  </p:cSld>
  <p:clrMapOvr>
    <a:masterClrMapping/>
  </p:clrMapOvr>
  <p:transition/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B07B4-FE63-6F67-3017-3D4B00C71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C57F1-FDAD-F20D-F90C-0F243B4B7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428B20-E372-0AB2-97A2-ADCCC42F28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9D5ED0-2ECB-ACC9-5D72-15136936B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77CF3-567E-4557-B3AF-63CAF4469DC4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7C3FA5-8592-C8CD-1508-54007C78C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B22C5-E260-D5B6-7645-D3223FAD4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5D029-BE52-4E09-A5F6-920245610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2804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57200" y="1600199"/>
            <a:ext cx="11274552" cy="1909763"/>
          </a:xfrm>
        </p:spPr>
        <p:txBody>
          <a:bodyPr lIns="0" tIns="0" rIns="0" bIns="0" anchor="t"/>
          <a:lstStyle>
            <a:lvl1pPr algn="l">
              <a:lnSpc>
                <a:spcPts val="6000"/>
              </a:lnSpc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457200" y="3657600"/>
            <a:ext cx="11274552" cy="1655762"/>
          </a:xfr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6584270"/>
      </p:ext>
    </p:extLst>
  </p:cSld>
  <p:clrMapOvr>
    <a:masterClrMapping/>
  </p:clrMapOvr>
  <p:transition/>
  <p:hf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505F0-C206-65C7-2BD0-8A09F2B464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44BF3D-60D4-C5CD-2284-73718DAF86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474463-A585-EC9E-CC9B-2D5531373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59E6F-9E71-4DA2-8F0D-5B02CFBEFCD3}" type="datetime1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057E8A-EB3A-9DBA-5EED-EC89961C9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0F6D0-1532-44CC-2303-9F5B12ABF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3C154-C0D8-4887-866A-76290D971C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39613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CA3EA-0189-29B7-41B1-7AD76DE31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221CE-5103-347B-D3C7-C2B00B51F8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3FB074-AC7B-D21E-9B52-35D02BF56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388F-7136-4FB4-A1B4-F9C1F3CCF554}" type="datetime1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AC7732-7FE6-1861-C09C-A92157965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5E9885-BEA9-C7E9-8AA6-E8A58183F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3C154-C0D8-4887-866A-76290D971C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267857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10A0D-6610-418F-FC8E-1F4C6FD11E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2E180E-C78E-E9FA-8434-C5DBDF5E52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F2B788-6818-2960-ADC9-00D653B38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FB330-95AD-4859-B2C9-B1E94AD1B0F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D18272-9AD2-447B-08C7-94ED2C4EB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952544-ACFA-196C-4F25-A0C2A3FDB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1BED8-5616-4414-A1DC-3FD964B59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57274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9568A-7EA0-36AD-A3C7-8904712D2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999B9C-696C-D4CA-17C2-24665F8CB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51F780-91A1-6A00-627B-4BE31219E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FB330-95AD-4859-B2C9-B1E94AD1B0F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B99FD-DC3A-20B5-6976-5927B0033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14E5A-3C23-6F34-6587-EC280CA66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1BED8-5616-4414-A1DC-3FD964B59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559635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9A3BF-4BE0-5DC7-FAFB-838001366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723DCD-02AB-3B5D-54F8-77038FDA53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B55562-91B5-1235-0A36-CD9491198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FB330-95AD-4859-B2C9-B1E94AD1B0F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1A4BB2-43D4-6A0D-EDE6-E99C99169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376C2A-8943-89D4-1EF2-55E9F975B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1BED8-5616-4414-A1DC-3FD964B59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231930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2D304-BB0D-90C3-B703-A6E50863B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0E5F2-E3CA-F692-7AA9-80BC238256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D6F495-A924-60EC-3D74-C2C9708542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96D6B2-0E4F-E15D-06B8-8708943B4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FB330-95AD-4859-B2C9-B1E94AD1B0F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386DF6-24AC-0584-330B-8443EB09B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3B09DC-3D96-FA91-48F5-AEAA6D45D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1BED8-5616-4414-A1DC-3FD964B59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745764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05BB4-00B3-8E1E-23B0-735DBDA0F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EFF612-192C-5B77-657A-9170949488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9CF9E6-F2E1-43D9-7B31-4E7D4FA133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4D480E-734D-C744-833E-7C93D4DEE6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0FE287-5C7C-3571-683A-77EB588181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05CC38-0948-04B3-B4ED-6A952ACF0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FB330-95AD-4859-B2C9-B1E94AD1B0F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738E02-3B93-21FA-436C-EFB7DD681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3F95C4-9EE7-37DA-DADA-97A09C930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1BED8-5616-4414-A1DC-3FD964B59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745811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92CDA-831E-90FC-71C9-280609EFF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4C7D32-9748-14C4-1595-4EB64CA9D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FB330-95AD-4859-B2C9-B1E94AD1B0F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45A437-C95C-AA18-99AE-5AAAD2C4A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5F584D-33BC-65C3-6A5D-28E62EDBD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1BED8-5616-4414-A1DC-3FD964B59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130397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1D8FB5-639D-E90A-EEFB-60C46ABDC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FB330-95AD-4859-B2C9-B1E94AD1B0F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E0C46-DE6A-747E-B94F-7C8113622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02AE83-5BEB-5708-98DC-183A4D5DB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1BED8-5616-4414-A1DC-3FD964B59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59444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B0E2F-DDFB-92E8-1ABA-914F8A6A9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110120-F098-E61A-77F1-6A3C9FDB35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07A4D3-3702-4B03-0656-B464717EC3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9F01F4-2A0A-C1CD-7F8C-4FB80B2BD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77CF3-567E-4557-B3AF-63CAF4469DC4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DD1F20-4952-BDF3-1B58-3F9171C9B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B8604D-A747-D5D2-8A30-8399106C3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5D029-BE52-4E09-A5F6-920245610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79822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9D7FF-BF32-A073-BB1C-880B264B5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737E5-21B1-0256-5613-724C5CF015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7D7D9E-AB55-4711-46F3-D82B4EA06B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BF08D8-D5C3-C262-42A8-B1F6BA03C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FB330-95AD-4859-B2C9-B1E94AD1B0F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9BF246-383D-6063-D9EA-FF7C1CD61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DD421-5CFE-658C-4F3D-C0F69469C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1BED8-5616-4414-A1DC-3FD964B59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159898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F381F-098D-7270-3FDB-79597F51E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57C70F-355D-7551-B7F8-614E2CE66D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00B7B-A88D-E3C7-3554-190491D7FB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9048A2-7C9E-5347-BAAA-46D480D78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FB330-95AD-4859-B2C9-B1E94AD1B0F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D4C404-55D0-8B73-8345-533EBCEEA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518CCA-57A6-1707-D0BA-F7F523511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1BED8-5616-4414-A1DC-3FD964B59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687276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9FC12-C910-7300-AD8C-585D66142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AA08CD-4BB3-971F-A4B6-CF06A7A8F3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08551C-031C-0774-8ECB-585FEDAE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FB330-95AD-4859-B2C9-B1E94AD1B0F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2EC084-A9CA-2218-8FEA-A8548DD0F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02937-52C5-5298-520A-057EFE9AD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1BED8-5616-4414-A1DC-3FD964B59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398972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7F311C-F1A3-2031-B78A-D98E275016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E9320D-B9BF-9068-7D01-9BFC29AF26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046C0-F71E-FEBD-616D-3FD33BAB3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FB330-95AD-4859-B2C9-B1E94AD1B0F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8BCB40-DB5E-FE3F-0FA3-C9555DD2D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473FC8-5B4E-D001-7D11-040254ABE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1BED8-5616-4414-A1DC-3FD964B59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69077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26" Type="http://schemas.openxmlformats.org/officeDocument/2006/relationships/slideLayout" Target="../slideLayouts/slideLayout82.xml"/><Relationship Id="rId3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77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5" Type="http://schemas.openxmlformats.org/officeDocument/2006/relationships/slideLayout" Target="../slideLayouts/slideLayout81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6.xml"/><Relationship Id="rId29" Type="http://schemas.openxmlformats.org/officeDocument/2006/relationships/image" Target="../media/image13.png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24" Type="http://schemas.openxmlformats.org/officeDocument/2006/relationships/slideLayout" Target="../slideLayouts/slideLayout80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23" Type="http://schemas.openxmlformats.org/officeDocument/2006/relationships/slideLayout" Target="../slideLayouts/slideLayout79.xml"/><Relationship Id="rId28" Type="http://schemas.openxmlformats.org/officeDocument/2006/relationships/tags" Target="../tags/tag1.xml"/><Relationship Id="rId10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Relationship Id="rId22" Type="http://schemas.openxmlformats.org/officeDocument/2006/relationships/slideLayout" Target="../slideLayouts/slideLayout78.xml"/><Relationship Id="rId27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A3CE25-AC07-872F-B969-A558320E2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AEEF30-0ADB-54FC-38E5-4FDECF8F31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7C6E0A-9C11-9BDD-093B-5DC1AE7714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477CF3-567E-4557-B3AF-63CAF4469DC4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18D40A-61A7-1577-2F95-7B84AB35E2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A9187-3016-842C-9415-305A17CB38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5D029-BE52-4E09-A5F6-920245610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06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en-US"/>
              <a:t> Add source or notes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91CA0B9-F148-4D36-99AA-F3695E16ED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147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6B75A-687E-405C-8A0B-8D00578BA2C3}" type="datetime1">
              <a:rPr lang="en-US" smtClean="0"/>
              <a:pPr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2871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508000" y="1295400"/>
            <a:ext cx="112776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9056" y="6409944"/>
            <a:ext cx="304800" cy="3657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1">
                <a:solidFill>
                  <a:srgbClr val="52BDE5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0CDD8968-2957-4B76-A28C-21336776FBC6}" type="slidenum">
              <a:rPr lang="en-US" smtClean="0"/>
              <a:pPr/>
              <a:t>‹#›</a:t>
            </a:fld>
            <a:r>
              <a:rPr lang="en-US"/>
              <a:t> </a:t>
            </a: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508000" y="301752"/>
            <a:ext cx="11277600" cy="9144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7083552" y="6409945"/>
            <a:ext cx="19263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1D1D1F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8BE6A715-0799-4C22-8184-EB1B6D56AFAD}" type="datetime1">
              <a:rPr lang="en-US" smtClean="0"/>
              <a:t>10/12/2023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389888" y="6409945"/>
            <a:ext cx="5486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1D1D1F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© Sullivan &amp; Worcester LLP</a:t>
            </a:r>
          </a:p>
        </p:txBody>
      </p:sp>
    </p:spTree>
    <p:extLst>
      <p:ext uri="{BB962C8B-B14F-4D97-AF65-F5344CB8AC3E}">
        <p14:creationId xmlns:p14="http://schemas.microsoft.com/office/powerpoint/2010/main" val="2101926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</p:sldLayoutIdLst>
  <p:transition spd="slow">
    <p:wipe/>
  </p:transition>
  <p:hf hdr="0"/>
  <p:txStyles>
    <p:titleStyle>
      <a:lvl1pPr algn="l" rtl="0" eaLnBrk="1" fontAlgn="base" hangingPunct="1">
        <a:lnSpc>
          <a:spcPts val="34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effectLst/>
          <a:latin typeface="+mj-lt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8D1F34"/>
          </a:solidFill>
          <a:latin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8D1F34"/>
          </a:solidFill>
          <a:latin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8D1F34"/>
          </a:solidFill>
          <a:latin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8D1F34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8D1F34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8D1F34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8D1F34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8D1F34"/>
          </a:solidFill>
          <a:latin typeface="Calibri" pitchFamily="34" charset="0"/>
        </a:defRPr>
      </a:lvl9pPr>
      <a:extLst/>
    </p:titleStyle>
    <p:bodyStyle>
      <a:lvl1pPr marL="365125" indent="-282575" algn="l" rtl="0" eaLnBrk="1" fontAlgn="base" hangingPunct="1">
        <a:spcBef>
          <a:spcPts val="0"/>
        </a:spcBef>
        <a:spcAft>
          <a:spcPts val="550"/>
        </a:spcAft>
        <a:buClr>
          <a:srgbClr val="5772B7"/>
        </a:buClr>
        <a:buSzPct val="80000"/>
        <a:buFont typeface="Wingdings" panose="05000000000000000000" pitchFamily="2" charset="2"/>
        <a:buChar char="§"/>
        <a:defRPr sz="2000" kern="1200" baseline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639763" indent="-236538" algn="l" rtl="0" eaLnBrk="1" fontAlgn="base" hangingPunct="1">
        <a:spcBef>
          <a:spcPts val="0"/>
        </a:spcBef>
        <a:spcAft>
          <a:spcPts val="550"/>
        </a:spcAft>
        <a:buClr>
          <a:srgbClr val="5772B7"/>
        </a:buClr>
        <a:buSzPct val="80000"/>
        <a:buFont typeface="Arial" panose="020B0604020202020204" pitchFamily="34" charset="0"/>
        <a:buChar char="›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885825" indent="-228600" algn="l" rtl="0" eaLnBrk="1" fontAlgn="base" hangingPunct="1">
        <a:spcBef>
          <a:spcPts val="0"/>
        </a:spcBef>
        <a:spcAft>
          <a:spcPts val="550"/>
        </a:spcAft>
        <a:buClr>
          <a:srgbClr val="5772B7"/>
        </a:buClr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1096963" indent="-173038" algn="l" rtl="0" eaLnBrk="1" fontAlgn="base" hangingPunct="1">
        <a:spcBef>
          <a:spcPts val="0"/>
        </a:spcBef>
        <a:spcAft>
          <a:spcPts val="550"/>
        </a:spcAft>
        <a:buClr>
          <a:srgbClr val="5772B7"/>
        </a:buClr>
        <a:buSzPct val="80000"/>
        <a:buFont typeface="Arial" panose="020B0604020202020204" pitchFamily="34" charset="0"/>
        <a:buChar char="›"/>
        <a:defRPr sz="1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1296988" indent="-182563" algn="l" rtl="0" eaLnBrk="1" fontAlgn="base" hangingPunct="1">
        <a:spcBef>
          <a:spcPts val="0"/>
        </a:spcBef>
        <a:spcAft>
          <a:spcPts val="550"/>
        </a:spcAft>
        <a:buClr>
          <a:srgbClr val="5772B7"/>
        </a:buClr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>
            <a:fillRect/>
          </a:stretch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 Add source or notes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E91CA0B9-F148-4D36-99AA-F3695E16ED27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4485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/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Tx/>
        <a:buFont typeface="Arial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Tx/>
        <a:buFont typeface="Arial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Tx/>
        <a:buFont typeface="Arial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Tx/>
        <a:buFont typeface="Arial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Tx/>
        <a:buFont typeface="Arial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Tx/>
        <a:buFont typeface="Arial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Tx/>
        <a:buFont typeface="Arial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Tx/>
        <a:buFont typeface="Arial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Tx/>
        <a:buFont typeface="Arial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248401"/>
            <a:ext cx="12192000" cy="609599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tx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371600"/>
            <a:ext cx="11274552" cy="9144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5999"/>
            <a:ext cx="11274552" cy="3429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57200" y="367964"/>
            <a:ext cx="1765061" cy="5486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44734"/>
            <a:ext cx="3124200" cy="184666"/>
          </a:xfrm>
          <a:prstGeom prst="rect">
            <a:avLst/>
          </a:prstGeom>
          <a:noFill/>
        </p:spPr>
        <p:txBody>
          <a:bodyPr wrap="square" lIns="45720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1200" b="1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Smart In Your World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96401" y="6444734"/>
            <a:ext cx="2882774" cy="184666"/>
          </a:xfrm>
          <a:prstGeom prst="rect">
            <a:avLst/>
          </a:prstGeom>
          <a:noFill/>
        </p:spPr>
        <p:txBody>
          <a:bodyPr wrap="square" lIns="0" tIns="0" rIns="457200" bIns="0" rtlCol="0">
            <a:spAutoFit/>
          </a:bodyPr>
          <a:lstStyle/>
          <a:p>
            <a:pPr marL="0" marR="0" lvl="0" indent="0" algn="r" defTabSz="114141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12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afslaw.com </a:t>
            </a:r>
            <a:r>
              <a:rPr lang="en-US" sz="1200" b="1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| </a:t>
            </a:r>
            <a:fld id="{63CED5E8-C58B-40D0-81B9-3D6C336E3F91}" type="slidenum">
              <a:rPr lang="en-US" sz="1100" b="1" i="0" smtClean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‹#›</a:t>
            </a:fld>
            <a:endParaRPr lang="en-US" sz="1100" b="1" i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custDataLst>
      <p:tags r:id="rId28"/>
    </p:custDataLst>
    <p:extLst>
      <p:ext uri="{BB962C8B-B14F-4D97-AF65-F5344CB8AC3E}">
        <p14:creationId xmlns:p14="http://schemas.microsoft.com/office/powerpoint/2010/main" val="3960815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  <p:sldLayoutId id="2147483729" r:id="rId19"/>
    <p:sldLayoutId id="2147483730" r:id="rId20"/>
    <p:sldLayoutId id="2147483731" r:id="rId21"/>
    <p:sldLayoutId id="2147483732" r:id="rId22"/>
    <p:sldLayoutId id="2147483733" r:id="rId23"/>
    <p:sldLayoutId id="2147483734" r:id="rId24"/>
    <p:sldLayoutId id="2147483735" r:id="rId25"/>
    <p:sldLayoutId id="2147483736" r:id="rId26"/>
  </p:sldLayoutIdLst>
  <p:transition/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Calibri" panose="020F0502020204030204" pitchFamily="34" charset="0"/>
        <a:buChar char="−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Calibri" panose="020F0502020204030204" pitchFamily="34" charset="0"/>
        <a:buChar char="−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Calibri" panose="020F0502020204030204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Calibri" panose="020F0502020204030204" pitchFamily="34" charset="0"/>
        <a:buChar char="−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Calibri" panose="020F0502020204030204" pitchFamily="34" charset="0"/>
        <a:buChar char="−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8A5254-0C62-ABB2-F804-83D733E53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E826B5-E4D6-4B69-BADE-A916B81412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392949-9583-F3BF-9E0E-F81DA585A9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FB330-95AD-4859-B2C9-B1E94AD1B0F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DBDD0-1692-512D-0AFE-545E93871B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89303-FB28-F402-FCAD-766C6EBBBC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1BED8-5616-4414-A1DC-3FD964B59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136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1.xml"/><Relationship Id="rId1" Type="http://schemas.openxmlformats.org/officeDocument/2006/relationships/tags" Target="../tags/tag2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C92E-1630-41BE-1ACD-63D31DAA82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b="1" dirty="0">
                <a:solidFill>
                  <a:srgbClr val="1E426B"/>
                </a:solidFill>
                <a:effectLst/>
                <a:latin typeface="+mn-lt"/>
                <a:ea typeface="Calibri" panose="020F0502020204030204" pitchFamily="34" charset="0"/>
              </a:rPr>
              <a:t>Restructurings &amp; Workouts for Business Lawyers</a:t>
            </a:r>
            <a:endParaRPr lang="en-US" dirty="0"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F65080-63BF-7A49-17AE-9C02C5C7B9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14008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1E426B"/>
                </a:solidFill>
                <a:effectLst/>
                <a:ea typeface="Times New Roman" panose="02020603050405020304" pitchFamily="18" charset="0"/>
              </a:rPr>
              <a:t>Understanding the process of negotiating a workout and restructuring inside and outside of Bankruptcy Court</a:t>
            </a:r>
            <a:endParaRPr lang="en-US" sz="2800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2025BC2B-E346-F2DF-C4CC-9383F7C5FB77}"/>
              </a:ext>
            </a:extLst>
          </p:cNvPr>
          <p:cNvSpPr txBox="1">
            <a:spLocks/>
          </p:cNvSpPr>
          <p:nvPr/>
        </p:nvSpPr>
        <p:spPr>
          <a:xfrm>
            <a:off x="1672856" y="4742121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1E426B"/>
                </a:solidFill>
                <a:ea typeface="Times New Roman" panose="02020603050405020304" pitchFamily="18" charset="0"/>
              </a:rPr>
              <a:t>October 26, 2023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441188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E8260-7D8B-15C2-5662-62BA234D8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Workout – Borrower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040AA2-63EB-CF19-944A-789A8304EB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55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50"/>
              </a:spcAft>
              <a:buClr>
                <a:srgbClr val="5772B7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Step 3:  Recognize Objectives and Identify Leverage Points</a:t>
            </a:r>
          </a:p>
          <a:p>
            <a:pPr marL="8255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50"/>
              </a:spcAft>
              <a:buClr>
                <a:srgbClr val="5772B7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Common Borrower Objectives:</a:t>
            </a:r>
          </a:p>
          <a:p>
            <a:pPr marL="365125" marR="0" lvl="0" indent="-2825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50"/>
              </a:spcAft>
              <a:buClr>
                <a:srgbClr val="5772B7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Buy time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– to implement plan to attract more equity, refinance the existing debt,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sell or stabilize property</a:t>
            </a:r>
          </a:p>
          <a:p>
            <a:pPr marL="365125" marR="0" lvl="0" indent="-2825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50"/>
              </a:spcAft>
              <a:buClr>
                <a:srgbClr val="5772B7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Reduce Payment Obligations, Extend Maturity Date</a:t>
            </a:r>
          </a:p>
          <a:p>
            <a:pPr marL="365125" marR="0" lvl="0" indent="-2825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50"/>
              </a:spcAft>
              <a:buClr>
                <a:srgbClr val="5772B7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Maintain Control of the Cash Flow from Business</a:t>
            </a:r>
          </a:p>
          <a:p>
            <a:pPr marL="365125" marR="0" lvl="0" indent="-2825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50"/>
              </a:spcAft>
              <a:buClr>
                <a:srgbClr val="5772B7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Minimize Personal Liability of Principals</a:t>
            </a:r>
          </a:p>
          <a:p>
            <a:pPr marL="365125" marR="0" lvl="0" indent="-2825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50"/>
              </a:spcAft>
              <a:buClr>
                <a:srgbClr val="5772B7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Maintain Current Management</a:t>
            </a:r>
          </a:p>
          <a:p>
            <a:pPr marL="365125" marR="0" lvl="0" indent="-2825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50"/>
              </a:spcAft>
              <a:buClr>
                <a:srgbClr val="5772B7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Avoid Tripping Cross-Default Provisions in other loans</a:t>
            </a:r>
          </a:p>
          <a:p>
            <a:pPr marL="365125" marR="0" lvl="0" indent="-2825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50"/>
              </a:spcAft>
              <a:buClr>
                <a:srgbClr val="5772B7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Avoid Additional Capital Requirements from Existing Equity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652D02-A613-C265-0554-E258D3093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D8968-2957-4B76-A28C-21336776FBC6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622FF-5BFC-DC9C-E6DC-2D6366A21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Sullivan &amp; Worcester LLP</a:t>
            </a:r>
          </a:p>
        </p:txBody>
      </p:sp>
    </p:spTree>
    <p:extLst>
      <p:ext uri="{BB962C8B-B14F-4D97-AF65-F5344CB8AC3E}">
        <p14:creationId xmlns:p14="http://schemas.microsoft.com/office/powerpoint/2010/main" val="312161368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0F7A2-AD39-8C4B-230A-E9D32CD64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Workout – Lender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34826-A7D1-26B5-8AB9-47F152D2B1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55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50"/>
              </a:spcAft>
              <a:buClr>
                <a:srgbClr val="5772B7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Common Lender Objectives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</a:t>
            </a:r>
          </a:p>
          <a:p>
            <a:pPr marL="365125" marR="0" lvl="0" indent="-2825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50"/>
              </a:spcAft>
              <a:buClr>
                <a:srgbClr val="5772B7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Correct any deficiencies in existing documentation</a:t>
            </a:r>
          </a:p>
          <a:p>
            <a:pPr marL="365125" marR="0" lvl="0" indent="-2825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50"/>
              </a:spcAft>
              <a:buClr>
                <a:srgbClr val="5772B7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Improve position by supplementing collateral, guarantees</a:t>
            </a:r>
          </a:p>
          <a:p>
            <a:pPr marL="365125" marR="0" lvl="0" indent="-2825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50"/>
              </a:spcAft>
              <a:buClr>
                <a:srgbClr val="5772B7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Gain access to information about borrower’s financial condition (one time,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or by adding additional ongoing reporting requirements)</a:t>
            </a:r>
          </a:p>
          <a:p>
            <a:pPr marL="365125" marR="0" lvl="0" indent="-2825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50"/>
              </a:spcAft>
              <a:buClr>
                <a:srgbClr val="5772B7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Get current on unpaid fees and expenses</a:t>
            </a:r>
          </a:p>
          <a:p>
            <a:pPr marL="365125" marR="0" lvl="0" indent="-2825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50"/>
              </a:spcAft>
              <a:buClr>
                <a:srgbClr val="5772B7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Begin contingency planning for default and eventual remedial action</a:t>
            </a:r>
          </a:p>
          <a:p>
            <a:pPr marL="8255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9F4F9E-F9B4-A529-481E-25BC5F595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D8968-2957-4B76-A28C-21336776FBC6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0AA546-275C-6797-637F-5DCCAAFDA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Sullivan &amp; Worcester LLP</a:t>
            </a:r>
          </a:p>
        </p:txBody>
      </p:sp>
    </p:spTree>
    <p:extLst>
      <p:ext uri="{BB962C8B-B14F-4D97-AF65-F5344CB8AC3E}">
        <p14:creationId xmlns:p14="http://schemas.microsoft.com/office/powerpoint/2010/main" val="4181093758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B424E-D85B-D6FA-35AC-3A5AC247C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Document the Deal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EB7EC1-CDFD-B5B2-4158-20043AF7ED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325" marR="0" lvl="1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50"/>
              </a:spcAft>
              <a:buClr>
                <a:srgbClr val="5772B7"/>
              </a:buClr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The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Prenegotiation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Agreement</a:t>
            </a:r>
          </a:p>
          <a:p>
            <a:pPr marL="365125" marR="0" lvl="0" indent="-2825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50"/>
              </a:spcAft>
              <a:buClr>
                <a:srgbClr val="5772B7"/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anley"/>
                <a:ea typeface="+mn-ea"/>
                <a:cs typeface="Arial" panose="020B0604020202020204" pitchFamily="34" charset="0"/>
              </a:rPr>
              <a:t>Acknowledgment that the loan documents are in full force and effect;</a:t>
            </a:r>
          </a:p>
          <a:p>
            <a:pPr marL="365125" marR="0" lvl="0" indent="-2825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50"/>
              </a:spcAft>
              <a:buClr>
                <a:srgbClr val="5772B7"/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anley"/>
                <a:ea typeface="+mn-ea"/>
                <a:cs typeface="Arial" panose="020B0604020202020204" pitchFamily="34" charset="0"/>
              </a:rPr>
              <a:t>Acknowledgment that neither party is waiving any rights and/or remedies by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anley"/>
                <a:ea typeface="+mn-ea"/>
                <a:cs typeface="Arial" panose="020B0604020202020204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anley"/>
                <a:ea typeface="+mn-ea"/>
                <a:cs typeface="Arial" panose="020B0604020202020204" pitchFamily="34" charset="0"/>
              </a:rPr>
              <a:t>virtue of the ongoing exchange of information;</a:t>
            </a:r>
          </a:p>
          <a:p>
            <a:pPr marL="365125" marR="0" lvl="0" indent="-2825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50"/>
              </a:spcAft>
              <a:buClr>
                <a:srgbClr val="5772B7"/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anley"/>
                <a:ea typeface="+mn-ea"/>
                <a:cs typeface="Arial" panose="020B0604020202020204" pitchFamily="34" charset="0"/>
              </a:rPr>
              <a:t>Confidentiality;</a:t>
            </a:r>
          </a:p>
          <a:p>
            <a:pPr marL="365125" marR="0" lvl="0" indent="-2825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50"/>
              </a:spcAft>
              <a:buClr>
                <a:srgbClr val="5772B7"/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anley"/>
                <a:ea typeface="+mn-ea"/>
                <a:cs typeface="Arial" panose="020B0604020202020204" pitchFamily="34" charset="0"/>
              </a:rPr>
              <a:t>Non-Binding; No Admissions; and</a:t>
            </a:r>
          </a:p>
          <a:p>
            <a:pPr marL="365125" marR="0" lvl="0" indent="-2825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50"/>
              </a:spcAft>
              <a:buClr>
                <a:srgbClr val="5772B7"/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anley"/>
                <a:ea typeface="+mn-ea"/>
                <a:cs typeface="Arial" panose="020B0604020202020204" pitchFamily="34" charset="0"/>
              </a:rPr>
              <a:t>Authorized Representatives.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7B2DD-B352-8486-67AC-5B3E5DAEF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D8968-2957-4B76-A28C-21336776FBC6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5E0AB2-CAB8-151F-2F2C-946BA1F84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Sullivan &amp; Worcester LLP</a:t>
            </a:r>
          </a:p>
        </p:txBody>
      </p:sp>
    </p:spTree>
    <p:extLst>
      <p:ext uri="{BB962C8B-B14F-4D97-AF65-F5344CB8AC3E}">
        <p14:creationId xmlns:p14="http://schemas.microsoft.com/office/powerpoint/2010/main" val="1205509705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FF6A4-0435-D046-5BD4-D1E4464E8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Document the Deal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8682ED-3282-837D-6313-17182BA2F2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55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50"/>
              </a:spcAft>
              <a:buClr>
                <a:srgbClr val="5772B7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Workout Agreement/Forbearance Agreement/Standstill</a:t>
            </a:r>
          </a:p>
          <a:p>
            <a:pPr marL="365125" marR="0" lvl="0" indent="-2825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50"/>
              </a:spcAft>
              <a:buClr>
                <a:srgbClr val="5772B7"/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Stipulate to loan balance, defaults, no defenses under Loan Documents</a:t>
            </a:r>
          </a:p>
          <a:p>
            <a:pPr marL="365125" marR="0" lvl="0" indent="-2825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50"/>
              </a:spcAft>
              <a:buClr>
                <a:srgbClr val="5772B7"/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Waive specified defaults or agree not to act upon defaults</a:t>
            </a:r>
          </a:p>
          <a:p>
            <a:pPr marL="365125" marR="0" lvl="0" indent="-2825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50"/>
              </a:spcAft>
              <a:buClr>
                <a:srgbClr val="5772B7"/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Ratify effectiveness of loan documents (except as expressly modified)</a:t>
            </a:r>
          </a:p>
          <a:p>
            <a:pPr marL="365125" marR="0" lvl="0" indent="-2825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50"/>
              </a:spcAft>
              <a:buClr>
                <a:srgbClr val="5772B7"/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Describe new Borrower obligations</a:t>
            </a:r>
          </a:p>
          <a:p>
            <a:pPr marL="639763" marR="0" lvl="1" indent="-23653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50"/>
              </a:spcAft>
              <a:buClr>
                <a:srgbClr val="5772B7"/>
              </a:buClr>
              <a:buSzPct val="80000"/>
              <a:buFont typeface="Arial" panose="020B0604020202020204" pitchFamily="34" charset="0"/>
              <a:buChar char="›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Reporting</a:t>
            </a:r>
          </a:p>
          <a:p>
            <a:pPr marL="639763" marR="0" lvl="1" indent="-23653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50"/>
              </a:spcAft>
              <a:buClr>
                <a:srgbClr val="5772B7"/>
              </a:buClr>
              <a:buSzPct val="80000"/>
              <a:buFont typeface="Arial" panose="020B0604020202020204" pitchFamily="34" charset="0"/>
              <a:buChar char="›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Restrictions on Use of Cash</a:t>
            </a:r>
          </a:p>
          <a:p>
            <a:pPr marL="639763" marR="0" lvl="1" indent="-23653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50"/>
              </a:spcAft>
              <a:buClr>
                <a:srgbClr val="5772B7"/>
              </a:buClr>
              <a:buSzPct val="80000"/>
              <a:buFont typeface="Arial" panose="020B0604020202020204" pitchFamily="34" charset="0"/>
              <a:buChar char="›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Additional Credit Support (Collateral/Guarantees)</a:t>
            </a:r>
          </a:p>
          <a:p>
            <a:pPr marL="639763" marR="0" lvl="1" indent="-23653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50"/>
              </a:spcAft>
              <a:buClr>
                <a:srgbClr val="5772B7"/>
              </a:buClr>
              <a:buSzPct val="80000"/>
              <a:buFont typeface="Arial" panose="020B0604020202020204" pitchFamily="34" charset="0"/>
              <a:buChar char="›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Address deficiencies in loan documentation</a:t>
            </a:r>
          </a:p>
          <a:p>
            <a:pPr marL="365125" marR="0" lvl="0" indent="-2825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50"/>
              </a:spcAft>
              <a:buClr>
                <a:srgbClr val="5772B7"/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Provide amendments to existing loan documents (interest rate, maturity)</a:t>
            </a:r>
          </a:p>
          <a:p>
            <a:pPr marL="365125" marR="0" lvl="0" indent="-2825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50"/>
              </a:spcAft>
              <a:buClr>
                <a:srgbClr val="5772B7"/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Provide clear duration of the forbearance period (or period of reduced obligations)</a:t>
            </a:r>
          </a:p>
          <a:p>
            <a:pPr marL="365125" marR="0" lvl="0" indent="-2825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50"/>
              </a:spcAft>
              <a:buClr>
                <a:srgbClr val="5772B7"/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Impose consequences for breach (Escrowed 9-620 SFA, Deed in Lieu)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15FB5-F4F3-41D0-2232-66A861CFF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D8968-2957-4B76-A28C-21336776FBC6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107D78-4CF1-CA34-3736-012DA28E4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5276B-2422-2A7E-8B62-B6160905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Sullivan &amp; Worcester LLP</a:t>
            </a:r>
          </a:p>
        </p:txBody>
      </p:sp>
    </p:spTree>
    <p:extLst>
      <p:ext uri="{BB962C8B-B14F-4D97-AF65-F5344CB8AC3E}">
        <p14:creationId xmlns:p14="http://schemas.microsoft.com/office/powerpoint/2010/main" val="524636612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02931-E212-B068-E48B-B739056A3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Intercreditor and Guarantor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CD65A6-4BED-A0C1-06E4-ED40DC5614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5125" marR="0" lvl="0" indent="-2825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50"/>
              </a:spcAft>
              <a:buClr>
                <a:srgbClr val="5772B7"/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Lenders need to be mindful of intercreditor agreement provisions which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influence the extent of loan modifications with or without consent</a:t>
            </a:r>
          </a:p>
          <a:p>
            <a:pPr marL="365125" marR="0" lvl="0" indent="-2825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50"/>
              </a:spcAft>
              <a:buClr>
                <a:srgbClr val="5772B7"/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In the absence of an intercreditor agreement which governs, a senior lien may lose priority to the extent that junior lienholders are prejudiced by the modification:</a:t>
            </a:r>
          </a:p>
          <a:p>
            <a:pPr marL="365125" marR="0" lvl="0" indent="-2825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50"/>
              </a:spcAft>
              <a:buClr>
                <a:srgbClr val="5772B7"/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Prejudicial Modifications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– changes that make increased demand on borrower’s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cash flow, increases likelihood of default, encourages lack of financial responsibility:</a:t>
            </a:r>
          </a:p>
          <a:p>
            <a:pPr marL="885825" marR="0" lvl="2" indent="-2286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50"/>
              </a:spcAft>
              <a:buClr>
                <a:srgbClr val="5772B7"/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Interest rate increases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885825" marR="0" lvl="2" indent="-2286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50"/>
              </a:spcAft>
              <a:buClr>
                <a:srgbClr val="5772B7"/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Shortening of maturity</a:t>
            </a:r>
          </a:p>
          <a:p>
            <a:pPr marL="885825" marR="0" lvl="2" indent="-2286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50"/>
              </a:spcAft>
              <a:buClr>
                <a:srgbClr val="5772B7"/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Increases in Principal Amount</a:t>
            </a:r>
          </a:p>
          <a:p>
            <a:pPr marL="341313" marR="0" lvl="2" indent="-2809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50"/>
              </a:spcAft>
              <a:buClr>
                <a:srgbClr val="5772B7"/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Non-Prejudicial Modifications:</a:t>
            </a:r>
          </a:p>
          <a:p>
            <a:pPr marL="854075" marR="0" lvl="4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50"/>
              </a:spcAft>
              <a:buClr>
                <a:srgbClr val="5772B7"/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Maturity Date Extensions</a:t>
            </a:r>
          </a:p>
          <a:p>
            <a:pPr marL="854075" marR="0" lvl="4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50"/>
              </a:spcAft>
              <a:buClr>
                <a:srgbClr val="5772B7"/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Interest Rate Reductions/Deferral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565137-5416-33A2-D76B-EE25BC6D8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D8968-2957-4B76-A28C-21336776FBC6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224282-ADC8-3448-C724-0C0C9F5F2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Sullivan &amp; Worcester LLP</a:t>
            </a:r>
          </a:p>
        </p:txBody>
      </p:sp>
    </p:spTree>
    <p:extLst>
      <p:ext uri="{BB962C8B-B14F-4D97-AF65-F5344CB8AC3E}">
        <p14:creationId xmlns:p14="http://schemas.microsoft.com/office/powerpoint/2010/main" val="2874151301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F76BA-24C8-B870-986E-4EAD141A1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Intercreditor and Guarantor Issues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59023-FE70-0436-C288-A198326C66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5125" marR="0" lvl="0" indent="-2825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50"/>
              </a:spcAft>
              <a:buClr>
                <a:srgbClr val="5772B7"/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Where there is an Intercreditor/Subordination agreement which addresses subsequent modification, such language generally prevents a finding of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prejudice to the junior lienholder.</a:t>
            </a:r>
          </a:p>
          <a:p>
            <a:pPr marL="365125" marR="0" lvl="0" indent="-2825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50"/>
              </a:spcAft>
              <a:buClr>
                <a:srgbClr val="5772B7"/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Beware of “sacred rights” provisions, which provide that certain changes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cannot be made without the consent of the junior lienholder.</a:t>
            </a:r>
          </a:p>
          <a:p>
            <a:pPr marL="365125" marR="0" lvl="0" indent="-2825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50"/>
              </a:spcAft>
              <a:buClr>
                <a:srgbClr val="5772B7"/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Guarantors should be party to workout documents in order to retain the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benefit of the guaranty.</a:t>
            </a:r>
          </a:p>
          <a:p>
            <a:pPr marL="365125" marR="0" lvl="0" indent="-2825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50"/>
              </a:spcAft>
              <a:buClr>
                <a:srgbClr val="5772B7"/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General rule: A surety/guarantor may be discharged if the contract is modified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without consent.</a:t>
            </a:r>
          </a:p>
          <a:p>
            <a:pPr marL="365125" marR="0" lvl="0" indent="-2825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50"/>
              </a:spcAft>
              <a:buClr>
                <a:srgbClr val="5772B7"/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For this reason, guaranty documents generally permit modification without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guarantor consent.</a:t>
            </a:r>
          </a:p>
          <a:p>
            <a:pPr marL="8255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9DEF20-28CB-A9A4-2E7C-29C4DE4CB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D8968-2957-4B76-A28C-21336776FBC6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196C73-E8F0-DC77-B51B-2CBA6BA44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Sullivan &amp; Worcester LLP</a:t>
            </a:r>
          </a:p>
        </p:txBody>
      </p:sp>
    </p:spTree>
    <p:extLst>
      <p:ext uri="{BB962C8B-B14F-4D97-AF65-F5344CB8AC3E}">
        <p14:creationId xmlns:p14="http://schemas.microsoft.com/office/powerpoint/2010/main" val="413458687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3182758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A4FC62-901B-D958-60FD-BC3001944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823"/>
            <a:ext cx="3419856" cy="5583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Preparing for </a:t>
            </a:r>
            <a:r>
              <a:rPr lang="en-US" sz="4400"/>
              <a:t>a</a:t>
            </a:r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nd Surviving the First Month in  Chapter 11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67200" y="630936"/>
            <a:ext cx="18288" cy="5590381"/>
          </a:xfrm>
          <a:custGeom>
            <a:avLst/>
            <a:gdLst>
              <a:gd name="connsiteX0" fmla="*/ 0 w 18288"/>
              <a:gd name="connsiteY0" fmla="*/ 0 h 5590381"/>
              <a:gd name="connsiteX1" fmla="*/ 18288 w 18288"/>
              <a:gd name="connsiteY1" fmla="*/ 0 h 5590381"/>
              <a:gd name="connsiteX2" fmla="*/ 18288 w 18288"/>
              <a:gd name="connsiteY2" fmla="*/ 754701 h 5590381"/>
              <a:gd name="connsiteX3" fmla="*/ 18288 w 18288"/>
              <a:gd name="connsiteY3" fmla="*/ 1565307 h 5590381"/>
              <a:gd name="connsiteX4" fmla="*/ 18288 w 18288"/>
              <a:gd name="connsiteY4" fmla="*/ 2152297 h 5590381"/>
              <a:gd name="connsiteX5" fmla="*/ 18288 w 18288"/>
              <a:gd name="connsiteY5" fmla="*/ 2906998 h 5590381"/>
              <a:gd name="connsiteX6" fmla="*/ 18288 w 18288"/>
              <a:gd name="connsiteY6" fmla="*/ 3549892 h 5590381"/>
              <a:gd name="connsiteX7" fmla="*/ 18288 w 18288"/>
              <a:gd name="connsiteY7" fmla="*/ 4080978 h 5590381"/>
              <a:gd name="connsiteX8" fmla="*/ 18288 w 18288"/>
              <a:gd name="connsiteY8" fmla="*/ 4835680 h 5590381"/>
              <a:gd name="connsiteX9" fmla="*/ 18288 w 18288"/>
              <a:gd name="connsiteY9" fmla="*/ 5590381 h 5590381"/>
              <a:gd name="connsiteX10" fmla="*/ 0 w 18288"/>
              <a:gd name="connsiteY10" fmla="*/ 5590381 h 5590381"/>
              <a:gd name="connsiteX11" fmla="*/ 0 w 18288"/>
              <a:gd name="connsiteY11" fmla="*/ 4835680 h 5590381"/>
              <a:gd name="connsiteX12" fmla="*/ 0 w 18288"/>
              <a:gd name="connsiteY12" fmla="*/ 4304593 h 5590381"/>
              <a:gd name="connsiteX13" fmla="*/ 0 w 18288"/>
              <a:gd name="connsiteY13" fmla="*/ 3773507 h 5590381"/>
              <a:gd name="connsiteX14" fmla="*/ 0 w 18288"/>
              <a:gd name="connsiteY14" fmla="*/ 3186517 h 5590381"/>
              <a:gd name="connsiteX15" fmla="*/ 0 w 18288"/>
              <a:gd name="connsiteY15" fmla="*/ 2487720 h 5590381"/>
              <a:gd name="connsiteX16" fmla="*/ 0 w 18288"/>
              <a:gd name="connsiteY16" fmla="*/ 1956633 h 5590381"/>
              <a:gd name="connsiteX17" fmla="*/ 0 w 18288"/>
              <a:gd name="connsiteY17" fmla="*/ 1425547 h 5590381"/>
              <a:gd name="connsiteX18" fmla="*/ 0 w 18288"/>
              <a:gd name="connsiteY18" fmla="*/ 614942 h 5590381"/>
              <a:gd name="connsiteX19" fmla="*/ 0 w 18288"/>
              <a:gd name="connsiteY19" fmla="*/ 0 h 559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" h="5590381" fill="none" extrusionOk="0">
                <a:moveTo>
                  <a:pt x="0" y="0"/>
                </a:moveTo>
                <a:cubicBezTo>
                  <a:pt x="7726" y="-435"/>
                  <a:pt x="14198" y="437"/>
                  <a:pt x="18288" y="0"/>
                </a:cubicBezTo>
                <a:cubicBezTo>
                  <a:pt x="-5226" y="225076"/>
                  <a:pt x="46275" y="562283"/>
                  <a:pt x="18288" y="754701"/>
                </a:cubicBezTo>
                <a:cubicBezTo>
                  <a:pt x="-9699" y="947119"/>
                  <a:pt x="30081" y="1239251"/>
                  <a:pt x="18288" y="1565307"/>
                </a:cubicBezTo>
                <a:cubicBezTo>
                  <a:pt x="6495" y="1891363"/>
                  <a:pt x="7160" y="1999140"/>
                  <a:pt x="18288" y="2152297"/>
                </a:cubicBezTo>
                <a:cubicBezTo>
                  <a:pt x="29417" y="2305454"/>
                  <a:pt x="28705" y="2598333"/>
                  <a:pt x="18288" y="2906998"/>
                </a:cubicBezTo>
                <a:cubicBezTo>
                  <a:pt x="7871" y="3215663"/>
                  <a:pt x="35263" y="3327412"/>
                  <a:pt x="18288" y="3549892"/>
                </a:cubicBezTo>
                <a:cubicBezTo>
                  <a:pt x="1313" y="3772372"/>
                  <a:pt x="38561" y="3843836"/>
                  <a:pt x="18288" y="4080978"/>
                </a:cubicBezTo>
                <a:cubicBezTo>
                  <a:pt x="-1985" y="4318120"/>
                  <a:pt x="-3806" y="4511166"/>
                  <a:pt x="18288" y="4835680"/>
                </a:cubicBezTo>
                <a:cubicBezTo>
                  <a:pt x="40382" y="5160194"/>
                  <a:pt x="-13070" y="5401748"/>
                  <a:pt x="18288" y="5590381"/>
                </a:cubicBezTo>
                <a:cubicBezTo>
                  <a:pt x="12010" y="5589863"/>
                  <a:pt x="6799" y="5589982"/>
                  <a:pt x="0" y="5590381"/>
                </a:cubicBezTo>
                <a:cubicBezTo>
                  <a:pt x="-6480" y="5250523"/>
                  <a:pt x="-32148" y="5052531"/>
                  <a:pt x="0" y="4835680"/>
                </a:cubicBezTo>
                <a:cubicBezTo>
                  <a:pt x="32148" y="4618829"/>
                  <a:pt x="5352" y="4496374"/>
                  <a:pt x="0" y="4304593"/>
                </a:cubicBezTo>
                <a:cubicBezTo>
                  <a:pt x="-5352" y="4112812"/>
                  <a:pt x="9645" y="3919423"/>
                  <a:pt x="0" y="3773507"/>
                </a:cubicBezTo>
                <a:cubicBezTo>
                  <a:pt x="-9645" y="3627591"/>
                  <a:pt x="-10654" y="3330687"/>
                  <a:pt x="0" y="3186517"/>
                </a:cubicBezTo>
                <a:cubicBezTo>
                  <a:pt x="10654" y="3042347"/>
                  <a:pt x="18181" y="2635923"/>
                  <a:pt x="0" y="2487720"/>
                </a:cubicBezTo>
                <a:cubicBezTo>
                  <a:pt x="-18181" y="2339517"/>
                  <a:pt x="-7947" y="2113537"/>
                  <a:pt x="0" y="1956633"/>
                </a:cubicBezTo>
                <a:cubicBezTo>
                  <a:pt x="7947" y="1799729"/>
                  <a:pt x="-15145" y="1657735"/>
                  <a:pt x="0" y="1425547"/>
                </a:cubicBezTo>
                <a:cubicBezTo>
                  <a:pt x="15145" y="1193359"/>
                  <a:pt x="-23832" y="948054"/>
                  <a:pt x="0" y="614942"/>
                </a:cubicBezTo>
                <a:cubicBezTo>
                  <a:pt x="23832" y="281831"/>
                  <a:pt x="2816" y="129878"/>
                  <a:pt x="0" y="0"/>
                </a:cubicBezTo>
                <a:close/>
              </a:path>
              <a:path w="18288" h="5590381" stroke="0" extrusionOk="0">
                <a:moveTo>
                  <a:pt x="0" y="0"/>
                </a:moveTo>
                <a:cubicBezTo>
                  <a:pt x="5871" y="848"/>
                  <a:pt x="11713" y="-200"/>
                  <a:pt x="18288" y="0"/>
                </a:cubicBezTo>
                <a:cubicBezTo>
                  <a:pt x="41141" y="165299"/>
                  <a:pt x="3613" y="427555"/>
                  <a:pt x="18288" y="698798"/>
                </a:cubicBezTo>
                <a:cubicBezTo>
                  <a:pt x="32963" y="970041"/>
                  <a:pt x="19680" y="1226199"/>
                  <a:pt x="18288" y="1397595"/>
                </a:cubicBezTo>
                <a:cubicBezTo>
                  <a:pt x="16896" y="1568991"/>
                  <a:pt x="38798" y="1794517"/>
                  <a:pt x="18288" y="2152297"/>
                </a:cubicBezTo>
                <a:cubicBezTo>
                  <a:pt x="-2222" y="2510077"/>
                  <a:pt x="40846" y="2594424"/>
                  <a:pt x="18288" y="2739287"/>
                </a:cubicBezTo>
                <a:cubicBezTo>
                  <a:pt x="-4270" y="2884150"/>
                  <a:pt x="27117" y="3129706"/>
                  <a:pt x="18288" y="3493988"/>
                </a:cubicBezTo>
                <a:cubicBezTo>
                  <a:pt x="9459" y="3858270"/>
                  <a:pt x="54201" y="4041447"/>
                  <a:pt x="18288" y="4304593"/>
                </a:cubicBezTo>
                <a:cubicBezTo>
                  <a:pt x="-17625" y="4567740"/>
                  <a:pt x="49627" y="5149125"/>
                  <a:pt x="18288" y="5590381"/>
                </a:cubicBezTo>
                <a:cubicBezTo>
                  <a:pt x="10860" y="5590744"/>
                  <a:pt x="7568" y="5590157"/>
                  <a:pt x="0" y="5590381"/>
                </a:cubicBezTo>
                <a:cubicBezTo>
                  <a:pt x="36767" y="5266821"/>
                  <a:pt x="-16223" y="5116146"/>
                  <a:pt x="0" y="4835680"/>
                </a:cubicBezTo>
                <a:cubicBezTo>
                  <a:pt x="16223" y="4555214"/>
                  <a:pt x="-16316" y="4356490"/>
                  <a:pt x="0" y="4136882"/>
                </a:cubicBezTo>
                <a:cubicBezTo>
                  <a:pt x="16316" y="3917274"/>
                  <a:pt x="8005" y="3773465"/>
                  <a:pt x="0" y="3549892"/>
                </a:cubicBezTo>
                <a:cubicBezTo>
                  <a:pt x="-8005" y="3326319"/>
                  <a:pt x="27623" y="3052456"/>
                  <a:pt x="0" y="2851094"/>
                </a:cubicBezTo>
                <a:cubicBezTo>
                  <a:pt x="-27623" y="2649732"/>
                  <a:pt x="5614" y="2455815"/>
                  <a:pt x="0" y="2264104"/>
                </a:cubicBezTo>
                <a:cubicBezTo>
                  <a:pt x="-5614" y="2072393"/>
                  <a:pt x="22598" y="1990723"/>
                  <a:pt x="0" y="1733018"/>
                </a:cubicBezTo>
                <a:cubicBezTo>
                  <a:pt x="-22598" y="1475313"/>
                  <a:pt x="-6965" y="1369123"/>
                  <a:pt x="0" y="1090124"/>
                </a:cubicBezTo>
                <a:cubicBezTo>
                  <a:pt x="6965" y="811125"/>
                  <a:pt x="-19273" y="507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31A7EF1-9ADC-1D86-6C5C-C2223D5A69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1605275"/>
            <a:ext cx="6894576" cy="1964954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822ED8-EEDF-6FDD-FCA5-D20FDCF98C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54296" y="4798577"/>
            <a:ext cx="6894576" cy="1428487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itchFamily="34" charset="0"/>
              <a:buChar char="•"/>
            </a:pPr>
            <a:endParaRPr lang="en-US" sz="1200"/>
          </a:p>
          <a:p>
            <a:r>
              <a:rPr lang="en-US" sz="2000"/>
              <a:t>MACKEN TOUSSAINT</a:t>
            </a:r>
          </a:p>
          <a:p>
            <a:r>
              <a:rPr lang="en-US" sz="2000"/>
              <a:t>Riemer &amp; Braunstein LLP</a:t>
            </a:r>
            <a:br>
              <a:rPr lang="en-US" sz="2000"/>
            </a:br>
            <a:r>
              <a:rPr lang="en-US" sz="2000"/>
              <a:t>Boston, MA 02114</a:t>
            </a:r>
          </a:p>
          <a:p>
            <a:pPr indent="-228600">
              <a:buFont typeface="Arial" pitchFamily="34" charset="0"/>
              <a:buChar char="•"/>
            </a:pP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717878330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6500" y="685800"/>
            <a:ext cx="10375899" cy="503238"/>
          </a:xfrm>
        </p:spPr>
        <p:txBody>
          <a:bodyPr>
            <a:normAutofit fontScale="90000"/>
          </a:bodyPr>
          <a:lstStyle/>
          <a:p>
            <a:r>
              <a:rPr lang="en-US" dirty="0"/>
              <a:t>Chapter 11 Preparation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1CA0B9-F148-4D36-99AA-F3695E16ED2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Prefiling logistics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Engagement/ payment of prepetition services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“disinterested person” requirement. 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§§ 101(14), 1107(b)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Subchapter V Debtor: Confirm total and nature of debts for SBRA eligibility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Eligibility/ debt limit discussed below.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Due diligence documents/ review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See Form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Chapter 11 Filing Checklist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Exit strategy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Petition Documents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Voluntary petition (with filing fee)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Corporate vote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Master mailing list of creditors/ Matrix</a:t>
            </a:r>
          </a:p>
        </p:txBody>
      </p:sp>
    </p:spTree>
    <p:extLst>
      <p:ext uri="{BB962C8B-B14F-4D97-AF65-F5344CB8AC3E}">
        <p14:creationId xmlns:p14="http://schemas.microsoft.com/office/powerpoint/2010/main" val="24711490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6500" y="685800"/>
            <a:ext cx="10375899" cy="639660"/>
          </a:xfrm>
        </p:spPr>
        <p:txBody>
          <a:bodyPr>
            <a:normAutofit fontScale="90000"/>
          </a:bodyPr>
          <a:lstStyle/>
          <a:p>
            <a:r>
              <a:rPr lang="en-US" dirty="0"/>
              <a:t>Chapter 11 Preparation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6500" y="1325460"/>
            <a:ext cx="10375899" cy="484674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i="1" dirty="0"/>
              <a:t>(More on Petition Documents…)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 of top 20 creditors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Corporate ownership statement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Application to employ Debtor’s counsel (with Affidavit)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Subchapter V Debtor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most recent financial statements *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Balance Sheet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Statement of Operations/ P&amp;L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Cash flow statement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Federal Income tax return</a:t>
            </a:r>
          </a:p>
          <a:p>
            <a:pPr marL="0" marR="0" indent="0">
              <a:lnSpc>
                <a:spcPts val="13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If not available, Section 1116 permits in the alternative filing of a statement that no balance sheet, statement of operations, or cash flow statement has been prepared and no Federal tax return has been filed. 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1CA0B9-F148-4D36-99AA-F3695E16ED2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510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D0468-A5C9-808A-CE8F-52A43B39F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7F076-77D3-0272-7F6F-2C2A96F87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2751"/>
            <a:ext cx="10515600" cy="4932989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Triage for Financially Distressed Companies </a:t>
            </a:r>
          </a:p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Documenting a Workout Solution </a:t>
            </a:r>
          </a:p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Pre-Bankruptcy Strategies and Alternatives </a:t>
            </a:r>
          </a:p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Ending the Negotiation </a:t>
            </a:r>
          </a:p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Landlord Issues – Pre-Bankruptcy</a:t>
            </a:r>
          </a:p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How Debtor’s Counsel Prepares for Chapter 11 </a:t>
            </a:r>
          </a:p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Surviving the First Month in Chapter 11 </a:t>
            </a:r>
          </a:p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Confirming a Bankruptcy Plan </a:t>
            </a:r>
          </a:p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Emerging from Bankruptcy after Confirmation or Sale </a:t>
            </a:r>
          </a:p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Issues for Landlords in Workouts and Bankruptcy </a:t>
            </a:r>
          </a:p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“Ask the Experts” Q&amp;A Session </a:t>
            </a:r>
          </a:p>
        </p:txBody>
      </p:sp>
    </p:spTree>
    <p:extLst>
      <p:ext uri="{BB962C8B-B14F-4D97-AF65-F5344CB8AC3E}">
        <p14:creationId xmlns:p14="http://schemas.microsoft.com/office/powerpoint/2010/main" val="1816643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6500" y="1112838"/>
            <a:ext cx="10375899" cy="5059362"/>
          </a:xfrm>
        </p:spPr>
        <p:txBody>
          <a:bodyPr/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 Brief Notes 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Regarding Subchapter V Debtors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Small Business Reorganization Act of 2019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(the “SBRA”)</a:t>
            </a:r>
          </a:p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Became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effective on February 19, 2020, amended Chapter 11 of the Bankruptcy Code by adding a new Subchapter V. </a:t>
            </a:r>
          </a:p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“small business” may elect to proceed under Subchapter V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Section 101(51C) defines a “small business case” as a Chapter 11 case in which the debtor is a “small business debtor” and has not elected Subchapter V.</a:t>
            </a:r>
          </a:p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oal is to promote small business reorganization while reducing the time and expenses generally associated with a typical Chapter 11 reorganization. </a:t>
            </a:r>
          </a:p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Appointment of Subchapter V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Trustee by the U.S. Trustee’s office.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 “facilitate the development of a consensual plan of reorganization.” §1183(b)(7).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Other duties under §1183(b), incl. expanded power for investigation, and operating the business (if the debtor in possession is removed).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6500" y="609600"/>
            <a:ext cx="10375899" cy="503238"/>
          </a:xfrm>
        </p:spPr>
        <p:txBody>
          <a:bodyPr>
            <a:normAutofit fontScale="90000"/>
          </a:bodyPr>
          <a:lstStyle/>
          <a:p>
            <a:r>
              <a:rPr lang="en-US" dirty="0"/>
              <a:t>Chapter 11 Preparation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1CA0B9-F148-4D36-99AA-F3695E16ED2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1697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6500" y="703385"/>
            <a:ext cx="10375899" cy="633045"/>
          </a:xfrm>
        </p:spPr>
        <p:txBody>
          <a:bodyPr>
            <a:normAutofit fontScale="90000"/>
          </a:bodyPr>
          <a:lstStyle/>
          <a:p>
            <a:r>
              <a:rPr lang="en-US" dirty="0"/>
              <a:t>Chapter 11 Preparation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4015" y="1336430"/>
            <a:ext cx="10228384" cy="4835770"/>
          </a:xfrm>
        </p:spPr>
        <p:txBody>
          <a:bodyPr/>
          <a:lstStyle/>
          <a:p>
            <a:pPr marL="0" indent="0">
              <a:buNone/>
            </a:pPr>
            <a:r>
              <a:rPr lang="en-US" i="1" dirty="0"/>
              <a:t>(More on Subchapter V / SBRA…)</a:t>
            </a:r>
          </a:p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Post-petition 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dministrative claims may be paid over 3-5 years under the Chapter 11 plan.</a:t>
            </a:r>
          </a:p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Slightly different requirements for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Chapter 11 plan confirmation. 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en-US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Discussed in Plan Confirmation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]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Eligibility/ Debt Limit for “Small Business Debtor” Under Subchapter V (§§ 1182; 101(51C)):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the debtor to be engaged in 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commercial or business activities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(ii) the debtor to have aggregate 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non-contingent liquidated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secured and unsecured debts in an amount no more than $7,500,000* (not including debts owed to affiliates or insiders).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Debt cap may reset to the standard amount for “small business debtor” under §101(51C), currently $3,024,725,  absent further legislation by June 21, 2024.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(iii) at least 50% of the prepetition debts must be from commercial or business activities.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Key Disqualifiers: 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if debtor is in the business of owning single asset real estate (Single Asset Real Estate entity); (ii) member of a group of affiliated debtors with debts greater than $7,500,000; and (iii) if debtor is a publicly traded company registered with the SEC or any affiliate of such publicly traded company. 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1CA0B9-F148-4D36-99AA-F3695E16ED2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3494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D0BF9-25C4-E028-1D40-A477C5735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788565"/>
            <a:ext cx="10375899" cy="461396"/>
          </a:xfrm>
        </p:spPr>
        <p:txBody>
          <a:bodyPr>
            <a:normAutofit fontScale="90000"/>
          </a:bodyPr>
          <a:lstStyle/>
          <a:p>
            <a:r>
              <a:rPr lang="en-US" dirty="0"/>
              <a:t>Post Filing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0C418B-676C-6F84-6798-A993B6FFB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Documents to US Trustee’s office before initial meeting/ section 341 meeting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Proof of insurance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Bank account statements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Tax returns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New DIP bank account (unless motion to maintain existing bank accounts allowed)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First day pleadings, as may be applicable: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Cash collateral motion (with 13-week Budget)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Employee related motion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Utility motion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Critical vendor motion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Insurance related motion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Motion to maintain existing bank accounts and business forms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275D6F-9585-3C48-F0CD-C3D6245C4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1CA0B9-F148-4D36-99AA-F3695E16ED2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191245-59F2-A3A7-9443-C92E347E1A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3931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6500" y="685800"/>
            <a:ext cx="10375899" cy="427038"/>
          </a:xfrm>
        </p:spPr>
        <p:txBody>
          <a:bodyPr>
            <a:normAutofit fontScale="90000"/>
          </a:bodyPr>
          <a:lstStyle/>
          <a:p>
            <a:r>
              <a:rPr lang="en-US" dirty="0"/>
              <a:t>Post Filing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4.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Suggestion of bankruptcy for pending state court or other proceedings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Filings due within 14 days after petition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 of equity security holders of the debtor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Disclosure of Attorney Compensation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Statement of Financial Affairs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Bankruptcy Schedules – assets and liabilities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Schedule A/B: Real and personal property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Schedule D: Secured claims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Schedule E: Unsecured priority claims, such as employee wages, tax claims (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§507)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Schedule F: General unsecured claims (non-priority)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Schedule G: Executory Contracts and Unexpired Leases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Schedule H: Co-debtors 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1CA0B9-F148-4D36-99AA-F3695E16ED2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2444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D718D-2170-3323-F391-FB184FB71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685800"/>
            <a:ext cx="10375899" cy="503238"/>
          </a:xfrm>
        </p:spPr>
        <p:txBody>
          <a:bodyPr>
            <a:normAutofit fontScale="90000"/>
          </a:bodyPr>
          <a:lstStyle/>
          <a:p>
            <a:r>
              <a:rPr lang="en-US" dirty="0"/>
              <a:t>Post Filing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40C2C-5E0D-FC45-102B-309C3DEB3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6500" y="1115736"/>
            <a:ext cx="10375899" cy="5056464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/>
              <a:t>Other Matters / Considerations: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Meeting of creditors (section 341 meeting)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Claims filing bar date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Employment of accountant or other professionals (if applicable)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Appointment of creditors’ committee  (if applicable) [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Discussed below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Monthly operating reports to US Trustee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quarterly fee if Subchapter V case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Motion to assume / reject leases or contracts (if applicable)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Respond to creditors’ motions (such as stay relief)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DIP financing (if applicable) [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Discussed below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Asset sale (if applicable) [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Discussed below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AF75DF-377B-7921-5510-BD9E10F64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1CA0B9-F148-4D36-99AA-F3695E16ED2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E43B6-B409-7DE3-8292-9FE0DBC343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1757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E8607-957A-B964-2AB1-22D113C26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796954"/>
            <a:ext cx="10375899" cy="478172"/>
          </a:xfrm>
        </p:spPr>
        <p:txBody>
          <a:bodyPr>
            <a:normAutofit fontScale="90000"/>
          </a:bodyPr>
          <a:lstStyle/>
          <a:p>
            <a:r>
              <a:rPr lang="en-US" dirty="0"/>
              <a:t>Post Filing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83CB5B-1363-5BEB-D092-CDFD8D6912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6500" y="1275126"/>
            <a:ext cx="10375899" cy="4897074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i="1" dirty="0"/>
              <a:t>(More on Other Matters/ Considerations)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Chapter 11 plan/ disclosure statement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Discussed in Plan Confirmation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Subchapter V Case – Additional Requirements/ Deadlines: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Report due regarding plan process 14 days before status conference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Status conference to be held within 60 days of filing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Chapter 11 plan to be filed within 90 days 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opposed to initial 120-day period exclusivity (subject to extension) for debtor to file plan in regular Chapter 11. (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§1121)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Only the debtor can file a plan in Subchapter V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309766-757E-19D8-09C0-960020810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1CA0B9-F148-4D36-99AA-F3695E16ED2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4B95C7-3CAB-06E5-B5D5-0A71EA9FC4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7458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6500" y="694592"/>
            <a:ext cx="10375899" cy="494446"/>
          </a:xfrm>
        </p:spPr>
        <p:txBody>
          <a:bodyPr>
            <a:normAutofit fontScale="90000"/>
          </a:bodyPr>
          <a:lstStyle/>
          <a:p>
            <a:r>
              <a:rPr lang="en-US" dirty="0"/>
              <a:t>Post Filing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6500" y="1354014"/>
            <a:ext cx="10375899" cy="4818185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Appointment of unsecured creditors’ committee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Typically in bigger cases.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Generally not applicable in a Subchapter V case.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committee generally constitutes of 3-7 unsecured creditors formed by the U.S. Trustee’s office in the  Chapter 11 case. §1102(a).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committee can retain counsel and other professionals. §1103. Such professional fees are administrative expense of the debtor’s estate.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committee represents the interests of all general unsecured creditors.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Committee members may separately pursue their own interests as individual creditors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Statutory roles under §1103 may include: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consulting with the debtor regarding administration of the case; (ii) requesting appointment of a trustee or examiner; (iii) participating in the formulation of a plan; (iv) investigating matters relevant to the case or the formulation of a plan.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Upon effective date of confirmed Chapter 11 plan, the committee is relieved of further duties. 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1CA0B9-F148-4D36-99AA-F3695E16ED2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0286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6500" y="668215"/>
            <a:ext cx="10375899" cy="483578"/>
          </a:xfrm>
        </p:spPr>
        <p:txBody>
          <a:bodyPr>
            <a:normAutofit fontScale="90000"/>
          </a:bodyPr>
          <a:lstStyle/>
          <a:p>
            <a:r>
              <a:rPr lang="en-US" dirty="0"/>
              <a:t>Post Filing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6500" y="1406768"/>
            <a:ext cx="10375899" cy="4765431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/>
              <a:t>Debtor in possession (DIP) Financing: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Section 364 (a): Permits unsecured debt / credit in the ordinary course of business as an administrative expense under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§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503(b), unless the Court orders otherwise.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Section 364(b): The Court may authorize unsecured debt/ credit (not in the ordinary course of business) as an administrative expense under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§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503(b), after notice and hearing.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Section 364(c): If unable to obtain unsecured credit under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§503(b) as an administrative expense, after notice and hearing, the Court may authorize credit/ debt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(1) with priority over other administrative expenses;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(2) secured by a lien on property not already subject to a lien; or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(3) secured by a junior lien on property that is already subject to a lien.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Section 364(d): The Court may authorize, after notice and hearing, credit/ debt secured by a 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senior or equal lien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 property that is already subject to a lien only IF: (A) the debtor/ trustee is unable to obtain such credit otherwise; and (B) there is adequate protection for the existing secured creditors or lienholders.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1CA0B9-F148-4D36-99AA-F3695E16ED2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9093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6500" y="404446"/>
            <a:ext cx="10375899" cy="940776"/>
          </a:xfrm>
        </p:spPr>
        <p:txBody>
          <a:bodyPr>
            <a:normAutofit/>
          </a:bodyPr>
          <a:lstStyle/>
          <a:p>
            <a:r>
              <a:rPr lang="en-US" dirty="0"/>
              <a:t>Post Filing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u="sng" dirty="0"/>
              <a:t>Bankruptcy Sale: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Section 363 sale of assets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Section 363(b): After notice and hearing the debtor may sell, other than in the ordinary course of business,  property of the estate.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Section 363(c): Permits the debtor to sell property of the estate in the ordinary course of business without notice or hearing, unless the Court orders otherwise.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Section 363(f): The Court may authorize such sale </a:t>
            </a:r>
            <a:r>
              <a:rPr lang="en-US" b="1" dirty="0"/>
              <a:t>free and clear of any interest </a:t>
            </a:r>
            <a:r>
              <a:rPr lang="en-US" dirty="0"/>
              <a:t>(liens, claims, and encumbrances) only IF: (</a:t>
            </a:r>
            <a:r>
              <a:rPr lang="en-US" dirty="0" err="1"/>
              <a:t>i</a:t>
            </a:r>
            <a:r>
              <a:rPr lang="en-US" dirty="0"/>
              <a:t>) applicable non-bankruptcy law permits such sale; (ii) consent of secured creditor/ lienholder; (iii) price is greater than the value of all liens; (iv) disputed security interest; </a:t>
            </a:r>
            <a:r>
              <a:rPr lang="en-US" b="1" dirty="0"/>
              <a:t>or</a:t>
            </a:r>
            <a:r>
              <a:rPr lang="en-US" dirty="0"/>
              <a:t> (v) the secured creditor/ lienholder could be compelled to accept money satisfaction of such interest in a legal or equitable proceeding.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Sale Under Chapter 11 Plan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Section 1123(a)(5): Plan’s implementation may include sale of property of the estate either subject to or free of any lien.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Section 1141(c): Unless certain exceptions are applicable, after confirmation of a plan, the property dealt with by the plan is free and clear of all claims and interests of creditors, equity security holders, and of general partners of the debtor.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1CA0B9-F148-4D36-99AA-F3695E16ED2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3160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BF9B2-735D-83E7-F799-85F2B5FF0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070904"/>
            <a:ext cx="10375899" cy="1453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RECAP…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BDAA0-30A9-098F-F2B0-77518DCA0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6500" y="1292468"/>
            <a:ext cx="10375899" cy="4879731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summary, in representing the debtor in new Chapter 11 petition: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Determine if the company qualifies as a small business debtor that can elect Subchapter V.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Collect as much information as possible about the company’s assets and liabilities (due diligence pre-filing).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Consider exit strategy and be ready for challenges from creditors.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Pay attention to key deadlines.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Check the Bankruptcy Court local rules (in addition to the Bankruptcy Code and the Bankruptcy Rules)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FFAF7A-8317-FA22-56D0-FD840717F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1CA0B9-F148-4D36-99AA-F3695E16ED2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4C5DB9-2D45-CDEF-12A9-054671F90F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877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A2A45D47-98DC-1E59-9AFB-83072FF222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Amy A. Zuccarello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4B4DEB-4C14-90A6-C3AD-5D0C64602D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1200" y="987552"/>
            <a:ext cx="5791200" cy="1532230"/>
          </a:xfrm>
        </p:spPr>
        <p:txBody>
          <a:bodyPr>
            <a:norm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Structuring a Workout – Considerations for 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Lenders and Borrowers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B29A25-B5F8-7065-5CC2-9DE96A282BF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10325"/>
            <a:ext cx="304800" cy="365125"/>
          </a:xfrm>
        </p:spPr>
        <p:txBody>
          <a:bodyPr/>
          <a:lstStyle/>
          <a:p>
            <a:fld id="{0CDD8968-2957-4B76-A28C-21336776FBC6}" type="slidenum">
              <a:rPr lang="en-US">
                <a:solidFill>
                  <a:srgbClr val="FFFFFF"/>
                </a:solidFill>
                <a:latin typeface="Calibri"/>
              </a:rPr>
              <a:pPr/>
              <a:t>3</a:t>
            </a:fld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0CF71-B073-68BD-E57A-6D85382DAF99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0261600" y="6410325"/>
            <a:ext cx="1930400" cy="365125"/>
          </a:xfrm>
        </p:spPr>
        <p:txBody>
          <a:bodyPr/>
          <a:lstStyle/>
          <a:p>
            <a:fld id="{FC780647-DE16-4A37-8C70-5C2C3DF8476D}" type="datetime1">
              <a:rPr lang="en-US">
                <a:solidFill>
                  <a:srgbClr val="FFFFFF"/>
                </a:solidFill>
                <a:latin typeface="Calibri"/>
              </a:rPr>
              <a:pPr/>
              <a:t>10/12/2023</a:t>
            </a:fld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7E3165-835C-5207-5FAC-365C5942D8A4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410325"/>
            <a:ext cx="5486400" cy="365125"/>
          </a:xfrm>
        </p:spPr>
        <p:txBody>
          <a:bodyPr/>
          <a:lstStyle/>
          <a:p>
            <a:r>
              <a:rPr lang="en-US">
                <a:solidFill>
                  <a:srgbClr val="FFFFFF"/>
                </a:solidFill>
                <a:latin typeface="Calibri"/>
              </a:rPr>
              <a:t>© Sullivan &amp; Worcester LLP</a:t>
            </a:r>
          </a:p>
        </p:txBody>
      </p:sp>
    </p:spTree>
    <p:extLst>
      <p:ext uri="{BB962C8B-B14F-4D97-AF65-F5344CB8AC3E}">
        <p14:creationId xmlns:p14="http://schemas.microsoft.com/office/powerpoint/2010/main" val="665748769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2388" y="1835523"/>
            <a:ext cx="11274552" cy="1401916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4800"/>
              <a:t>Confirming a Chapter 11 Plan and Emerging From Bankruptcy</a:t>
            </a:r>
            <a:endParaRPr lang="en-US" sz="3800" i="1">
              <a:solidFill>
                <a:srgbClr val="FF0000"/>
              </a:solidFill>
            </a:endParaRPr>
          </a:p>
        </p:txBody>
      </p:sp>
      <p:sp>
        <p:nvSpPr>
          <p:cNvPr id="5" name="Subtitle 2"/>
          <p:cNvSpPr txBox="1"/>
          <p:nvPr/>
        </p:nvSpPr>
        <p:spPr>
          <a:xfrm>
            <a:off x="457200" y="3859306"/>
            <a:ext cx="11274552" cy="208429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1"/>
              </a:buClr>
              <a:buFont typeface="Calibri" panose="020F050202020403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Calibri" panose="020F050202020403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33643"/>
              </a:buClr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33643"/>
                </a:solidFill>
                <a:effectLst/>
                <a:uLnTx/>
                <a:uFillTx/>
                <a:latin typeface="Constantia"/>
                <a:ea typeface="+mn-ea"/>
                <a:cs typeface="Arial"/>
              </a:rPr>
              <a:t>Justin Kesselman, Esq.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33643"/>
              </a:buClr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33643"/>
                </a:solidFill>
                <a:effectLst/>
                <a:uLnTx/>
                <a:uFillTx/>
                <a:latin typeface="Constantia"/>
                <a:ea typeface="+mn-ea"/>
                <a:cs typeface="Arial"/>
              </a:rPr>
              <a:t>ArentFox Schiff LLP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33643"/>
              </a:buClr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33643"/>
                </a:solidFill>
                <a:effectLst/>
                <a:uLnTx/>
                <a:uFillTx/>
                <a:latin typeface="Constantia"/>
                <a:ea typeface="+mn-ea"/>
                <a:cs typeface="Arial"/>
              </a:rPr>
              <a:t>Boston, MA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33643"/>
              </a:buClr>
              <a:buSzTx/>
              <a:buFont typeface="Calibri" panose="020F0502020204030204" pitchFamily="34" charset="0"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33643"/>
              </a:solidFill>
              <a:effectLst/>
              <a:uLnTx/>
              <a:uFillTx/>
              <a:latin typeface="Constantia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33643"/>
              </a:buClr>
              <a:buSzTx/>
              <a:buFont typeface="Calibri" panose="020F050202020403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33643"/>
              </a:solidFill>
              <a:effectLst/>
              <a:uLnTx/>
              <a:uFillTx/>
              <a:latin typeface="Constantia"/>
              <a:ea typeface="+mn-ea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2524105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Judge holding a wooden gavel">
            <a:extLst>
              <a:ext uri="{FF2B5EF4-FFF2-40B4-BE49-F238E27FC236}">
                <a16:creationId xmlns:a16="http://schemas.microsoft.com/office/drawing/2014/main" id="{119925B2-8C3D-F9D6-27A6-A53FB29176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t="10864" b="1312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3" name="Rectangle 112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5FB514-EEAD-B46F-EE43-F22595CB4F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</a:rPr>
              <a:t>Confirming a Chapter 11 Plan</a:t>
            </a:r>
          </a:p>
        </p:txBody>
      </p:sp>
      <p:cxnSp>
        <p:nvCxnSpPr>
          <p:cNvPr id="1134" name="Straight Connector 112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2" name="Straight Connector 113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74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EB72A-7E3C-806B-FFDA-6365B993D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3453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u="sng" dirty="0">
                <a:latin typeface="Constantia" panose="02030602050306030303" pitchFamily="18" charset="0"/>
              </a:rPr>
              <a:t>Overview of Plan Confirmation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145C3-5A83-C632-ECB9-065DBCB90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9016"/>
            <a:ext cx="10515600" cy="517160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b="1" dirty="0"/>
              <a:t>Step 1: </a:t>
            </a:r>
            <a:r>
              <a:rPr lang="en-US" sz="3200" dirty="0"/>
              <a:t>Debtor files a disclosure statement and proposed plan</a:t>
            </a:r>
          </a:p>
          <a:p>
            <a:pPr marL="0" indent="0">
              <a:buNone/>
            </a:pPr>
            <a:r>
              <a:rPr lang="en-US" sz="3200" b="1" dirty="0"/>
              <a:t>Step 2: </a:t>
            </a:r>
            <a:r>
              <a:rPr lang="en-US" sz="3200" dirty="0"/>
              <a:t>Debtor files a proposed solicitation procedures motion</a:t>
            </a:r>
          </a:p>
          <a:p>
            <a:pPr marL="0" indent="0">
              <a:buNone/>
              <a:tabLst>
                <a:tab pos="1319213" algn="l"/>
              </a:tabLst>
            </a:pPr>
            <a:r>
              <a:rPr lang="en-US" sz="3200" b="1" dirty="0"/>
              <a:t>Step 3: </a:t>
            </a:r>
            <a:r>
              <a:rPr lang="en-US" sz="3200" dirty="0"/>
              <a:t>Court approves adequacy of disclosure statement and 	approves solicitation procedures </a:t>
            </a:r>
          </a:p>
          <a:p>
            <a:pPr marL="0" indent="0">
              <a:buNone/>
              <a:tabLst>
                <a:tab pos="1319213" algn="l"/>
              </a:tabLst>
            </a:pPr>
            <a:r>
              <a:rPr lang="en-US" sz="3200" b="1" dirty="0"/>
              <a:t>Step 4: </a:t>
            </a:r>
            <a:r>
              <a:rPr lang="en-US" sz="3200" dirty="0"/>
              <a:t>Debtor sends out disclosure statement and plan to 		creditors to solicit acceptance</a:t>
            </a:r>
          </a:p>
          <a:p>
            <a:pPr marL="0" indent="0">
              <a:buNone/>
              <a:tabLst>
                <a:tab pos="1319213" algn="l"/>
              </a:tabLst>
            </a:pPr>
            <a:r>
              <a:rPr lang="en-US" sz="3200" b="1" dirty="0"/>
              <a:t>Step 5: </a:t>
            </a:r>
            <a:r>
              <a:rPr lang="en-US" sz="3200" dirty="0"/>
              <a:t>Creditors vote to accept or reject plan </a:t>
            </a:r>
          </a:p>
          <a:p>
            <a:pPr marL="0" indent="0">
              <a:buNone/>
              <a:tabLst>
                <a:tab pos="1319213" algn="l"/>
              </a:tabLst>
            </a:pPr>
            <a:r>
              <a:rPr lang="en-US" sz="3200" b="1" dirty="0"/>
              <a:t>Step 6: </a:t>
            </a:r>
            <a:r>
              <a:rPr lang="en-US" sz="3200" dirty="0"/>
              <a:t>Bankruptcy Court holds confirmation hearing and 	confirms plan </a:t>
            </a:r>
          </a:p>
          <a:p>
            <a:pPr marL="0" indent="0">
              <a:buNone/>
              <a:tabLst>
                <a:tab pos="1319213" algn="l"/>
              </a:tabLst>
            </a:pPr>
            <a:r>
              <a:rPr lang="en-US" sz="3200" b="1" dirty="0"/>
              <a:t>Step 7: </a:t>
            </a:r>
            <a:r>
              <a:rPr lang="en-US" sz="3200" dirty="0"/>
              <a:t>Plan becomes effective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680735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28E291-0A04-F19D-4915-4C93D0B0C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 u="sng" dirty="0">
                <a:solidFill>
                  <a:srgbClr val="FFFFFF"/>
                </a:solidFill>
                <a:latin typeface="Constantia" panose="02030602050306030303" pitchFamily="18" charset="0"/>
              </a:rPr>
              <a:t>The Chapter 11 Plan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2A66EE9-6D38-3587-605A-760393DDA6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013201"/>
              </p:ext>
            </p:extLst>
          </p:nvPr>
        </p:nvGraphicFramePr>
        <p:xfrm>
          <a:off x="184639" y="1714501"/>
          <a:ext cx="11720146" cy="49324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80728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6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28E291-0A04-F19D-4915-4C93D0B0C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Constantia" panose="02030602050306030303" pitchFamily="18" charset="0"/>
              </a:rPr>
              <a:t>Soliciting Votes for the Plan</a:t>
            </a:r>
          </a:p>
        </p:txBody>
      </p:sp>
      <p:sp>
        <p:nvSpPr>
          <p:cNvPr id="24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D0D9F-BE2E-A735-1BFF-232EEE709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766980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Debtor has the exclusive right to file a Plan during first 120 days of the case (which may be extended, 11 U.S.C. 1121)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Creditors or equity holders can propose a competing Plan after this period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Debtor cannot solicit votes for the plan without Bankruptcy Court approval of an accompanying Disclosure Statement (11 U.S.C. 1125)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Disclosure Statement must contain “adequate information”…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“information of a kind, and in sufficient detail . . . that would enable . . . a hypothetical investor of the relevant class </a:t>
            </a:r>
            <a:r>
              <a:rPr lang="en-US" b="1" u="sng" dirty="0"/>
              <a:t>to make an informed judgment about the plan</a:t>
            </a:r>
            <a:r>
              <a:rPr lang="en-US" dirty="0"/>
              <a:t>”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May include Liquidation Analysis comparing Plan to hypothetical Chapter 7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Once approved, Debtor mails a solicitation package: (i) disclosure statement, (ii) proposed plan, (iii) voting ballots, (iv) notice of deadlines and the confirmation hearing, and (v) other approved items 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814016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28E291-0A04-F19D-4915-4C93D0B0C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4200" b="1" u="sng">
                <a:latin typeface="Constantia" panose="02030602050306030303" pitchFamily="18" charset="0"/>
              </a:rPr>
              <a:t>Liquidation Analysis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D0D9F-BE2E-A735-1BFF-232EEE709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endParaRPr lang="en-US" sz="2200"/>
          </a:p>
          <a:p>
            <a:endParaRPr lang="en-US" sz="2200"/>
          </a:p>
          <a:p>
            <a:endParaRPr lang="en-US" sz="2200"/>
          </a:p>
        </p:txBody>
      </p:sp>
      <p:pic>
        <p:nvPicPr>
          <p:cNvPr id="5" name="Picture 4" descr="A screenshot of a document&#10;&#10;Description automatically generated">
            <a:extLst>
              <a:ext uri="{FF2B5EF4-FFF2-40B4-BE49-F238E27FC236}">
                <a16:creationId xmlns:a16="http://schemas.microsoft.com/office/drawing/2014/main" id="{DBA1F22B-516B-56C1-8798-DA11E3368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7262" y="639520"/>
            <a:ext cx="6357150" cy="55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9229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D06CEB-7290-F979-C00C-473982C41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0435"/>
            <a:ext cx="5799909" cy="1275248"/>
          </a:xfrm>
        </p:spPr>
        <p:txBody>
          <a:bodyPr anchor="b">
            <a:normAutofit/>
          </a:bodyPr>
          <a:lstStyle/>
          <a:p>
            <a:r>
              <a:rPr lang="en-US" sz="3600" b="1" dirty="0">
                <a:latin typeface="Constantia" panose="02030602050306030303" pitchFamily="18" charset="0"/>
              </a:rPr>
              <a:t>Special Circumstances: Prepackaged Plans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20C029-8CEF-C2E2-9B83-F078D95C4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41529"/>
            <a:ext cx="6618767" cy="5226036"/>
          </a:xfrm>
        </p:spPr>
        <p:txBody>
          <a:bodyPr anchor="t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Alternative where debtor negotiates with its creditors out-of-court beforehand to reach a consensual plan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/>
              <a:t>No prohibition on solicitation of a plan pre-bankruptcy (</a:t>
            </a:r>
            <a:r>
              <a:rPr lang="en-US" sz="2800" i="1" dirty="0"/>
              <a:t>i.e.</a:t>
            </a:r>
            <a:r>
              <a:rPr lang="en-US" sz="2800" dirty="0"/>
              <a:t>, without a court order)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/>
              <a:t>Once consensus is reached, debtor files for bankruptcy and files the proposed plan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Can be much faster and cheaper than a traditional chapter 11 solicitation process if creditor support is available </a:t>
            </a:r>
          </a:p>
        </p:txBody>
      </p:sp>
      <p:sp>
        <p:nvSpPr>
          <p:cNvPr id="3081" name="Rectangle 3080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8" name="Rectangle 3082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89" name="Rectangle 3084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87" name="Rectangle 3086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74" name="Picture 2" descr="35,000+ Lunch Box Stock Photos, Pictures &amp; Royalty-Free Images - iStock |  Kids lunch box, Lunch bag, Lunch box isolated">
            <a:extLst>
              <a:ext uri="{FF2B5EF4-FFF2-40B4-BE49-F238E27FC236}">
                <a16:creationId xmlns:a16="http://schemas.microsoft.com/office/drawing/2014/main" id="{74DD429D-7AFA-2509-92FF-4A97369D3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5967" y="1573421"/>
            <a:ext cx="4170530" cy="37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130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id="{1C799903-48D5-4A31-A1A2-541072D97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Freeform: Shape 9">
            <a:extLst>
              <a:ext uri="{FF2B5EF4-FFF2-40B4-BE49-F238E27FC236}">
                <a16:creationId xmlns:a16="http://schemas.microsoft.com/office/drawing/2014/main" id="{8EFFF109-FC58-4FD3-BE05-9775A1310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8" name="Freeform: Shape 11">
            <a:extLst>
              <a:ext uri="{FF2B5EF4-FFF2-40B4-BE49-F238E27FC236}">
                <a16:creationId xmlns:a16="http://schemas.microsoft.com/office/drawing/2014/main" id="{E1B96AD6-92A9-4273-A62B-96A1C3E0B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684E84-B91F-25C0-8C9D-4EE6AEE53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en-US" sz="4000" u="sng" dirty="0">
                <a:latin typeface="Constantia" panose="02030602050306030303" pitchFamily="18" charset="0"/>
              </a:rPr>
              <a:t>Permissible Features of Plan</a:t>
            </a: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0204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1EB95-5DC9-2650-317F-652C5C4D3C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0" y="184727"/>
            <a:ext cx="6936509" cy="6603999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Sell Assets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Assume, assign, or reject contracts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Modify or satisfy liens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Cancel or modify an indenture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Impair (or leave unimpaired) claims and interests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Settle or compromise claims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Issue new securities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Amend the corporate charter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 dirty="0"/>
              <a:t>“any other appropriate provision not inconsistent with the applicable provisions of [the Bankruptcy Code]” </a:t>
            </a:r>
            <a:r>
              <a:rPr lang="en-US" sz="2400" dirty="0"/>
              <a:t>(11 U.S.C. 1123(b)(6))</a:t>
            </a:r>
          </a:p>
        </p:txBody>
      </p:sp>
    </p:spTree>
    <p:extLst>
      <p:ext uri="{BB962C8B-B14F-4D97-AF65-F5344CB8AC3E}">
        <p14:creationId xmlns:p14="http://schemas.microsoft.com/office/powerpoint/2010/main" val="1009110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A572C-698F-AE67-3A93-C7541FC79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107" y="3368883"/>
            <a:ext cx="5019074" cy="94128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/>
              <a:t>Classification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1484FE-6663-506E-EA8C-AB3085DDCC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46" b="3"/>
          <a:stretch/>
        </p:blipFill>
        <p:spPr>
          <a:xfrm>
            <a:off x="6482278" y="137159"/>
            <a:ext cx="4970813" cy="64634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22D9B9-E9B1-3006-F413-1327BA23DE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842035"/>
            <a:ext cx="5852159" cy="159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620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usinessmen shaking hands">
            <a:extLst>
              <a:ext uri="{FF2B5EF4-FFF2-40B4-BE49-F238E27FC236}">
                <a16:creationId xmlns:a16="http://schemas.microsoft.com/office/drawing/2014/main" id="{1D24C22C-2334-EA40-B15A-3CEC8595B6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091" b="23391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3" name="Rectangle 18">
            <a:extLst>
              <a:ext uri="{FF2B5EF4-FFF2-40B4-BE49-F238E27FC236}">
                <a16:creationId xmlns:a16="http://schemas.microsoft.com/office/drawing/2014/main" id="{257363FD-7E77-4145-9483-331A807A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6802" cy="68580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0A572C-698F-AE67-3A93-C7541FC79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Constantia" panose="02030602050306030303" pitchFamily="18" charset="0"/>
              </a:rPr>
              <a:t>Consensual Plans: </a:t>
            </a:r>
            <a:br>
              <a:rPr lang="en-US" sz="4000" b="1" dirty="0">
                <a:latin typeface="Constantia" panose="02030602050306030303" pitchFamily="18" charset="0"/>
              </a:rPr>
            </a:br>
            <a:r>
              <a:rPr lang="en-US" sz="4000" b="1" dirty="0">
                <a:latin typeface="Constantia" panose="02030602050306030303" pitchFamily="18" charset="0"/>
              </a:rPr>
              <a:t>Key Requirements (11 U.S.C. 1123, 1129(a))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51989-B9FE-3006-8CE2-6DB4C3B00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1104418" cy="488921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Comply with the Bankruptcy Code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Proposed in good faith &amp; in accordance with law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Feasibility (not likely to result in another bankruptcy)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Classify impaired and unimpaired claims, and specify treatment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Provide adequate means of implementation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Administrative and priority claims must be paid in full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Each holder of an “impaired” claim must accept the Plan or receive at least as much as they would in a hypothetical chapter 7 liquidation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At least one impaired class must accept the Plan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Acceptance requires 1/2 in number and 2/3 in amount of class to vote in favor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b="1" dirty="0"/>
              <a:t>Consensual Plan only: each class must be unimpaired or accept the Plan</a:t>
            </a:r>
          </a:p>
          <a:p>
            <a:endParaRPr lang="en-US" sz="1300" dirty="0"/>
          </a:p>
          <a:p>
            <a:endParaRPr lang="en-US" sz="1300" dirty="0"/>
          </a:p>
          <a:p>
            <a:pPr marL="0" indent="0">
              <a:buNone/>
            </a:pP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36716492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D3A0E-F6AA-EC52-CA5C-45041FA83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Identify Restructuring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CFA02-FF5A-82CD-ED5C-F685E70E2E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/>
              <a:t>Does the business have problems that are really of a temporary nature (short-term cash </a:t>
            </a:r>
            <a:br>
              <a:rPr lang="en-US" sz="2200" dirty="0"/>
            </a:br>
            <a:r>
              <a:rPr lang="en-US" sz="2200" dirty="0"/>
              <a:t>flow, above-market leases), or is there a need for a change to the vision of the business?</a:t>
            </a:r>
          </a:p>
          <a:p>
            <a:r>
              <a:rPr lang="en-US" sz="2200" dirty="0"/>
              <a:t>How long has the business been struggling? </a:t>
            </a:r>
          </a:p>
          <a:p>
            <a:r>
              <a:rPr lang="en-US" sz="2200" dirty="0"/>
              <a:t>Does the business need a change to its physical presence?  If so, are there leases in place which are above-market?</a:t>
            </a:r>
          </a:p>
          <a:p>
            <a:r>
              <a:rPr lang="en-US" sz="2200" dirty="0"/>
              <a:t>Does the business need to change to adapt to changes in consumer spending habits – </a:t>
            </a:r>
            <a:br>
              <a:rPr lang="en-US" sz="2200" dirty="0"/>
            </a:br>
            <a:r>
              <a:rPr lang="en-US" sz="2200" dirty="0"/>
              <a:t>either pre- or post-COVID-19?</a:t>
            </a:r>
          </a:p>
          <a:p>
            <a:r>
              <a:rPr lang="en-US" sz="2200" dirty="0"/>
              <a:t>Is the business’s existing management effective?  Should changes be made?</a:t>
            </a:r>
          </a:p>
          <a:p>
            <a:r>
              <a:rPr lang="en-US" sz="2200" dirty="0"/>
              <a:t>Does the business require additional investment in order to clear hurdles – and should </a:t>
            </a:r>
            <a:br>
              <a:rPr lang="en-US" sz="2200" dirty="0"/>
            </a:br>
            <a:r>
              <a:rPr lang="en-US" sz="2200" dirty="0"/>
              <a:t>the investment be designed as debt or equity?  What is the realistic timetable for a capital raise and how long should the debt’s maturity be in order to make new debt effective?</a:t>
            </a:r>
          </a:p>
          <a:p>
            <a:r>
              <a:rPr lang="en-US" sz="2200" dirty="0"/>
              <a:t>Does the business need to be sold?  What is a realistic timetable to sell the business?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14E042-9EB5-F187-E8B8-C0D6E776C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D8968-2957-4B76-A28C-21336776FBC6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33D977-932C-E602-7A8F-E96A00C66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Sullivan &amp; Worcester LLP</a:t>
            </a:r>
          </a:p>
        </p:txBody>
      </p:sp>
    </p:spTree>
    <p:extLst>
      <p:ext uri="{BB962C8B-B14F-4D97-AF65-F5344CB8AC3E}">
        <p14:creationId xmlns:p14="http://schemas.microsoft.com/office/powerpoint/2010/main" val="2931521968"/>
      </p:ext>
    </p:extLst>
  </p:cSld>
  <p:clrMapOvr>
    <a:masterClrMapping/>
  </p:clrMapOvr>
  <p:transition spd="slow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and with a gavel">
            <a:extLst>
              <a:ext uri="{FF2B5EF4-FFF2-40B4-BE49-F238E27FC236}">
                <a16:creationId xmlns:a16="http://schemas.microsoft.com/office/drawing/2014/main" id="{31E4FBB9-AFEE-1C57-D007-1FCD352D80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16" r="9091" b="2047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257363FD-7E77-4145-9483-331A807A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6802" cy="68580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0A572C-698F-AE67-3A93-C7541FC79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846" y="442901"/>
            <a:ext cx="10515600" cy="128385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Constantia" panose="02030602050306030303" pitchFamily="18" charset="0"/>
              </a:rPr>
              <a:t>Non-Consensual Plans:</a:t>
            </a:r>
            <a:br>
              <a:rPr lang="en-US" b="1" dirty="0">
                <a:latin typeface="Constantia" panose="02030602050306030303" pitchFamily="18" charset="0"/>
              </a:rPr>
            </a:br>
            <a:r>
              <a:rPr lang="en-US" b="1" dirty="0">
                <a:latin typeface="Constantia" panose="02030602050306030303" pitchFamily="18" charset="0"/>
              </a:rPr>
              <a:t>Cramdown Requirements (11 U.S.C. 1129(b))</a:t>
            </a:r>
            <a:br>
              <a:rPr lang="en-US" sz="3200" b="1" dirty="0"/>
            </a:br>
            <a:endParaRPr lang="en-US" sz="3200" b="1" dirty="0">
              <a:latin typeface="Constantia" panose="020306020503060303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51989-B9FE-3006-8CE2-6DB4C3B00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7127"/>
            <a:ext cx="10515600" cy="456983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If an impaired class </a:t>
            </a:r>
            <a:r>
              <a:rPr lang="en-US" sz="2400" u="sng" dirty="0"/>
              <a:t>rejects</a:t>
            </a:r>
            <a:r>
              <a:rPr lang="en-US" sz="2400" dirty="0"/>
              <a:t> the Plan, Bankruptcy Court may “cram down” the rejecting class and confirm the Plan if: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The Plan does not discriminate unfairly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The Plan is fair and equitable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Fair and Equitable for Secured Creditors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Retain liens + receive deferred cash payments equal to value of claim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Continuation of liens on proceeds of sale of collateral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Indubitable equivalent of secured claim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Fair and Equitable for Unsecured Creditors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b="1" u="sng" dirty="0"/>
              <a:t>The Absolute Priority Rule</a:t>
            </a:r>
            <a:r>
              <a:rPr lang="en-US" b="1" dirty="0"/>
              <a:t>:</a:t>
            </a:r>
            <a:r>
              <a:rPr lang="en-US" dirty="0"/>
              <a:t> No holder of a junior claim or interest will receive property until senior claims are paid in full</a:t>
            </a:r>
            <a:endParaRPr lang="en-US" b="1" dirty="0"/>
          </a:p>
          <a:p>
            <a:pPr>
              <a:buFont typeface="Wingdings" panose="05000000000000000000" pitchFamily="2" charset="2"/>
              <a:buChar char="§"/>
            </a:pPr>
            <a:endParaRPr lang="en-US" sz="1700" dirty="0"/>
          </a:p>
          <a:p>
            <a:pPr>
              <a:buFont typeface="Wingdings" panose="05000000000000000000" pitchFamily="2" charset="2"/>
              <a:buChar char="§"/>
            </a:pPr>
            <a:endParaRPr lang="en-US" sz="1700" dirty="0"/>
          </a:p>
          <a:p>
            <a:endParaRPr lang="en-US" sz="1700" dirty="0"/>
          </a:p>
          <a:p>
            <a:endParaRPr lang="en-US" sz="1700" dirty="0"/>
          </a:p>
          <a:p>
            <a:pPr marL="0" indent="0">
              <a:buNone/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9382183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84E84-B91F-25C0-8C9D-4EE6AEE53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latin typeface="Constantia" panose="02030602050306030303" pitchFamily="18" charset="0"/>
              </a:rPr>
              <a:t>Special Circumstances: Subchapter 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1EB95-5DC9-2650-317F-652C5C4D3C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177" y="1690688"/>
            <a:ext cx="10867291" cy="448627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200" dirty="0"/>
              <a:t>Only Debtor can file Plan and must do so within 90 days of petition date (11 U.S.C. 1189)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/>
              <a:t>Sub V trustee facilitates consensual plan &amp; makes distributions (11 U.S.C. 1183, 1194)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/>
              <a:t>No separate Disclosure Statement requirement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/>
              <a:t>But Plan must include brief history of the Debtor, liquidation analysis, and feasibility projections (11 U.S.C. 1190(1))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/>
              <a:t>No requirement of impaired accepting class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b="1" u="sng" dirty="0"/>
              <a:t>Different Cramdown Test</a:t>
            </a:r>
            <a:r>
              <a:rPr lang="en-US" sz="2200" dirty="0"/>
              <a:t>: A Subchapter V Plan is fair and equitable if (a) it provides for payment of projected disposable income for 3-5 years; (b) the Debtor is reasonably likely to make the payments; and (c) the Plan provides for reasonable remedies for nonpayment. 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/>
              <a:t>Not required to satisfy absolute priority rule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/>
              <a:t>Administrative claims can also be stretched 3-5 years in a Sub V cramdown</a:t>
            </a:r>
          </a:p>
        </p:txBody>
      </p:sp>
    </p:spTree>
    <p:extLst>
      <p:ext uri="{BB962C8B-B14F-4D97-AF65-F5344CB8AC3E}">
        <p14:creationId xmlns:p14="http://schemas.microsoft.com/office/powerpoint/2010/main" val="1343029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0A572C-698F-AE67-3A93-C7541FC79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FFFF"/>
                </a:solidFill>
                <a:latin typeface="Constantia" panose="02030602050306030303" pitchFamily="18" charset="0"/>
              </a:rPr>
              <a:t>Confirmation of the Plan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51989-B9FE-3006-8CE2-6DB4C3B00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en-US" sz="2400" dirty="0"/>
              <a:t>Court holds an evidentiary hearing to consider whether Debtor (or other plan proponent) has     met evidentiary and legal burden for confirmation</a:t>
            </a:r>
          </a:p>
          <a:p>
            <a:pPr marL="225425" lvl="1" indent="-225425"/>
            <a:r>
              <a:rPr lang="en-US" dirty="0"/>
              <a:t>Debtor tries to work collaboratively with creditors  to resolve objections Disputes may remain</a:t>
            </a:r>
          </a:p>
          <a:p>
            <a:pPr marL="682625" lvl="2" indent="-225425"/>
            <a:r>
              <a:rPr lang="en-US" sz="2400" dirty="0"/>
              <a:t>Satisfaction of Best Interests’ Test </a:t>
            </a:r>
          </a:p>
          <a:p>
            <a:pPr marL="682625" lvl="2" indent="-225425"/>
            <a:r>
              <a:rPr lang="en-US" sz="2400" dirty="0"/>
              <a:t>Satisfaction of Cramdown Requirements  </a:t>
            </a:r>
          </a:p>
          <a:p>
            <a:pPr marL="682625" lvl="2" indent="-225425"/>
            <a:r>
              <a:rPr lang="en-US" sz="2400" dirty="0"/>
              <a:t>Compliance with the Bankruptcy Code           (e.g., releases)</a:t>
            </a:r>
          </a:p>
          <a:p>
            <a:pPr marL="344488" lvl="2" indent="-342900"/>
            <a:r>
              <a:rPr lang="en-US" sz="2400" dirty="0"/>
              <a:t>Court enters order confirming the Plan                  (the “Confirmation Order”)</a:t>
            </a:r>
          </a:p>
          <a:p>
            <a:pPr marL="344488" lvl="2" indent="-342900"/>
            <a:r>
              <a:rPr lang="en-US" sz="2400" dirty="0"/>
              <a:t>Plan becomes effective once conditions in the         Plan are satisfied (the “Effective Date”)</a:t>
            </a:r>
          </a:p>
        </p:txBody>
      </p:sp>
    </p:spTree>
    <p:extLst>
      <p:ext uri="{BB962C8B-B14F-4D97-AF65-F5344CB8AC3E}">
        <p14:creationId xmlns:p14="http://schemas.microsoft.com/office/powerpoint/2010/main" val="40352602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96" name="Rectangle 1084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7" name="Rectangle 1086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98" name="Rectangle 1088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Open airplane hangar">
            <a:extLst>
              <a:ext uri="{FF2B5EF4-FFF2-40B4-BE49-F238E27FC236}">
                <a16:creationId xmlns:a16="http://schemas.microsoft.com/office/drawing/2014/main" id="{55859C01-EE51-3413-D2C9-E89E7A3A86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4397" r="14396" b="-1"/>
          <a:stretch/>
        </p:blipFill>
        <p:spPr bwMode="auto">
          <a:xfrm>
            <a:off x="4038599" y="10"/>
            <a:ext cx="8160026" cy="6875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9" name="Freeform: Shape 1090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3F6772-5793-F675-11F5-DD34EE575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889" y="2950387"/>
            <a:ext cx="3274878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000" b="1">
                <a:solidFill>
                  <a:srgbClr val="FFFFFF"/>
                </a:solidFill>
              </a:rPr>
              <a:t>Emerging From Bankruptcy</a:t>
            </a:r>
          </a:p>
        </p:txBody>
      </p:sp>
    </p:spTree>
    <p:extLst>
      <p:ext uri="{BB962C8B-B14F-4D97-AF65-F5344CB8AC3E}">
        <p14:creationId xmlns:p14="http://schemas.microsoft.com/office/powerpoint/2010/main" val="399865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21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 descr="Hands of a person little child and parent playing jigsaw puzzle piece game  together on wooden table at home, concept for leisure with family, play  with children's development, education and fun. 10195996">
            <a:extLst>
              <a:ext uri="{FF2B5EF4-FFF2-40B4-BE49-F238E27FC236}">
                <a16:creationId xmlns:a16="http://schemas.microsoft.com/office/drawing/2014/main" id="{48F72F33-09B6-EBDD-E4EC-CDFA5B7820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0" r="36781" b="-2"/>
          <a:stretch/>
        </p:blipFill>
        <p:spPr bwMode="auto">
          <a:xfrm>
            <a:off x="-1" y="-2"/>
            <a:ext cx="5410198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4122" name="Rectangle 4115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2ED00B-56F5-FC62-E578-A23E429CC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Constantia" panose="02030602050306030303" pitchFamily="18" charset="0"/>
              </a:rPr>
              <a:t>Reorganizing Debtors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C68726-CEDA-D13C-DE7E-A527DDFB1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197" y="2444261"/>
            <a:ext cx="6781801" cy="4211515"/>
          </a:xfrm>
        </p:spPr>
        <p:txBody>
          <a:bodyPr anchor="ctr">
            <a:noAutofit/>
          </a:bodyPr>
          <a:lstStyle/>
          <a:p>
            <a:pPr marL="800100" lvl="2" indent="-342900">
              <a:buFont typeface="Wingdings" panose="05000000000000000000" pitchFamily="2" charset="2"/>
              <a:buChar char="§"/>
            </a:pPr>
            <a:r>
              <a:rPr lang="en-US" sz="2200" dirty="0"/>
              <a:t>Property re-vests in the Debtor</a:t>
            </a:r>
          </a:p>
          <a:p>
            <a:pPr marL="800100" lvl="2" indent="-342900">
              <a:buFont typeface="Wingdings" panose="05000000000000000000" pitchFamily="2" charset="2"/>
              <a:buChar char="§"/>
            </a:pPr>
            <a:r>
              <a:rPr lang="en-US" sz="2200" dirty="0"/>
              <a:t>Debtor continues as an ongoing enterprise, often right-sized or modified through Chapter 11 process</a:t>
            </a:r>
          </a:p>
          <a:p>
            <a:pPr marL="800100" lvl="2" indent="-342900">
              <a:buFont typeface="Wingdings" panose="05000000000000000000" pitchFamily="2" charset="2"/>
              <a:buChar char="§"/>
            </a:pPr>
            <a:r>
              <a:rPr lang="en-US" sz="2200" dirty="0"/>
              <a:t>Previous leadership / equity structure may remain in place</a:t>
            </a:r>
          </a:p>
          <a:p>
            <a:pPr marL="800100" lvl="2" indent="-342900">
              <a:buFont typeface="Wingdings" panose="05000000000000000000" pitchFamily="2" charset="2"/>
              <a:buChar char="§"/>
            </a:pPr>
            <a:r>
              <a:rPr lang="en-US" sz="2200" dirty="0"/>
              <a:t>Debtor receives a discharge under the Plan and is protected by an injunction</a:t>
            </a:r>
          </a:p>
          <a:p>
            <a:pPr marL="800100" lvl="2" indent="-342900">
              <a:buFont typeface="Wingdings" panose="05000000000000000000" pitchFamily="2" charset="2"/>
              <a:buChar char="§"/>
            </a:pPr>
            <a:r>
              <a:rPr lang="en-US" sz="2200" dirty="0"/>
              <a:t>Certain contracts are paid and assumed, while others are rejected and left as unsecured claims</a:t>
            </a:r>
          </a:p>
          <a:p>
            <a:pPr marL="800100" lvl="2" indent="-342900">
              <a:buFont typeface="Wingdings" panose="05000000000000000000" pitchFamily="2" charset="2"/>
              <a:buChar char="§"/>
            </a:pPr>
            <a:r>
              <a:rPr lang="en-US" sz="2200" dirty="0"/>
              <a:t>Creditors are paid according to the Plan, often by an appointed plan administrator or trustee </a:t>
            </a:r>
          </a:p>
          <a:p>
            <a:pPr marL="800100" lvl="2" indent="-342900">
              <a:buFont typeface="Wingdings" panose="05000000000000000000" pitchFamily="2" charset="2"/>
              <a:buChar char="§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9000412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Person handing over keys">
            <a:extLst>
              <a:ext uri="{FF2B5EF4-FFF2-40B4-BE49-F238E27FC236}">
                <a16:creationId xmlns:a16="http://schemas.microsoft.com/office/drawing/2014/main" id="{0E815357-1617-59B4-7861-746A3CDB7D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82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97CFF0-8633-5DC4-D3E0-C81C26143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61" y="236619"/>
            <a:ext cx="4780085" cy="189991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Constantia" panose="02030602050306030303" pitchFamily="18" charset="0"/>
              </a:rPr>
              <a:t>Liquidating Debtors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C721E0-7BF7-8270-98BC-51C77916B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770" y="1767254"/>
            <a:ext cx="4396620" cy="4409709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All of debtor’s assets are liquidated for the benefit of creditors, including litigation claims pursued by a creditor trustee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Proceeds are distributed to creditors according to the Plan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Debtor’s equity will receive nothing unless all allowed creditors are paid in full (rare)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The company ceases to exist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Case can remain open until all assets and causes of action are fully administered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Debtor does not receive a discharge</a:t>
            </a:r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470584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EDC9C3-6DF0-0F0F-6E46-B41A2EE77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Constantia" panose="02030602050306030303" pitchFamily="18" charset="0"/>
              </a:rPr>
              <a:t>Attacking the Confirmation Order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B01479-6439-3C41-441E-5DE09B77D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Parties-in-interest may appeal the Confirmation Order within 14 days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Failure to obtain stay pending appeal may render appeal “equitably moot”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appealing party may need to post a bond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Debtors will seek to substantially consummate the Plan as quickly as possible: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transfer substantially all property proposed to be transferred under Plan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assumption of the business or the management of property under the Plan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commencement of distributions under the Plan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Confirmation Order may be revoked for fraud within 180 days</a:t>
            </a:r>
          </a:p>
          <a:p>
            <a:pPr lvl="1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7221248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EDC9C3-6DF0-0F0F-6E46-B41A2EE77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  <a:latin typeface="Constantia" panose="02030602050306030303" pitchFamily="18" charset="0"/>
              </a:rPr>
              <a:t>Post-Confirmation Plan Modifications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B01479-6439-3C41-441E-5DE09B77D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951" y="1802486"/>
            <a:ext cx="10470680" cy="4199069"/>
          </a:xfrm>
        </p:spPr>
        <p:txBody>
          <a:bodyPr anchor="ctr">
            <a:normAutofit/>
          </a:bodyPr>
          <a:lstStyle/>
          <a:p>
            <a:pPr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Plan proponent may modify confirmed Plan with Court approval, but only </a:t>
            </a:r>
            <a:r>
              <a:rPr lang="en-US" sz="2400" u="sng" dirty="0"/>
              <a:t>before the Plan is substantially consummated</a:t>
            </a:r>
          </a:p>
          <a:p>
            <a:pPr lvl="1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dirty="0"/>
              <a:t>Sub V Cramdown Exception (11 U.S.C. 1193(c)): Debtor may modify the plan, after notice and a hearing, “at any time within 3 years [of confirmation], or such longer time not to exceed 5 years, as fixed by the court”, so long as the modified plan still meets the requirements of Section 1191(b) </a:t>
            </a:r>
          </a:p>
          <a:p>
            <a:pPr lvl="1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dirty="0"/>
              <a:t>This exception </a:t>
            </a:r>
            <a:r>
              <a:rPr lang="en-US" u="sng" dirty="0"/>
              <a:t>does not</a:t>
            </a:r>
            <a:r>
              <a:rPr lang="en-US" dirty="0"/>
              <a:t> apply to consensual Sub V Plans</a:t>
            </a:r>
          </a:p>
          <a:p>
            <a:pPr marL="342900" lvl="1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dirty="0"/>
              <a:t>Material modifications may require re-solicitation of Plan</a:t>
            </a:r>
          </a:p>
        </p:txBody>
      </p:sp>
    </p:spTree>
    <p:extLst>
      <p:ext uri="{BB962C8B-B14F-4D97-AF65-F5344CB8AC3E}">
        <p14:creationId xmlns:p14="http://schemas.microsoft.com/office/powerpoint/2010/main" val="5842775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EDC9C3-6DF0-0F0F-6E46-B41A2EE77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5455920" cy="1956841"/>
          </a:xfrm>
        </p:spPr>
        <p:txBody>
          <a:bodyPr anchor="b">
            <a:normAutofit/>
          </a:bodyPr>
          <a:lstStyle/>
          <a:p>
            <a:r>
              <a:rPr lang="en-US" sz="4800" dirty="0">
                <a:latin typeface="Constantia" panose="02030602050306030303" pitchFamily="18" charset="0"/>
              </a:rPr>
              <a:t>Closing the Case</a:t>
            </a:r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B01479-6439-3C41-441E-5DE09B77D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91187"/>
            <a:ext cx="4393738" cy="3768046"/>
          </a:xfrm>
        </p:spPr>
        <p:txBody>
          <a:bodyPr>
            <a:normAutofit/>
          </a:bodyPr>
          <a:lstStyle/>
          <a:p>
            <a:pPr marL="457200" lvl="1" indent="-45720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dirty="0"/>
              <a:t>Once all assets are administered, case will be closed (11 U.S.C. 350)</a:t>
            </a:r>
          </a:p>
          <a:p>
            <a:pPr marL="457200" lvl="1" indent="-45720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dirty="0"/>
              <a:t>Debtor or trustee files a final report:</a:t>
            </a:r>
          </a:p>
          <a:p>
            <a:pPr marL="914400" lvl="2" indent="-45720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dirty="0"/>
              <a:t>how the estate has been administered</a:t>
            </a:r>
          </a:p>
          <a:p>
            <a:pPr marL="914400" lvl="2" indent="-45720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dirty="0"/>
              <a:t>what payments were made,</a:t>
            </a:r>
          </a:p>
          <a:p>
            <a:pPr marL="914400" lvl="2" indent="-45720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dirty="0"/>
              <a:t>Request for entry of a final decree closing the case </a:t>
            </a:r>
          </a:p>
          <a:p>
            <a:pPr marL="457200" lvl="1" indent="-45720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dirty="0"/>
              <a:t>A case may be reopened after closure upon a showing of cause</a:t>
            </a:r>
          </a:p>
          <a:p>
            <a:pPr marL="228600" lvl="1"/>
            <a:endParaRPr lang="en-US" sz="2000" dirty="0"/>
          </a:p>
          <a:p>
            <a:pPr marL="228600" lvl="1"/>
            <a:endParaRPr lang="en-US" sz="2000" dirty="0"/>
          </a:p>
        </p:txBody>
      </p:sp>
      <p:pic>
        <p:nvPicPr>
          <p:cNvPr id="5" name="Picture 4" descr="Open book">
            <a:extLst>
              <a:ext uri="{FF2B5EF4-FFF2-40B4-BE49-F238E27FC236}">
                <a16:creationId xmlns:a16="http://schemas.microsoft.com/office/drawing/2014/main" id="{56B0C15E-FFA9-0CDC-C559-4DF153695C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96" r="16950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021559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852E3-596E-A93F-7874-37DA762FF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54635"/>
            <a:ext cx="3494362" cy="3939858"/>
          </a:xfrm>
        </p:spPr>
        <p:txBody>
          <a:bodyPr>
            <a:normAutofit/>
          </a:bodyPr>
          <a:lstStyle/>
          <a:p>
            <a:pPr algn="r"/>
            <a:r>
              <a:rPr lang="en-US" sz="3600" dirty="0"/>
              <a:t>Landlord Issues in Workouts and Bankruptcy </a:t>
            </a:r>
            <a:br>
              <a:rPr lang="en-US" sz="4400" dirty="0"/>
            </a:b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1C8B14-7BC8-3C7F-3AD6-F7FE462374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02860" y="503339"/>
            <a:ext cx="6250940" cy="2128564"/>
          </a:xfrm>
        </p:spPr>
        <p:txBody>
          <a:bodyPr anchor="b">
            <a:normAutofit fontScale="92500" lnSpcReduction="10000"/>
          </a:bodyPr>
          <a:lstStyle/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/>
              <a:t>ADAM J. RUTTENBERG </a:t>
            </a:r>
          </a:p>
          <a:p>
            <a:pPr marL="0" indent="0">
              <a:buNone/>
            </a:pPr>
            <a:r>
              <a:rPr lang="en-US" sz="2000"/>
              <a:t>Beacon Law Group LLC</a:t>
            </a:r>
            <a:br>
              <a:rPr lang="en-US" sz="2000"/>
            </a:br>
            <a:r>
              <a:rPr lang="en-US" sz="2000"/>
              <a:t>Needham, MA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 sz="200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A32953C-D61A-E54B-9BCC-299A1DCCE0D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58408" y="3268134"/>
            <a:ext cx="4357396" cy="174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59550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9AC7B-60A5-2C11-ACC3-FC0E5C49E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Identify Early Signs of Distress…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1050A-47AB-CEBA-8961-34A4D49592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A distressed company may try very hard to keep its struggles hidden from its </a:t>
            </a:r>
            <a:br>
              <a:rPr lang="en-US" sz="2400" dirty="0"/>
            </a:br>
            <a:r>
              <a:rPr lang="en-US" sz="2400" dirty="0"/>
              <a:t>creditors for as long as possible.</a:t>
            </a:r>
          </a:p>
          <a:p>
            <a:r>
              <a:rPr lang="en-US" sz="2400" dirty="0"/>
              <a:t>Some early warning signs to be aware of: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	</a:t>
            </a:r>
          </a:p>
          <a:p>
            <a:pPr lvl="2"/>
            <a:r>
              <a:rPr lang="en-US" sz="2000" dirty="0"/>
              <a:t>Failure to deliver timely financial information</a:t>
            </a:r>
          </a:p>
          <a:p>
            <a:pPr lvl="2"/>
            <a:r>
              <a:rPr lang="en-US" sz="2000" dirty="0"/>
              <a:t>Requests for amendments/waivers/unexpected advances</a:t>
            </a:r>
          </a:p>
          <a:p>
            <a:pPr lvl="2"/>
            <a:r>
              <a:rPr lang="en-US" sz="2000" dirty="0"/>
              <a:t>Deviations from budgets or departure from business plan</a:t>
            </a:r>
          </a:p>
          <a:p>
            <a:pPr lvl="2"/>
            <a:r>
              <a:rPr lang="en-US" sz="2000" dirty="0"/>
              <a:t>Stretching A/Ps to trade creditors</a:t>
            </a:r>
          </a:p>
          <a:p>
            <a:pPr lvl="2"/>
            <a:r>
              <a:rPr lang="en-US" sz="2000" dirty="0"/>
              <a:t>Loss of major contract or customer</a:t>
            </a:r>
          </a:p>
          <a:p>
            <a:pPr lvl="2"/>
            <a:r>
              <a:rPr lang="en-US" sz="2000" dirty="0"/>
              <a:t>Industry downturn</a:t>
            </a:r>
          </a:p>
          <a:p>
            <a:pPr lvl="2"/>
            <a:r>
              <a:rPr lang="en-US" sz="2000" dirty="0"/>
              <a:t>Increased costs of operation/production</a:t>
            </a:r>
          </a:p>
          <a:p>
            <a:pPr lvl="2"/>
            <a:r>
              <a:rPr lang="en-US" sz="2000" dirty="0"/>
              <a:t>Catastrophic event</a:t>
            </a:r>
          </a:p>
          <a:p>
            <a:pPr lvl="2"/>
            <a:r>
              <a:rPr lang="en-US" sz="2000" dirty="0"/>
              <a:t>Personnel changes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E28C24-FA1C-7AFC-267D-C769D2377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D8968-2957-4B76-A28C-21336776FBC6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F6BE-CE22-23CA-626D-01BAA934D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Sullivan &amp; Worcester LLP</a:t>
            </a:r>
          </a:p>
        </p:txBody>
      </p:sp>
    </p:spTree>
    <p:extLst>
      <p:ext uri="{BB962C8B-B14F-4D97-AF65-F5344CB8AC3E}">
        <p14:creationId xmlns:p14="http://schemas.microsoft.com/office/powerpoint/2010/main" val="1097089447"/>
      </p:ext>
    </p:extLst>
  </p:cSld>
  <p:clrMapOvr>
    <a:masterClrMapping/>
  </p:clrMapOvr>
  <p:transition spd="slow">
    <p:wip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Landlord – pre-Bankruptcy</a:t>
            </a:r>
            <a:b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get up to speed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Review the Lease (and ALL amendments)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Default Provisions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Collateral (Perfected?)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Guarantors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this Residential?</a:t>
            </a:r>
          </a:p>
        </p:txBody>
      </p:sp>
    </p:spTree>
    <p:extLst>
      <p:ext uri="{BB962C8B-B14F-4D97-AF65-F5344CB8AC3E}">
        <p14:creationId xmlns:p14="http://schemas.microsoft.com/office/powerpoint/2010/main" val="70627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Landlord – pre-Bankruptcy</a:t>
            </a:r>
            <a:b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default</a:t>
            </a:r>
            <a:endParaRPr lang="en-US" sz="4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8468" y="1966823"/>
            <a:ext cx="9522412" cy="3748176"/>
          </a:xfrm>
        </p:spPr>
        <p:txBody>
          <a:bodyPr>
            <a:normAutofit fontScale="92500"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Remedy is set forth in lease.  Must comply precisely.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Typically, specific notice with opportunity to cure.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 be different if non-monetary default or monetary default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Terminate the lease when you can, absent good reason otherwise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Mass. Gen. Laws c. 186 s. 11A – If no lease provisions, can terminate on 14 days “notice to quit”, but can cure up until answer deadline in eviction proceeding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Acceptance of any rent after default may restart period before can terminate.</a:t>
            </a:r>
          </a:p>
        </p:txBody>
      </p:sp>
    </p:spTree>
    <p:extLst>
      <p:ext uri="{BB962C8B-B14F-4D97-AF65-F5344CB8AC3E}">
        <p14:creationId xmlns:p14="http://schemas.microsoft.com/office/powerpoint/2010/main" val="199280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Landlord – pre-Bankruptcy</a:t>
            </a:r>
            <a:b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after termination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Mass. Gen. Laws c. 184 s. 18 – Cannot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obtain possession of premises by force.  Must use summary process action if not peaceable (voluntary).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Mass. Gen. Laws c. 239 – Summary process.  Obtain judgment for possession and for rent.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District Court where property located (or Superior Court if damages exceed $25,000)</a:t>
            </a:r>
          </a:p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termination of lease proper, most defenses only available if residential property</a:t>
            </a:r>
          </a:p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Judgment for possession enforced by sheriff/constable.  48 hours notice.</a:t>
            </a:r>
          </a:p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Mass. Gen. Laws c. 239 s.4 – Rules for storage of personal property, and for sale.  Specific notice provisions for lienholders in property (e.g. taxing authorities)</a:t>
            </a:r>
          </a:p>
        </p:txBody>
      </p:sp>
    </p:spTree>
    <p:extLst>
      <p:ext uri="{BB962C8B-B14F-4D97-AF65-F5344CB8AC3E}">
        <p14:creationId xmlns:p14="http://schemas.microsoft.com/office/powerpoint/2010/main" val="332745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Landlord – bankruptcy</a:t>
            </a:r>
            <a:b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section 365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1120" y="1853754"/>
            <a:ext cx="9509760" cy="427761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Debtor may Assume or Reject an Unexpired Lease</a:t>
            </a: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Must show choice is in best interest of estate</a:t>
            </a:r>
          </a:p>
          <a:p>
            <a:pPr lvl="2">
              <a:lnSpc>
                <a:spcPct val="100000"/>
              </a:lnSpc>
              <a:spcBef>
                <a:spcPts val="1000"/>
              </a:spcBef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Choice is in the business judgment of the debtor or trustee</a:t>
            </a: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Assumption or rejection can be done by motion or in plan</a:t>
            </a: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lease that is assumed may be assigned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Lease Must be Unexpired</a:t>
            </a: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validly terminated prior to filing of petition, it cannot be assumed or assigned or rejected</a:t>
            </a: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Must be completely terminated with no way for debtor to reinstate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Lease Must be Assumed or Rejected in its Entirety</a:t>
            </a: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Cannot cherry pick provisions, or parcels of multiparcel lease</a:t>
            </a:r>
          </a:p>
        </p:txBody>
      </p:sp>
    </p:spTree>
    <p:extLst>
      <p:ext uri="{BB962C8B-B14F-4D97-AF65-F5344CB8AC3E}">
        <p14:creationId xmlns:p14="http://schemas.microsoft.com/office/powerpoint/2010/main" val="348250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LANDLORD – Bankruptcy</a:t>
            </a:r>
            <a:b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Timing to assume or reject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31470" indent="-285750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Fed. R. Bankr. P. 6003(c) – Cannot assume or reject during first 21 days after petition (unless irreparable harm)</a:t>
            </a:r>
          </a:p>
          <a:p>
            <a:pPr marL="331470" indent="-285750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Residential Real Property – Can Assume or Reject Up Until Plan Confirmation  365(d)(1)</a:t>
            </a:r>
          </a:p>
          <a:p>
            <a:pPr marL="331470" indent="-285750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Nonresidential Real Property – Must assume within 120 days of petition date or deemed rejected 365(d)(4)</a:t>
            </a:r>
          </a:p>
          <a:p>
            <a:pPr marL="788670" lvl="1" indent="-285750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Extend 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once up to 90 days (if move before expiration).  No further extension without landlord consent.</a:t>
            </a:r>
          </a:p>
          <a:p>
            <a:pPr marL="788670" lvl="1" indent="-285750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Between 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petition and assumption or rejection, must perform lease obligations.  365(d)(3)</a:t>
            </a:r>
          </a:p>
          <a:p>
            <a:pPr marL="1245870" lvl="2" indent="-285750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“lease obligation” based on accrual (Massachusetts)?</a:t>
            </a:r>
          </a:p>
          <a:p>
            <a:pPr marL="1245870" lvl="2" indent="-285750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is “lease obligation” based on bill date (Delaware)?</a:t>
            </a:r>
          </a:p>
          <a:p>
            <a:pPr marL="1245870" lvl="2" indent="-285750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Performance can be extended, but not beyond 60 days after petition date</a:t>
            </a:r>
          </a:p>
          <a:p>
            <a:pPr marL="1245870" lvl="2" indent="-285750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fail to pay, can order specific performance (not just administrative claim)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125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LANDLORD – BANKRUPTCY ASSUMPTION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9913" y="1955548"/>
            <a:ext cx="9510967" cy="3894835"/>
          </a:xfrm>
        </p:spPr>
        <p:txBody>
          <a:bodyPr>
            <a:normAutofit fontScale="70000" lnSpcReduction="20000"/>
          </a:bodyPr>
          <a:lstStyle/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Bankruptcy Code 365(b) – If there has been default in lease, to assume debtor or trustee must:</a:t>
            </a:r>
          </a:p>
          <a:p>
            <a:pPr lvl="1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Cure all defaults or provide adequate assurance will promptly cure</a:t>
            </a:r>
          </a:p>
          <a:p>
            <a:pPr lvl="2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Need not cure nonmonetary defaults that can’t be cured, or financial condition defaults</a:t>
            </a:r>
          </a:p>
          <a:p>
            <a:pPr lvl="2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Debtor will try to set monetary cure amount  -- landlord bound if ignores</a:t>
            </a:r>
          </a:p>
          <a:p>
            <a:pPr lvl="1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Compensate for actual pecuniary loss resulting from default</a:t>
            </a:r>
          </a:p>
          <a:p>
            <a:pPr lvl="1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Provide adequate assurance of future performance </a:t>
            </a:r>
          </a:p>
          <a:p>
            <a:pPr lvl="2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Means rent will be paid and operating obligations will be met (security deposit?)</a:t>
            </a:r>
          </a:p>
          <a:p>
            <a:pPr lvl="2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shopping center lease, means assurance</a:t>
            </a:r>
          </a:p>
          <a:p>
            <a:pPr lvl="3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source of payment</a:t>
            </a:r>
          </a:p>
          <a:p>
            <a:pPr lvl="3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if percentage rent is due it will not decline substantially</a:t>
            </a:r>
          </a:p>
          <a:p>
            <a:pPr lvl="3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provisions in lease and other shopping center agreements not be breached (e.g. location / use)</a:t>
            </a:r>
          </a:p>
          <a:p>
            <a:pPr lvl="3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no disruption is tenant mix or balance in shopping center</a:t>
            </a:r>
          </a:p>
          <a:p>
            <a:pPr lvl="3"/>
            <a:endParaRPr lang="en-US" dirty="0"/>
          </a:p>
          <a:p>
            <a:endParaRPr lang="en-US" dirty="0"/>
          </a:p>
          <a:p>
            <a:pPr marL="32004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14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5502" y="724618"/>
            <a:ext cx="9242196" cy="1026543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LANDLORD – BANKRUPTCY</a:t>
            </a:r>
            <a:b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ASSIGNMENT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lease that has been assumed can be assigned</a:t>
            </a:r>
          </a:p>
          <a:p>
            <a:pPr lvl="1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Therefore must cure all defaults or provide adequate assurance will promptly cure</a:t>
            </a:r>
          </a:p>
          <a:p>
            <a:pPr lvl="1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Must provide adequate assurance future performance even if no past default 365(f)(2)(B)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71E4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Anti-assignment provisions of lease (express or de facto) unenforceable  365(f)(1)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71E4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If lease under market, debtor or trustee may hire professional to sell lease</a:t>
            </a:r>
          </a:p>
          <a:p>
            <a:pPr lvl="1">
              <a:spcBef>
                <a:spcPts val="1000"/>
              </a:spcBef>
              <a:buClr>
                <a:srgbClr val="B71E42"/>
              </a:buClr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Or may sell “designation right” – the estate’s right to assume and assign a lease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71E4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Assignment relieves debtor/trustee of any liability for breach occurring after assignment</a:t>
            </a:r>
            <a:endParaRPr lang="en-US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17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LANDLORD – BANKRUPTCY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ASSumption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preferences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8966" y="2000816"/>
            <a:ext cx="9501914" cy="3849568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Preference is payment of antecedent debt in 90 days prepetition out of ordinary course 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Frequent that landlord receives late rent payments that could be preferences  547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only preference if lets creditor receive more than would in bankruptcy 547(b)(5)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lease is assumed in bankruptcy, then preferential rent payments be cured anyway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Therefore no preference</a:t>
            </a:r>
          </a:p>
          <a:p>
            <a:pPr lvl="1"/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re Kiwi International Air Lines, Inc.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344 F.3d 311 (3d Cir. 2003)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2004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37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3941" y="746268"/>
            <a:ext cx="9603275" cy="1049235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LANDLORD – BANKRUPTCY</a:t>
            </a:r>
            <a:b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REJECTION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71E4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Rejection, like assumption, requires Bankruptcy Court approval  365(a)</a:t>
            </a:r>
          </a:p>
          <a:p>
            <a:pPr lvl="1">
              <a:spcBef>
                <a:spcPts val="1000"/>
              </a:spcBef>
              <a:buClr>
                <a:srgbClr val="B71E42"/>
              </a:buCl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Can be obtained by motion or by plan confirmation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71E4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Rejection is a breach of contract, not a contract termination   365(g)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B71E4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Debtor contract obligations remain intact, and landlord has rights and claims arising from debtor breach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71E4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Court is typically asked to determine “effective date” of rejection</a:t>
            </a:r>
          </a:p>
          <a:p>
            <a:pPr lvl="1">
              <a:spcBef>
                <a:spcPts val="1000"/>
              </a:spcBef>
              <a:buClr>
                <a:srgbClr val="B71E42"/>
              </a:buCl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Effective date is date that 365(d)(3) obligation to perform lease obligations ends</a:t>
            </a:r>
          </a:p>
          <a:p>
            <a:pPr lvl="1">
              <a:spcBef>
                <a:spcPts val="1000"/>
              </a:spcBef>
              <a:buClr>
                <a:srgbClr val="B71E42"/>
              </a:buCl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Absent contrary order, effective date would be date </a:t>
            </a: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Bankruptcy Court approves 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ejection</a:t>
            </a:r>
          </a:p>
          <a:p>
            <a:pPr lvl="1">
              <a:spcBef>
                <a:spcPts val="1000"/>
              </a:spcBef>
              <a:buClr>
                <a:srgbClr val="B71E42"/>
              </a:buCl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Debtor often asks court to deem date of rejection to be retroactive</a:t>
            </a:r>
          </a:p>
          <a:p>
            <a:pPr lvl="2">
              <a:spcBef>
                <a:spcPts val="1000"/>
              </a:spcBef>
              <a:buClr>
                <a:srgbClr val="B71E42"/>
              </a:buClr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 date of filing of motion or date of surrender of property</a:t>
            </a:r>
          </a:p>
          <a:p>
            <a:pPr lvl="1">
              <a:spcBef>
                <a:spcPts val="1000"/>
              </a:spcBef>
              <a:buClr>
                <a:srgbClr val="B71E42"/>
              </a:buCl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Court typically does not make effective date prior to surrender of property</a:t>
            </a:r>
          </a:p>
        </p:txBody>
      </p:sp>
    </p:spTree>
    <p:extLst>
      <p:ext uri="{BB962C8B-B14F-4D97-AF65-F5344CB8AC3E}">
        <p14:creationId xmlns:p14="http://schemas.microsoft.com/office/powerpoint/2010/main" val="4153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ECE25-CBF4-AD61-03BE-1BD7ECD98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LANDLORD – BANKRUPTCY</a:t>
            </a:r>
            <a:b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REJECTION CLAIMS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683D7-58C8-7D8E-A84B-5D5B7D71EB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Claim from rejection is for breach immediately before petition date   365(g)</a:t>
            </a:r>
          </a:p>
          <a:p>
            <a:pPr lvl="1"/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Unless lease assumed and then later rejected; then breach immediately before conversion or rejection</a:t>
            </a:r>
          </a:p>
          <a:p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Claim in first instance is determined by state law and relevant lease provisions</a:t>
            </a:r>
          </a:p>
          <a:p>
            <a:pPr lvl="1"/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 include requirement that landlord attempt to mitigate (e.g. re-let premises)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71E4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But claim is subject to and cannot exceed cap of 502(b)(6)</a:t>
            </a:r>
          </a:p>
          <a:p>
            <a:pPr lvl="1"/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Cap is greater of one year, or 15%, not to exceed three years, of remaining rent under lease</a:t>
            </a:r>
          </a:p>
          <a:p>
            <a:pPr lvl="1"/>
            <a:r>
              <a:rPr lang="en-US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Split authority – is 15% of total rent, or rent during 15% of lease term?</a:t>
            </a:r>
          </a:p>
          <a:p>
            <a:pPr lvl="2"/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Numbers are different if rent increases during remaining term of lease</a:t>
            </a:r>
          </a:p>
          <a:p>
            <a:pPr lvl="1">
              <a:spcBef>
                <a:spcPts val="1000"/>
              </a:spcBef>
              <a:buClr>
                <a:srgbClr val="B71E42"/>
              </a:buClr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Post-petition rent payments do NOT reduce cap (but may reduce state law / lease claim)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71E4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Bar date for rejection claim must be set by Court.  Rule 3002(c)(4)  </a:t>
            </a:r>
          </a:p>
          <a:p>
            <a:pPr lvl="1">
              <a:spcBef>
                <a:spcPts val="1000"/>
              </a:spcBef>
              <a:buClr>
                <a:srgbClr val="B71E42"/>
              </a:buClr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Often 30 days after rejection order</a:t>
            </a:r>
          </a:p>
          <a:p>
            <a:pPr lvl="1">
              <a:spcBef>
                <a:spcPts val="1000"/>
              </a:spcBef>
              <a:buClr>
                <a:srgbClr val="B71E42"/>
              </a:buClr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lvl="1"/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88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460B6-3E5E-8BAE-5A9C-0CAA324BA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Pre-Bankruptcy Workout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3FD52-D4C6-8D2D-3339-CD5B81FA81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800" b="1" u="sng" dirty="0"/>
              <a:t>Workout</a:t>
            </a:r>
            <a:r>
              <a:rPr lang="en-US" altLang="en-US" sz="2800" dirty="0"/>
              <a:t> is the term used for </a:t>
            </a:r>
            <a:r>
              <a:rPr lang="en-US" sz="2800" dirty="0"/>
              <a:t>a mutual agreement between a lender </a:t>
            </a:r>
            <a:br>
              <a:rPr lang="en-US" sz="2800" dirty="0"/>
            </a:br>
            <a:r>
              <a:rPr lang="en-US" sz="2800" dirty="0"/>
              <a:t>and borrower to renegotiate terms on a loan that is in default. </a:t>
            </a:r>
          </a:p>
          <a:p>
            <a:r>
              <a:rPr lang="en-US" sz="2800" dirty="0"/>
              <a:t>Generally, the workout includes waiving (or agreeing to take no action </a:t>
            </a:r>
            <a:br>
              <a:rPr lang="en-US" sz="2800" dirty="0"/>
            </a:br>
            <a:r>
              <a:rPr lang="en-US" sz="2800" dirty="0"/>
              <a:t>on account of) existing defaults and restructuring the loan's terms and covenants.</a:t>
            </a:r>
            <a:endParaRPr lang="en-US" altLang="en-US" sz="2800" dirty="0"/>
          </a:p>
          <a:p>
            <a:r>
              <a:rPr lang="en-US" altLang="en-US" sz="2800" dirty="0"/>
              <a:t>Documented in loan amendments, forbearance agreements, </a:t>
            </a:r>
            <a:br>
              <a:rPr lang="en-US" altLang="en-US" sz="2800" dirty="0"/>
            </a:br>
            <a:r>
              <a:rPr lang="en-US" altLang="en-US" sz="2800" dirty="0"/>
              <a:t>restructuring agreements.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1095A8-BBBE-117F-F609-BE02F5EDC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D8968-2957-4B76-A28C-21336776FBC6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C253D7-7A66-A0DF-FFA6-8424C83EE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Sullivan &amp; Worcester LLP</a:t>
            </a:r>
          </a:p>
        </p:txBody>
      </p:sp>
    </p:spTree>
    <p:extLst>
      <p:ext uri="{BB962C8B-B14F-4D97-AF65-F5344CB8AC3E}">
        <p14:creationId xmlns:p14="http://schemas.microsoft.com/office/powerpoint/2010/main" val="2450161617"/>
      </p:ext>
    </p:extLst>
  </p:cSld>
  <p:clrMapOvr>
    <a:masterClrMapping/>
  </p:clrMapOvr>
  <p:transition spd="slow">
    <p:wip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LANDLORD – BANKRUPTCY</a:t>
            </a:r>
            <a:b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ADMINISTRATIVE CLAIMS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8" y="1992702"/>
            <a:ext cx="9399301" cy="3857682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Unpaid post-petition lease obligations are administrative claims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Bankruptcy Code requires them to be paid immediately 365(d)(3)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“Post-petition” subject to accrual date / bill date dichotomy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Stub rent (post-petition portion of first month) is administrative even in bill date jurisdiction</a:t>
            </a:r>
          </a:p>
          <a:p>
            <a:pPr lvl="2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may not be required to be paid immediately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have administrative claim after rejection if tenant continues to use premises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lease first assumed and later rejected, rejection damages are administrative claim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Administrative claim amount is all unpaid monetary obligations (except penalty)</a:t>
            </a:r>
          </a:p>
          <a:p>
            <a:pPr lvl="2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2 years after later of rejection date or turnover of premises   503(b)(7)</a:t>
            </a:r>
          </a:p>
        </p:txBody>
      </p:sp>
    </p:spTree>
    <p:extLst>
      <p:ext uri="{BB962C8B-B14F-4D97-AF65-F5344CB8AC3E}">
        <p14:creationId xmlns:p14="http://schemas.microsoft.com/office/powerpoint/2010/main" val="71867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0" lang="en-US" sz="40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LANDLORD – BANKRUPTCY</a:t>
            </a:r>
            <a:br>
              <a:rPr kumimoji="0" lang="en-US" sz="40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40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SECURITY 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71E4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Security arrangements valid under state law are typically honored in bankruptcy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71E4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Security deposit is (encumbered) property of estate; need relief from stay to apply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71E4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Letter of credit proceeds not property of estate; do not need relief from stay to draw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71E4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Security reduces amount of (unsecured) claim against estate</a:t>
            </a:r>
          </a:p>
          <a:p>
            <a:pPr lvl="1">
              <a:spcBef>
                <a:spcPts val="1000"/>
              </a:spcBef>
              <a:buClr>
                <a:srgbClr val="B71E42"/>
              </a:buClr>
              <a:defRPr/>
            </a:pP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Does it reduce claim before or after application of cap?  Split of authority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71E4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If security deposit exceeds allowed claim, excess must be turned over to debtor/trustee</a:t>
            </a:r>
          </a:p>
        </p:txBody>
      </p:sp>
    </p:spTree>
    <p:extLst>
      <p:ext uri="{BB962C8B-B14F-4D97-AF65-F5344CB8AC3E}">
        <p14:creationId xmlns:p14="http://schemas.microsoft.com/office/powerpoint/2010/main" val="406906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E743F-C31C-C637-C488-139F2248B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Special Issues in Real Estate Workout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2624F9-6F9B-D585-63F9-C875A9EF45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Beyond business issues, Real Estate Loans can benefit from workout in other scenarios, these include:</a:t>
            </a:r>
          </a:p>
          <a:p>
            <a:pPr lvl="2"/>
            <a:r>
              <a:rPr lang="en-US" sz="2400" dirty="0"/>
              <a:t>“Out of Balance” Construction Loan</a:t>
            </a:r>
          </a:p>
          <a:p>
            <a:pPr lvl="4"/>
            <a:r>
              <a:rPr lang="en-US" sz="2000" dirty="0"/>
              <a:t>Construction Delays</a:t>
            </a:r>
          </a:p>
          <a:p>
            <a:pPr lvl="4"/>
            <a:r>
              <a:rPr lang="en-US" sz="2000" dirty="0"/>
              <a:t>Price Increases/Supply Issues</a:t>
            </a:r>
          </a:p>
          <a:p>
            <a:pPr lvl="4"/>
            <a:r>
              <a:rPr lang="en-US" sz="2000" dirty="0"/>
              <a:t>Lower than expected reserves and contingencies</a:t>
            </a:r>
          </a:p>
          <a:p>
            <a:pPr lvl="4"/>
            <a:r>
              <a:rPr lang="en-US" sz="2000" dirty="0"/>
              <a:t>Labor shortages</a:t>
            </a:r>
          </a:p>
          <a:p>
            <a:pPr marL="885825" marR="0" lvl="2" indent="-2286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50"/>
              </a:spcAft>
              <a:buClr>
                <a:srgbClr val="5772B7"/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Redesign</a:t>
            </a:r>
          </a:p>
          <a:p>
            <a:pPr marL="885825" marR="0" lvl="2" indent="-2286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50"/>
              </a:spcAft>
              <a:buClr>
                <a:srgbClr val="5772B7"/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Lower than expected utilization (Sales/Rentals)</a:t>
            </a:r>
          </a:p>
          <a:p>
            <a:pPr marL="885825" marR="0" lvl="2" indent="-2286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50"/>
              </a:spcAft>
              <a:buClr>
                <a:srgbClr val="5772B7"/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Economic Downturn – High Vacancy Levels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7132BC-96AF-6210-B746-CBA64028B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D8968-2957-4B76-A28C-21336776FBC6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16930E-D5E7-9A38-9EA6-1691E9D6D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Sullivan &amp; Worcester LLP</a:t>
            </a:r>
          </a:p>
        </p:txBody>
      </p:sp>
    </p:spTree>
    <p:extLst>
      <p:ext uri="{BB962C8B-B14F-4D97-AF65-F5344CB8AC3E}">
        <p14:creationId xmlns:p14="http://schemas.microsoft.com/office/powerpoint/2010/main" val="2015850245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B27BD-ED55-A20B-773A-6555EBF9D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Workout – General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1A6AA7-F8D9-8AA1-2364-DFABC4209B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03225" marR="0" lvl="1" indent="-40322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50"/>
              </a:spcAft>
              <a:buClr>
                <a:srgbClr val="5772B7"/>
              </a:buClr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Step 1:  Conduct a Thorough Default Analysis </a:t>
            </a:r>
          </a:p>
          <a:p>
            <a:pPr marL="365125" marR="0" lvl="1" indent="-2825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50"/>
              </a:spcAft>
              <a:buClr>
                <a:srgbClr val="5772B7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Whether (which) defaults have occurred (or will soon occur)</a:t>
            </a:r>
          </a:p>
          <a:p>
            <a:pPr marL="365125" marR="0" lvl="1" indent="-2825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50"/>
              </a:spcAft>
              <a:buClr>
                <a:srgbClr val="5772B7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Whether (which) defaults have ripened into events of default</a:t>
            </a:r>
          </a:p>
          <a:p>
            <a:pPr marL="365125" marR="0" lvl="1" indent="-2825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50"/>
              </a:spcAft>
              <a:buClr>
                <a:srgbClr val="5772B7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Whether (which) defaults are material, or merely technical</a:t>
            </a:r>
          </a:p>
          <a:p>
            <a:pPr marL="365125" marR="0" lvl="1" indent="-2825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50"/>
              </a:spcAft>
              <a:buClr>
                <a:srgbClr val="5772B7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Whether (which) defaults are cross-default other obligations</a:t>
            </a:r>
          </a:p>
          <a:p>
            <a:pPr marL="365125" marR="0" lvl="1" indent="-2825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50"/>
              </a:spcAft>
              <a:buClr>
                <a:srgbClr val="5772B7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Whether borrower has any cure rights</a:t>
            </a:r>
          </a:p>
          <a:p>
            <a:pPr marL="403225" marR="0" lvl="1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50"/>
              </a:spcAft>
              <a:buClr>
                <a:srgbClr val="5772B7"/>
              </a:buClr>
              <a:buSzPct val="80000"/>
              <a:buFont typeface="Arial" panose="020B0604020202020204" pitchFamily="34" charset="0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403225" marR="0" lvl="1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50"/>
              </a:spcAft>
              <a:buClr>
                <a:srgbClr val="5772B7"/>
              </a:buClr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Practice points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</a:t>
            </a:r>
          </a:p>
          <a:p>
            <a:pPr marL="639763" marR="0" lvl="1" indent="-23653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50"/>
              </a:spcAft>
              <a:buClr>
                <a:srgbClr val="5772B7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Borrower side:  Obtain waivers of all defaults/Events of Default as part of forbearance/workout documentation.</a:t>
            </a:r>
          </a:p>
          <a:p>
            <a:pPr marL="639763" marR="0" lvl="1" indent="-23653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50"/>
              </a:spcAft>
              <a:buClr>
                <a:srgbClr val="5772B7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Lender side:   Reserve rights, limit waivers as part of forbearance/workout documentation.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D1B46E-3C3D-D010-A96D-A504A02B7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D8968-2957-4B76-A28C-21336776FBC6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016FFE-EB06-AB69-95EC-416E3B7D9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Sullivan &amp; Worcester LLP</a:t>
            </a:r>
          </a:p>
        </p:txBody>
      </p:sp>
    </p:spTree>
    <p:extLst>
      <p:ext uri="{BB962C8B-B14F-4D97-AF65-F5344CB8AC3E}">
        <p14:creationId xmlns:p14="http://schemas.microsoft.com/office/powerpoint/2010/main" val="2792047731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12AD4-41DB-A39B-539E-A58A414E2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Workout – General Approach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E81658-FFFA-8BB5-3287-10F26705E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03225" marR="0" lvl="1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50"/>
              </a:spcAft>
              <a:buClr>
                <a:srgbClr val="5772B7"/>
              </a:buClr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Step 2:  Review of Existing Critical Agreements </a:t>
            </a:r>
          </a:p>
          <a:p>
            <a:pPr marL="365125" marR="0" lvl="0" indent="-2825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50"/>
              </a:spcAft>
              <a:buClr>
                <a:srgbClr val="5772B7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Review loan documents, credit support (guarantees, collateral documents) to determine whether there are any perfection issues.</a:t>
            </a:r>
          </a:p>
          <a:p>
            <a:pPr marL="365125" marR="0" lvl="0" indent="-2825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50"/>
              </a:spcAft>
              <a:buClr>
                <a:srgbClr val="5772B7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Assess whether there are intercreditor provisions or subordination provisions which will limit remedial rights.</a:t>
            </a:r>
          </a:p>
          <a:p>
            <a:pPr marL="365125" marR="0" lvl="0" indent="-2825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50"/>
              </a:spcAft>
              <a:buClr>
                <a:srgbClr val="5772B7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Review material contracts and leases.</a:t>
            </a:r>
          </a:p>
          <a:p>
            <a:pPr marL="365125" marR="0" lvl="0" indent="-2825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50"/>
              </a:spcAft>
              <a:buClr>
                <a:srgbClr val="5772B7"/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403225" marR="0" lvl="1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50"/>
              </a:spcAft>
              <a:buClr>
                <a:srgbClr val="5772B7"/>
              </a:buClr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Practice Points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</a:t>
            </a:r>
          </a:p>
          <a:p>
            <a:pPr marL="639763" marR="0" lvl="1" indent="-23653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50"/>
              </a:spcAft>
              <a:buClr>
                <a:srgbClr val="5772B7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Workout provides the lender with the ability to fix problems in loan documentation. </a:t>
            </a:r>
          </a:p>
          <a:p>
            <a:pPr marL="639763" marR="0" lvl="1" indent="-23653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50"/>
              </a:spcAft>
              <a:buClr>
                <a:srgbClr val="5772B7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Borrower can leverage lender’s desire to fix deficiencies if it is informed.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0595B5-75B3-B269-4CD7-499F78400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D8968-2957-4B76-A28C-21336776FBC6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443420-E51D-B31C-C9DF-15BDF283C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Sullivan &amp; Worcester LLP</a:t>
            </a:r>
          </a:p>
        </p:txBody>
      </p:sp>
    </p:spTree>
    <p:extLst>
      <p:ext uri="{BB962C8B-B14F-4D97-AF65-F5344CB8AC3E}">
        <p14:creationId xmlns:p14="http://schemas.microsoft.com/office/powerpoint/2010/main" val="893790726"/>
      </p:ext>
    </p:extLst>
  </p:cSld>
  <p:clrMapOvr>
    <a:masterClrMapping/>
  </p:clrMapOvr>
  <p:transition spd="slow">
    <p:wip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Office Them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3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4.xml><?xml version="1.0" encoding="utf-8"?>
<a:theme xmlns:a="http://schemas.openxmlformats.org/drawingml/2006/main" name="ZAG Sullivan - blue cover">
  <a:themeElements>
    <a:clrScheme name="Custom 1">
      <a:dk1>
        <a:srgbClr val="000000"/>
      </a:dk1>
      <a:lt1>
        <a:srgbClr val="FFFFFF"/>
      </a:lt1>
      <a:dk2>
        <a:srgbClr val="00B0F0"/>
      </a:dk2>
      <a:lt2>
        <a:srgbClr val="FFFFFF"/>
      </a:lt2>
      <a:accent1>
        <a:srgbClr val="4A3473"/>
      </a:accent1>
      <a:accent2>
        <a:srgbClr val="52BDE5"/>
      </a:accent2>
      <a:accent3>
        <a:srgbClr val="DD2A6F"/>
      </a:accent3>
      <a:accent4>
        <a:srgbClr val="7F3774"/>
      </a:accent4>
      <a:accent5>
        <a:srgbClr val="5772B7"/>
      </a:accent5>
      <a:accent6>
        <a:srgbClr val="FFC000"/>
      </a:accent6>
      <a:hlink>
        <a:srgbClr val="5772B7"/>
      </a:hlink>
      <a:folHlink>
        <a:srgbClr val="7F377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2634177.PPTX" id="{B3E02622-6913-4106-84A9-E9126B26A325}" vid="{C072997F-43F4-4068-A7F4-D37F23FA298A}"/>
    </a:ext>
  </a:extLst>
</a:theme>
</file>

<file path=ppt/theme/theme5.xml><?xml version="1.0" encoding="utf-8"?>
<a:theme xmlns:a="http://schemas.openxmlformats.org/drawingml/2006/main" name="1_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6.xml><?xml version="1.0" encoding="utf-8"?>
<a:theme xmlns:a="http://schemas.openxmlformats.org/drawingml/2006/main" name="AFS PowerPoint 2022">
  <a:themeElements>
    <a:clrScheme name="Arent Fox">
      <a:dk1>
        <a:srgbClr val="033643"/>
      </a:dk1>
      <a:lt1>
        <a:sysClr val="window" lastClr="FFFFFF"/>
      </a:lt1>
      <a:dk2>
        <a:srgbClr val="000000"/>
      </a:dk2>
      <a:lt2>
        <a:srgbClr val="E7E6E6"/>
      </a:lt2>
      <a:accent1>
        <a:srgbClr val="1092B4"/>
      </a:accent1>
      <a:accent2>
        <a:srgbClr val="EB212E"/>
      </a:accent2>
      <a:accent3>
        <a:srgbClr val="77787B"/>
      </a:accent3>
      <a:accent4>
        <a:srgbClr val="4D4D4F"/>
      </a:accent4>
      <a:accent5>
        <a:srgbClr val="033643"/>
      </a:accent5>
      <a:accent6>
        <a:srgbClr val="8DC63F"/>
      </a:accent6>
      <a:hlink>
        <a:srgbClr val="033643"/>
      </a:hlink>
      <a:folHlink>
        <a:srgbClr val="EB212E"/>
      </a:folHlink>
    </a:clrScheme>
    <a:fontScheme name="Arent Fox 2018">
      <a:majorFont>
        <a:latin typeface="Arial"/>
        <a:ea typeface="Arial"/>
        <a:cs typeface="Arial"/>
      </a:majorFont>
      <a:minorFont>
        <a:latin typeface="Constantia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4370</TotalTime>
  <Words>5790</Words>
  <Application>Microsoft Office PowerPoint</Application>
  <PresentationFormat>Widescreen</PresentationFormat>
  <Paragraphs>542</Paragraphs>
  <Slides>61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61</vt:i4>
      </vt:variant>
    </vt:vector>
  </HeadingPairs>
  <TitlesOfParts>
    <vt:vector size="81" baseType="lpstr">
      <vt:lpstr>Arial</vt:lpstr>
      <vt:lpstr>Arial Black</vt:lpstr>
      <vt:lpstr>Calibri</vt:lpstr>
      <vt:lpstr>Calibri Light</vt:lpstr>
      <vt:lpstr>Constantia</vt:lpstr>
      <vt:lpstr>Courier New</vt:lpstr>
      <vt:lpstr>Franklin Gothic Book</vt:lpstr>
      <vt:lpstr>Garamond</vt:lpstr>
      <vt:lpstr>Gill Sans MT</vt:lpstr>
      <vt:lpstr>Stanley</vt:lpstr>
      <vt:lpstr>Times New Roman</vt:lpstr>
      <vt:lpstr>Wingdings</vt:lpstr>
      <vt:lpstr>Wingdings 2</vt:lpstr>
      <vt:lpstr>Office Theme</vt:lpstr>
      <vt:lpstr>Organic</vt:lpstr>
      <vt:lpstr>Gallery</vt:lpstr>
      <vt:lpstr>ZAG Sullivan - blue cover</vt:lpstr>
      <vt:lpstr>1_Gallery</vt:lpstr>
      <vt:lpstr>AFS PowerPoint 2022</vt:lpstr>
      <vt:lpstr>1_Office Theme</vt:lpstr>
      <vt:lpstr>Restructurings &amp; Workouts for Business Lawyers</vt:lpstr>
      <vt:lpstr>Agenda</vt:lpstr>
      <vt:lpstr>Structuring a Workout – Considerations for  Lenders and Borrowers</vt:lpstr>
      <vt:lpstr>Identify Restructuring Goals</vt:lpstr>
      <vt:lpstr>Identify Early Signs of Distress… </vt:lpstr>
      <vt:lpstr>Pre-Bankruptcy Workout</vt:lpstr>
      <vt:lpstr>Special Issues in Real Estate Workout </vt:lpstr>
      <vt:lpstr>Workout – General Approach</vt:lpstr>
      <vt:lpstr>Workout – General Approach (Cont.)</vt:lpstr>
      <vt:lpstr>Workout – Borrower Objectives</vt:lpstr>
      <vt:lpstr>Workout – Lender Objectives</vt:lpstr>
      <vt:lpstr>Document the Deal </vt:lpstr>
      <vt:lpstr>Document the Deal (Cont.)</vt:lpstr>
      <vt:lpstr>Intercreditor and Guarantor Issues</vt:lpstr>
      <vt:lpstr>Intercreditor and Guarantor Issues (Cont.)</vt:lpstr>
      <vt:lpstr>PowerPoint Presentation</vt:lpstr>
      <vt:lpstr>Preparing for and Surviving the First Month in  Chapter 11</vt:lpstr>
      <vt:lpstr>Chapter 11 Preparation</vt:lpstr>
      <vt:lpstr>Chapter 11 Preparation</vt:lpstr>
      <vt:lpstr>Chapter 11 Preparation</vt:lpstr>
      <vt:lpstr>Chapter 11 Preparation</vt:lpstr>
      <vt:lpstr>Post Filing </vt:lpstr>
      <vt:lpstr>Post Filing </vt:lpstr>
      <vt:lpstr>Post Filing</vt:lpstr>
      <vt:lpstr>Post Filing</vt:lpstr>
      <vt:lpstr>Post Filing</vt:lpstr>
      <vt:lpstr>Post Filing</vt:lpstr>
      <vt:lpstr>Post Filing</vt:lpstr>
      <vt:lpstr>RECAP… </vt:lpstr>
      <vt:lpstr>Confirming a Chapter 11 Plan and Emerging From Bankruptcy</vt:lpstr>
      <vt:lpstr>Confirming a Chapter 11 Plan</vt:lpstr>
      <vt:lpstr>Overview of Plan Confirmation Process</vt:lpstr>
      <vt:lpstr>The Chapter 11 Plan</vt:lpstr>
      <vt:lpstr>Soliciting Votes for the Plan</vt:lpstr>
      <vt:lpstr>Liquidation Analysis</vt:lpstr>
      <vt:lpstr>Special Circumstances: Prepackaged Plans</vt:lpstr>
      <vt:lpstr>Permissible Features of Plan</vt:lpstr>
      <vt:lpstr>Classification</vt:lpstr>
      <vt:lpstr>Consensual Plans:  Key Requirements (11 U.S.C. 1123, 1129(a))</vt:lpstr>
      <vt:lpstr>Non-Consensual Plans: Cramdown Requirements (11 U.S.C. 1129(b)) </vt:lpstr>
      <vt:lpstr>Special Circumstances: Subchapter V</vt:lpstr>
      <vt:lpstr>Confirmation of the Plan</vt:lpstr>
      <vt:lpstr>Emerging From Bankruptcy</vt:lpstr>
      <vt:lpstr>Reorganizing Debtors</vt:lpstr>
      <vt:lpstr>Liquidating Debtors</vt:lpstr>
      <vt:lpstr>Attacking the Confirmation Order</vt:lpstr>
      <vt:lpstr>Post-Confirmation Plan Modifications</vt:lpstr>
      <vt:lpstr>Closing the Case</vt:lpstr>
      <vt:lpstr>Landlord Issues in Workouts and Bankruptcy  </vt:lpstr>
      <vt:lpstr>Landlord – pre-Bankruptcy get up to speed</vt:lpstr>
      <vt:lpstr>Landlord – pre-Bankruptcy After default</vt:lpstr>
      <vt:lpstr>Landlord – pre-Bankruptcy after termination</vt:lpstr>
      <vt:lpstr>Landlord – bankruptcy section 365</vt:lpstr>
      <vt:lpstr>LANDLORD – Bankruptcy Timing to assume or reject</vt:lpstr>
      <vt:lpstr>LANDLORD – BANKRUPTCY ASSUMPTION</vt:lpstr>
      <vt:lpstr>LANDLORD – BANKRUPTCY ASSIGNMENT</vt:lpstr>
      <vt:lpstr>LANDLORD – BANKRUPTCY ASSumption and preferences</vt:lpstr>
      <vt:lpstr>LANDLORD – BANKRUPTCY REJECTION </vt:lpstr>
      <vt:lpstr>LANDLORD – BANKRUPTCY REJECTION CLAIMS</vt:lpstr>
      <vt:lpstr>LANDLORD – BANKRUPTCY ADMINISTRATIVE CLAIMS</vt:lpstr>
      <vt:lpstr>LANDLORD – BANKRUPTCY SECURITY </vt:lpstr>
    </vt:vector>
  </TitlesOfParts>
  <Company>Arent Fox LLP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Confirming a Bankruptcy Plan</dc:title>
  <dc:creator>Britton, James E.</dc:creator>
  <cp:lastModifiedBy>Ansaldi, Nancy</cp:lastModifiedBy>
  <cp:revision>36</cp:revision>
  <dcterms:created xsi:type="dcterms:W3CDTF">2023-09-13T14:00:19Z</dcterms:created>
  <dcterms:modified xsi:type="dcterms:W3CDTF">2023-10-12T20:54:36Z</dcterms:modified>
</cp:coreProperties>
</file>