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9" r:id="rId4"/>
    <p:sldId id="263" r:id="rId5"/>
    <p:sldId id="303" r:id="rId6"/>
    <p:sldId id="304" r:id="rId7"/>
    <p:sldId id="262" r:id="rId8"/>
    <p:sldId id="290" r:id="rId9"/>
    <p:sldId id="316" r:id="rId10"/>
    <p:sldId id="317" r:id="rId11"/>
    <p:sldId id="294" r:id="rId12"/>
    <p:sldId id="305" r:id="rId13"/>
    <p:sldId id="306" r:id="rId14"/>
    <p:sldId id="307" r:id="rId15"/>
    <p:sldId id="293" r:id="rId16"/>
    <p:sldId id="269" r:id="rId17"/>
    <p:sldId id="275" r:id="rId18"/>
    <p:sldId id="276" r:id="rId19"/>
    <p:sldId id="277" r:id="rId20"/>
    <p:sldId id="278" r:id="rId21"/>
    <p:sldId id="280" r:id="rId22"/>
    <p:sldId id="296" r:id="rId23"/>
    <p:sldId id="297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298" r:id="rId32"/>
    <p:sldId id="279" r:id="rId33"/>
    <p:sldId id="299" r:id="rId34"/>
    <p:sldId id="281" r:id="rId35"/>
    <p:sldId id="289" r:id="rId36"/>
    <p:sldId id="300" r:id="rId37"/>
    <p:sldId id="291" r:id="rId38"/>
    <p:sldId id="301" r:id="rId39"/>
    <p:sldId id="302" r:id="rId40"/>
    <p:sldId id="270" r:id="rId41"/>
    <p:sldId id="271" r:id="rId42"/>
    <p:sldId id="283" r:id="rId43"/>
    <p:sldId id="284" r:id="rId44"/>
    <p:sldId id="266" r:id="rId45"/>
    <p:sldId id="268" r:id="rId46"/>
    <p:sldId id="272" r:id="rId47"/>
    <p:sldId id="273" r:id="rId48"/>
    <p:sldId id="274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>
        <p:scale>
          <a:sx n="60" d="100"/>
          <a:sy n="60" d="100"/>
        </p:scale>
        <p:origin x="895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Serino" userId="8e53bf4aa7efc857" providerId="LiveId" clId="{BBC11AEE-76A7-4905-B6AE-1B5600B6AE97}"/>
    <pc:docChg chg="custSel modSld">
      <pc:chgData name="Amy Serino" userId="8e53bf4aa7efc857" providerId="LiveId" clId="{BBC11AEE-76A7-4905-B6AE-1B5600B6AE97}" dt="2023-10-06T03:56:25.444" v="106" actId="6549"/>
      <pc:docMkLst>
        <pc:docMk/>
      </pc:docMkLst>
      <pc:sldChg chg="delSp mod">
        <pc:chgData name="Amy Serino" userId="8e53bf4aa7efc857" providerId="LiveId" clId="{BBC11AEE-76A7-4905-B6AE-1B5600B6AE97}" dt="2023-10-06T03:54:15.271" v="11" actId="478"/>
        <pc:sldMkLst>
          <pc:docMk/>
          <pc:sldMk cId="3122330511" sldId="283"/>
        </pc:sldMkLst>
        <pc:graphicFrameChg chg="del">
          <ac:chgData name="Amy Serino" userId="8e53bf4aa7efc857" providerId="LiveId" clId="{BBC11AEE-76A7-4905-B6AE-1B5600B6AE97}" dt="2023-10-06T03:54:15.271" v="11" actId="478"/>
          <ac:graphicFrameMkLst>
            <pc:docMk/>
            <pc:sldMk cId="3122330511" sldId="283"/>
            <ac:graphicFrameMk id="7" creationId="{1C9F1B34-581B-70FE-DD92-C2F34A219F2F}"/>
          </ac:graphicFrameMkLst>
        </pc:graphicFrameChg>
      </pc:sldChg>
      <pc:sldChg chg="modSp mod">
        <pc:chgData name="Amy Serino" userId="8e53bf4aa7efc857" providerId="LiveId" clId="{BBC11AEE-76A7-4905-B6AE-1B5600B6AE97}" dt="2023-10-06T03:53:31.800" v="10" actId="20577"/>
        <pc:sldMkLst>
          <pc:docMk/>
          <pc:sldMk cId="2992249301" sldId="298"/>
        </pc:sldMkLst>
        <pc:spChg chg="mod">
          <ac:chgData name="Amy Serino" userId="8e53bf4aa7efc857" providerId="LiveId" clId="{BBC11AEE-76A7-4905-B6AE-1B5600B6AE97}" dt="2023-10-06T03:53:31.800" v="10" actId="20577"/>
          <ac:spMkLst>
            <pc:docMk/>
            <pc:sldMk cId="2992249301" sldId="298"/>
            <ac:spMk id="3" creationId="{961C03DC-60C1-B229-B253-F107259CFAB4}"/>
          </ac:spMkLst>
        </pc:spChg>
      </pc:sldChg>
      <pc:sldChg chg="modSp mod">
        <pc:chgData name="Amy Serino" userId="8e53bf4aa7efc857" providerId="LiveId" clId="{BBC11AEE-76A7-4905-B6AE-1B5600B6AE97}" dt="2023-10-06T03:48:32.598" v="6" actId="20577"/>
        <pc:sldMkLst>
          <pc:docMk/>
          <pc:sldMk cId="286212493" sldId="305"/>
        </pc:sldMkLst>
        <pc:spChg chg="mod">
          <ac:chgData name="Amy Serino" userId="8e53bf4aa7efc857" providerId="LiveId" clId="{BBC11AEE-76A7-4905-B6AE-1B5600B6AE97}" dt="2023-10-06T03:48:15.316" v="4" actId="20577"/>
          <ac:spMkLst>
            <pc:docMk/>
            <pc:sldMk cId="286212493" sldId="305"/>
            <ac:spMk id="2" creationId="{3D1210A0-2C49-99B0-E840-0C0FB3624429}"/>
          </ac:spMkLst>
        </pc:spChg>
        <pc:spChg chg="mod">
          <ac:chgData name="Amy Serino" userId="8e53bf4aa7efc857" providerId="LiveId" clId="{BBC11AEE-76A7-4905-B6AE-1B5600B6AE97}" dt="2023-10-06T03:48:32.598" v="6" actId="20577"/>
          <ac:spMkLst>
            <pc:docMk/>
            <pc:sldMk cId="286212493" sldId="305"/>
            <ac:spMk id="3" creationId="{E7EEB5CA-60B2-58F0-E8F2-549F26D2826C}"/>
          </ac:spMkLst>
        </pc:spChg>
      </pc:sldChg>
      <pc:sldChg chg="modSp mod">
        <pc:chgData name="Amy Serino" userId="8e53bf4aa7efc857" providerId="LiveId" clId="{BBC11AEE-76A7-4905-B6AE-1B5600B6AE97}" dt="2023-10-06T03:51:10.981" v="8" actId="20577"/>
        <pc:sldMkLst>
          <pc:docMk/>
          <pc:sldMk cId="3424899521" sldId="311"/>
        </pc:sldMkLst>
        <pc:spChg chg="mod">
          <ac:chgData name="Amy Serino" userId="8e53bf4aa7efc857" providerId="LiveId" clId="{BBC11AEE-76A7-4905-B6AE-1B5600B6AE97}" dt="2023-10-06T03:51:10.981" v="8" actId="20577"/>
          <ac:spMkLst>
            <pc:docMk/>
            <pc:sldMk cId="3424899521" sldId="311"/>
            <ac:spMk id="3" creationId="{FB6039FD-6A12-538E-35FC-85E75C84D297}"/>
          </ac:spMkLst>
        </pc:spChg>
      </pc:sldChg>
      <pc:sldChg chg="modSp mod">
        <pc:chgData name="Amy Serino" userId="8e53bf4aa7efc857" providerId="LiveId" clId="{BBC11AEE-76A7-4905-B6AE-1B5600B6AE97}" dt="2023-10-06T03:55:26.007" v="30" actId="20577"/>
        <pc:sldMkLst>
          <pc:docMk/>
          <pc:sldMk cId="1446651571" sldId="313"/>
        </pc:sldMkLst>
        <pc:spChg chg="mod">
          <ac:chgData name="Amy Serino" userId="8e53bf4aa7efc857" providerId="LiveId" clId="{BBC11AEE-76A7-4905-B6AE-1B5600B6AE97}" dt="2023-10-06T03:55:26.007" v="30" actId="20577"/>
          <ac:spMkLst>
            <pc:docMk/>
            <pc:sldMk cId="1446651571" sldId="313"/>
            <ac:spMk id="3" creationId="{A2F73AA3-F285-BD90-EE46-FE1D15856E89}"/>
          </ac:spMkLst>
        </pc:spChg>
      </pc:sldChg>
      <pc:sldChg chg="modSp mod">
        <pc:chgData name="Amy Serino" userId="8e53bf4aa7efc857" providerId="LiveId" clId="{BBC11AEE-76A7-4905-B6AE-1B5600B6AE97}" dt="2023-10-06T03:56:05.507" v="64" actId="6549"/>
        <pc:sldMkLst>
          <pc:docMk/>
          <pc:sldMk cId="2242505124" sldId="314"/>
        </pc:sldMkLst>
        <pc:spChg chg="mod">
          <ac:chgData name="Amy Serino" userId="8e53bf4aa7efc857" providerId="LiveId" clId="{BBC11AEE-76A7-4905-B6AE-1B5600B6AE97}" dt="2023-10-06T03:56:05.507" v="64" actId="6549"/>
          <ac:spMkLst>
            <pc:docMk/>
            <pc:sldMk cId="2242505124" sldId="314"/>
            <ac:spMk id="3" creationId="{4B359E31-C8D7-C40D-39AE-EB928BF70119}"/>
          </ac:spMkLst>
        </pc:spChg>
      </pc:sldChg>
      <pc:sldChg chg="modSp mod">
        <pc:chgData name="Amy Serino" userId="8e53bf4aa7efc857" providerId="LiveId" clId="{BBC11AEE-76A7-4905-B6AE-1B5600B6AE97}" dt="2023-10-06T03:56:25.444" v="106" actId="6549"/>
        <pc:sldMkLst>
          <pc:docMk/>
          <pc:sldMk cId="3771093319" sldId="315"/>
        </pc:sldMkLst>
        <pc:spChg chg="mod">
          <ac:chgData name="Amy Serino" userId="8e53bf4aa7efc857" providerId="LiveId" clId="{BBC11AEE-76A7-4905-B6AE-1B5600B6AE97}" dt="2023-10-06T03:56:25.444" v="106" actId="6549"/>
          <ac:spMkLst>
            <pc:docMk/>
            <pc:sldMk cId="3771093319" sldId="315"/>
            <ac:spMk id="3" creationId="{E91B4745-070C-3664-B004-AAB0BBBF5ADB}"/>
          </ac:spMkLst>
        </pc:spChg>
      </pc:sldChg>
      <pc:sldChg chg="modSp mod">
        <pc:chgData name="Amy Serino" userId="8e53bf4aa7efc857" providerId="LiveId" clId="{BBC11AEE-76A7-4905-B6AE-1B5600B6AE97}" dt="2023-10-06T03:47:56.468" v="2" actId="255"/>
        <pc:sldMkLst>
          <pc:docMk/>
          <pc:sldMk cId="1162847621" sldId="317"/>
        </pc:sldMkLst>
        <pc:spChg chg="mod">
          <ac:chgData name="Amy Serino" userId="8e53bf4aa7efc857" providerId="LiveId" clId="{BBC11AEE-76A7-4905-B6AE-1B5600B6AE97}" dt="2023-10-06T03:47:56.468" v="2" actId="255"/>
          <ac:spMkLst>
            <pc:docMk/>
            <pc:sldMk cId="1162847621" sldId="317"/>
            <ac:spMk id="3" creationId="{FD99C681-9CCE-727B-D416-1FB2509A3C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FB97D-1F3B-474E-A106-33430ED1524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AABF2-422E-4992-8984-A4EC45C7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7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F1CBAC-7147-58D2-390A-D33C7C36D3EE}"/>
              </a:ext>
            </a:extLst>
          </p:cNvPr>
          <p:cNvSpPr/>
          <p:nvPr userDrawn="1"/>
        </p:nvSpPr>
        <p:spPr>
          <a:xfrm>
            <a:off x="0" y="6162675"/>
            <a:ext cx="12192000" cy="695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E36E0-B0C6-D873-357E-5FFE3C9E9E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36431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Conducting Effective Workplace Investigations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C1E70-291A-4A23-733E-7C726C965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625" y="3672960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Arial Nova Light" panose="020B03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110CB-0016-5952-3DB6-9484BB3F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1E62E-B0E9-289B-E694-F18038A4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2676"/>
            <a:ext cx="12192000" cy="6953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67C8-E633-7A16-B308-89EA8A6D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4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281B-0678-F618-D13A-FEB2EF6B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BFF6-A100-F44B-8C0D-183051EB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ova Light" panose="020B03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 Nova Light" panose="020B0304020202020204" pitchFamily="34" charset="0"/>
                <a:cs typeface="Arial" panose="020B0604020202020204" pitchFamily="34" charset="0"/>
              </a:defRPr>
            </a:lvl2pPr>
            <a:lvl3pPr>
              <a:defRPr baseline="0">
                <a:latin typeface="Arial Nova Light" panose="020B03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 Nova Light" panose="020B03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 Nova Light" panose="020B03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4E4B4AB-D194-2E77-08EC-6D76E496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839E4E6-112C-B88F-CBD9-F51A9756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9002480-D720-EA56-AE91-5504C885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5349B6-63D7-ADBD-CA44-28896F7A8E20}"/>
              </a:ext>
            </a:extLst>
          </p:cNvPr>
          <p:cNvSpPr/>
          <p:nvPr userDrawn="1"/>
        </p:nvSpPr>
        <p:spPr>
          <a:xfrm>
            <a:off x="0" y="6162675"/>
            <a:ext cx="12192000" cy="695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13CD09-467B-EFE7-EE66-24207EEB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FCF94-4AF3-F23E-803C-D002C6E5E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 Nova Light" panose="020B03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B25AEA2-2638-0C12-E6E3-6C1C35E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0591E81-C9D1-F511-B91F-FE3534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0B388DC-85D2-D34D-F043-1A1390FF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5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0A2295-8116-0607-A630-3BD95F607D0C}"/>
              </a:ext>
            </a:extLst>
          </p:cNvPr>
          <p:cNvSpPr/>
          <p:nvPr userDrawn="1"/>
        </p:nvSpPr>
        <p:spPr>
          <a:xfrm>
            <a:off x="0" y="6162675"/>
            <a:ext cx="12192000" cy="695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CE4A71-9D9D-3A16-4A5B-FA0522D0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3867-36C5-6A8F-E890-92541B66D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 Nova Light" panose="020B0304020202020204" pitchFamily="34" charset="0"/>
              </a:defRPr>
            </a:lvl1pPr>
            <a:lvl2pPr>
              <a:defRPr>
                <a:latin typeface="Arial Nova Light" panose="020B0304020202020204" pitchFamily="34" charset="0"/>
              </a:defRPr>
            </a:lvl2pPr>
            <a:lvl3pPr>
              <a:defRPr>
                <a:latin typeface="Arial Nova Light" panose="020B0304020202020204" pitchFamily="34" charset="0"/>
              </a:defRPr>
            </a:lvl3pPr>
            <a:lvl4pPr>
              <a:defRPr>
                <a:latin typeface="Arial Nova Light" panose="020B0304020202020204" pitchFamily="34" charset="0"/>
              </a:defRPr>
            </a:lvl4pPr>
            <a:lvl5pPr>
              <a:defRPr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9A5C0-8182-DE73-FEC0-C52EB9AF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 Nova Light" panose="020B0304020202020204" pitchFamily="34" charset="0"/>
              </a:defRPr>
            </a:lvl1pPr>
            <a:lvl2pPr>
              <a:defRPr>
                <a:latin typeface="Arial Nova Light" panose="020B0304020202020204" pitchFamily="34" charset="0"/>
              </a:defRPr>
            </a:lvl2pPr>
            <a:lvl3pPr>
              <a:defRPr>
                <a:latin typeface="Arial Nova Light" panose="020B0304020202020204" pitchFamily="34" charset="0"/>
              </a:defRPr>
            </a:lvl3pPr>
            <a:lvl4pPr>
              <a:defRPr>
                <a:latin typeface="Arial Nova Light" panose="020B0304020202020204" pitchFamily="34" charset="0"/>
              </a:defRPr>
            </a:lvl4pPr>
            <a:lvl5pPr>
              <a:defRPr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0BFFF-DFCD-4F6D-DE20-8550DAF0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F9425-8FBC-8C6B-42CA-29F7284F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" y="6162675"/>
            <a:ext cx="12191999" cy="695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5F930-2B67-072D-CC32-25B3DE1A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4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5242-07D5-58A7-F8F6-BC19B30E1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646E5-B1E9-3C45-0279-6823B4C45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 Nova Light" panose="020B03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E5E7B-39CA-4F93-85A9-76081F081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 Nova Light" panose="020B0304020202020204" pitchFamily="34" charset="0"/>
              </a:defRPr>
            </a:lvl1pPr>
            <a:lvl2pPr>
              <a:defRPr>
                <a:latin typeface="Arial Nova Light" panose="020B0304020202020204" pitchFamily="34" charset="0"/>
              </a:defRPr>
            </a:lvl2pPr>
            <a:lvl3pPr>
              <a:defRPr>
                <a:latin typeface="Arial Nova Light" panose="020B0304020202020204" pitchFamily="34" charset="0"/>
              </a:defRPr>
            </a:lvl3pPr>
            <a:lvl4pPr>
              <a:defRPr>
                <a:latin typeface="Arial Nova Light" panose="020B0304020202020204" pitchFamily="34" charset="0"/>
              </a:defRPr>
            </a:lvl4pPr>
            <a:lvl5pPr>
              <a:defRPr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2BEEC5-F818-CFDD-BA63-51889EFDD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 Nova Light" panose="020B03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1C07F-A1A3-80A6-793D-DC615813A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 Nova Light" panose="020B0304020202020204" pitchFamily="34" charset="0"/>
              </a:defRPr>
            </a:lvl1pPr>
            <a:lvl2pPr>
              <a:defRPr>
                <a:latin typeface="Arial Nova Light" panose="020B0304020202020204" pitchFamily="34" charset="0"/>
              </a:defRPr>
            </a:lvl2pPr>
            <a:lvl3pPr>
              <a:defRPr>
                <a:latin typeface="Arial Nova Light" panose="020B0304020202020204" pitchFamily="34" charset="0"/>
              </a:defRPr>
            </a:lvl3pPr>
            <a:lvl4pPr>
              <a:defRPr>
                <a:latin typeface="Arial Nova Light" panose="020B0304020202020204" pitchFamily="34" charset="0"/>
              </a:defRPr>
            </a:lvl4pPr>
            <a:lvl5pPr>
              <a:defRPr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49E09-7CB3-3DB1-62D2-DCD14BBA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E0902-020F-898D-08DE-CD476CB3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70224-D975-7238-1965-801807C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E5DB-55D7-1A86-5349-EA0996DC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04167-832D-AFEB-864B-E5DEFF28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4ECD1-781F-C76C-3CFC-5F1CAF08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" y="6149787"/>
            <a:ext cx="12129247" cy="779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16EE8-56FA-9666-C8D9-781E2C0E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E6B35-463D-E9B5-F040-AC2726FB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5C4A7-2780-1CF7-82CC-25F2EC1F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7718"/>
            <a:ext cx="12192000" cy="7530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E6B6D-26BF-F4BB-7057-F949E46A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1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569A-00FD-2FE1-0080-50508BE3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F73C2-3459-3049-F755-3675F7C3B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defRPr>
            </a:lvl1pPr>
            <a:lvl2pPr>
              <a:defRPr sz="2800">
                <a:latin typeface="Arial Nova Light" panose="020B0304020202020204" pitchFamily="34" charset="0"/>
              </a:defRPr>
            </a:lvl2pPr>
            <a:lvl3pPr>
              <a:defRPr sz="2400">
                <a:latin typeface="Arial Nova Light" panose="020B0304020202020204" pitchFamily="34" charset="0"/>
              </a:defRPr>
            </a:lvl3pPr>
            <a:lvl4pPr>
              <a:defRPr sz="2000">
                <a:latin typeface="Arial Nova Light" panose="020B0304020202020204" pitchFamily="34" charset="0"/>
              </a:defRPr>
            </a:lvl4pPr>
            <a:lvl5pPr>
              <a:defRPr sz="2000">
                <a:latin typeface="Arial Nova Light" panose="020B03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3B9EC-13C3-37FF-862F-1FA05D981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282D7-9D2D-4F52-3C15-1FBF2B44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CE185-A7D3-F5DB-C55A-162365B6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85648"/>
            <a:ext cx="12192000" cy="6723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DE884-49BB-04B1-A8ED-48B57F3A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5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BD95-E478-49FA-F7C3-4CFE9E61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87CAF-9CE1-F802-D2AA-5D92DDCDB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5FB9E-A304-5FE8-10C3-2B5E8C3C8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54D61-52A8-1B53-5D75-57910EC6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BF720-4D20-674E-95FE-B3594066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85646"/>
            <a:ext cx="12120282" cy="67235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91075-AAAA-2A21-B493-30D94D2A2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85C13-FC48-BDC7-3947-FD79351169B2}"/>
              </a:ext>
            </a:extLst>
          </p:cNvPr>
          <p:cNvSpPr/>
          <p:nvPr userDrawn="1"/>
        </p:nvSpPr>
        <p:spPr>
          <a:xfrm>
            <a:off x="0" y="6176963"/>
            <a:ext cx="12192000" cy="695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0AC84-7366-F89D-E62D-1A2F0093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12A00-1245-6BDF-8B10-38135AA5F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9C229-3CD4-7282-41E8-A3CB4B91A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MCLE October 18,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61978-B986-8029-5FBB-86BF35008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F219-F001-6035-9479-6363218C9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A285B0-93FE-4736-8E63-01CC461F2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Constantia" panose="02030602050306030303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 Nova Light" panose="020B03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3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3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3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3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AAEEA46-B1C3-EBD4-B9DA-B1D272673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9929"/>
            <a:ext cx="9144000" cy="322265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MCLE October 18, 2023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3CB9AC3-4DB3-7183-8933-4689DDBA9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194670"/>
              </p:ext>
            </p:extLst>
          </p:nvPr>
        </p:nvGraphicFramePr>
        <p:xfrm>
          <a:off x="2766645" y="5183326"/>
          <a:ext cx="665871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046">
                  <a:extLst>
                    <a:ext uri="{9D8B030D-6E8A-4147-A177-3AD203B41FA5}">
                      <a16:colId xmlns:a16="http://schemas.microsoft.com/office/drawing/2014/main" val="3337290294"/>
                    </a:ext>
                  </a:extLst>
                </a:gridCol>
                <a:gridCol w="230909">
                  <a:extLst>
                    <a:ext uri="{9D8B030D-6E8A-4147-A177-3AD203B41FA5}">
                      <a16:colId xmlns:a16="http://schemas.microsoft.com/office/drawing/2014/main" val="1494546265"/>
                    </a:ext>
                  </a:extLst>
                </a:gridCol>
                <a:gridCol w="3227755">
                  <a:extLst>
                    <a:ext uri="{9D8B030D-6E8A-4147-A177-3AD203B41FA5}">
                      <a16:colId xmlns:a16="http://schemas.microsoft.com/office/drawing/2014/main" val="296054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tabLst>
                          <a:tab pos="2973388" algn="l"/>
                        </a:tabLst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Kavita M. Goyal, Esq.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3388" algn="l"/>
                        </a:tabLst>
                      </a:pPr>
                      <a:endParaRPr lang="en-US" b="1" dirty="0">
                        <a:solidFill>
                          <a:schemeClr val="tx1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Gregory A.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Manousos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, Esq.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604351"/>
                  </a:ext>
                </a:extLst>
              </a:tr>
              <a:tr h="277973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Jennifer Rudd O’Neil, Esq.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Amy E. Serino, Esq.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072114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20072559-EE62-F4F8-BD92-3FB70F496A74}"/>
              </a:ext>
            </a:extLst>
          </p:cNvPr>
          <p:cNvSpPr txBox="1">
            <a:spLocks/>
          </p:cNvSpPr>
          <p:nvPr/>
        </p:nvSpPr>
        <p:spPr>
          <a:xfrm>
            <a:off x="1524000" y="3428999"/>
            <a:ext cx="9144000" cy="322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300" dirty="0"/>
              <a:t>A How-To Guide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E05616-831F-FDE0-44D8-76B9282AEA68}"/>
              </a:ext>
            </a:extLst>
          </p:cNvPr>
          <p:cNvCxnSpPr/>
          <p:nvPr/>
        </p:nvCxnSpPr>
        <p:spPr>
          <a:xfrm>
            <a:off x="4637061" y="5039612"/>
            <a:ext cx="314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67B4EA5-4EAF-B45F-4138-F6D1A514428B}"/>
              </a:ext>
            </a:extLst>
          </p:cNvPr>
          <p:cNvSpPr/>
          <p:nvPr/>
        </p:nvSpPr>
        <p:spPr>
          <a:xfrm>
            <a:off x="2230839" y="1674674"/>
            <a:ext cx="77303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Conducting Effective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Workplace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1881728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FCA23-9C6F-D8AC-865B-0B897FD3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Interim Measures Pending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9C681-9CCE-727B-D416-1FB2509A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Protect Confidentiality: Need to Know</a:t>
            </a:r>
          </a:p>
          <a:p>
            <a:pPr marL="457200" indent="-457200">
              <a:buFontTx/>
              <a:buChar char="-"/>
            </a:pPr>
            <a:endParaRPr lang="en-US" sz="1200" dirty="0"/>
          </a:p>
          <a:p>
            <a:pPr marL="457200" indent="-457200">
              <a:buFontTx/>
              <a:buChar char="-"/>
            </a:pPr>
            <a:r>
              <a:rPr lang="en-US" dirty="0"/>
              <a:t>Conduct Threat Assessment </a:t>
            </a:r>
          </a:p>
          <a:p>
            <a:pPr marL="457200" indent="-457200">
              <a:buFontTx/>
              <a:buChar char="-"/>
            </a:pPr>
            <a:endParaRPr lang="en-US" sz="1200" dirty="0"/>
          </a:p>
          <a:p>
            <a:pPr marL="457200" indent="-457200">
              <a:buFontTx/>
              <a:buChar char="-"/>
            </a:pPr>
            <a:r>
              <a:rPr lang="en-US" dirty="0"/>
              <a:t>Provide Interim Protection </a:t>
            </a:r>
          </a:p>
          <a:p>
            <a:endParaRPr lang="en-US" sz="1200" dirty="0"/>
          </a:p>
          <a:p>
            <a:pPr marL="457200" indent="-457200">
              <a:buFontTx/>
              <a:buChar char="-"/>
            </a:pPr>
            <a:r>
              <a:rPr lang="en-US" dirty="0"/>
              <a:t>No Retaliation Assurances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BD934-87B2-A4D0-2A7F-27008612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70FCF-8421-51EA-22E0-5AB29519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4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2873-C5CF-D5D0-DF2E-5E1E103C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an Investigator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F672A-AFA8-96FF-C56A-42506E037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Considerations:</a:t>
            </a:r>
          </a:p>
          <a:p>
            <a:pPr marL="1143000" lvl="1" indent="-457200"/>
            <a:endParaRPr lang="en-US" dirty="0"/>
          </a:p>
          <a:p>
            <a:pPr marL="1143000" lvl="1" indent="-457200"/>
            <a:r>
              <a:rPr lang="en-US" dirty="0"/>
              <a:t>Confidentiality, neutrality and credibility are critical</a:t>
            </a:r>
          </a:p>
          <a:p>
            <a:pPr marL="1143000" lvl="1" indent="-457200"/>
            <a:r>
              <a:rPr lang="en-US" dirty="0"/>
              <a:t>Qualifications of the investigator?</a:t>
            </a:r>
          </a:p>
          <a:p>
            <a:pPr marL="1600200" lvl="2" indent="-457200"/>
            <a:r>
              <a:rPr lang="en-US" dirty="0"/>
              <a:t>Necessary training?</a:t>
            </a:r>
          </a:p>
          <a:p>
            <a:pPr marL="1600200" lvl="2" indent="-457200"/>
            <a:r>
              <a:rPr lang="en-US" dirty="0"/>
              <a:t>Subject matter expertise?</a:t>
            </a:r>
          </a:p>
          <a:p>
            <a:pPr marL="1600200" lvl="2" indent="-457200"/>
            <a:r>
              <a:rPr lang="en-US" dirty="0"/>
              <a:t>Availability to meet scope and timing of investigation</a:t>
            </a:r>
          </a:p>
          <a:p>
            <a:pPr marL="1143000" lvl="1" indent="-457200"/>
            <a:r>
              <a:rPr lang="en-US" dirty="0"/>
              <a:t>Internal or External Investigator?</a:t>
            </a:r>
          </a:p>
          <a:p>
            <a:pPr marL="1143000" lvl="1" indent="-457200"/>
            <a:r>
              <a:rPr lang="en-US" dirty="0"/>
              <a:t>Attorney or Non-Attorney?  Will privilege be asserted?</a:t>
            </a:r>
          </a:p>
          <a:p>
            <a:pPr marL="1143000" lvl="1" indent="-45720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CBAD5-CC31-CE4D-E59B-1ABF51B5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70EB3-4BA5-F849-9D4E-EE7E552F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7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10A0-2C49-99B0-E840-0C0FB362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Inhouse Considerations When Choosing an Investigator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EB5CA-60B2-58F0-E8F2-549F26D28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/>
              <a:t>Nature of the Complaint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Low Risk v. High Risk Incident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In-house Expertise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In-house Bandwidth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DEBFB-C5A2-4DEA-8F91-EBEAD280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1D578-1D66-D8CB-9BE9-8F2C0508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18F9D-C87C-9320-B1F6-170A63FE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Inhouse Considerations When Choosing an Investigator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EF884-2557-612E-E7F4-A835C1E4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Level of  Employee Accused of Wrongdoing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Number of Employees Involved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New Allegation v. Multitude of Allegations of Wrongdoing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BF3F1-676C-DB6A-BFB9-4292CE74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E804A-E857-F838-21BA-E0016DD7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8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E599-64C8-78DA-A1F1-96243C47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Inhouse Considerations When Choosing an Investigator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879DA-CD5F-E594-D13D-D55EC4B3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Employee Trust in Business Unit/Organization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Business Engagement Scores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Publicity/Potential for Publicity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CBFE-5890-D7C3-2F01-DBCCB8A2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E3261-2F46-EB40-B28D-5B9E7136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89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CB69-6661-2214-CE3A-26180144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7D6D-1715-3143-BB33-E178C61CC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is the investigator’s mandate?  </a:t>
            </a:r>
          </a:p>
          <a:p>
            <a:pPr marL="1143000" lvl="1" indent="-457200"/>
            <a:r>
              <a:rPr lang="en-US" dirty="0"/>
              <a:t>Critical to define this clearly up front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Key items to consider:</a:t>
            </a:r>
          </a:p>
          <a:p>
            <a:pPr marL="1143000" lvl="1" indent="-457200"/>
            <a:r>
              <a:rPr lang="en-US" dirty="0"/>
              <a:t>How many interviews?  What documents will be gathered and produced to the investigator?</a:t>
            </a:r>
          </a:p>
          <a:p>
            <a:pPr marL="1143000" lvl="1" indent="-457200"/>
            <a:r>
              <a:rPr lang="en-US" dirty="0"/>
              <a:t>What are the key issues to be investigated?</a:t>
            </a:r>
          </a:p>
          <a:p>
            <a:pPr marL="1143000" lvl="1" indent="-457200"/>
            <a:r>
              <a:rPr lang="en-US" dirty="0"/>
              <a:t>Is the investigator merely reporting facts or being asked to render conclusions / credibility determinations?  Recommendations?</a:t>
            </a:r>
          </a:p>
          <a:p>
            <a:pPr marL="1143000" lvl="1" indent="-457200"/>
            <a:r>
              <a:rPr lang="en-US" dirty="0"/>
              <a:t>Who will be the investigator’s point person for issues / questions that arise during the investigation?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0715F-CAB5-B9B1-78FB-917EA94B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B3472-8CEF-5022-CBB1-C38BEA48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1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FD52-0106-60B0-11FB-8CD8A97F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Investigation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6B3E7-0180-8F90-D388-9F5C1534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Outline of the Issue(s)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Thorough Review of Complaint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Consider underlying circumstances of Complaint</a:t>
            </a:r>
          </a:p>
          <a:p>
            <a:pPr marL="1143000" lvl="1" indent="-457200"/>
            <a:r>
              <a:rPr lang="en-US" dirty="0"/>
              <a:t>How?</a:t>
            </a:r>
          </a:p>
          <a:p>
            <a:pPr marL="1143000" lvl="1" indent="-457200"/>
            <a:r>
              <a:rPr lang="en-US" dirty="0"/>
              <a:t>When?</a:t>
            </a:r>
          </a:p>
          <a:p>
            <a:pPr marL="1143000" lvl="1" indent="-457200"/>
            <a:r>
              <a:rPr lang="en-US" dirty="0"/>
              <a:t>Why?</a:t>
            </a:r>
          </a:p>
          <a:p>
            <a:pPr marL="1143000" lvl="1" indent="-457200"/>
            <a:r>
              <a:rPr lang="en-US" dirty="0"/>
              <a:t>By Whom?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Background Facts v. Actual Dispute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Actionable Claims v. General Workplace Concerns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95132-BFE1-000D-A361-CE7207C5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11BDA-6546-2473-0597-D1B73C36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02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FCA23-9C6F-D8AC-865B-0B897FD3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an Investigation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9C681-9CCE-727B-D416-1FB2509A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Identify Sources for Information and Evidence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information is necessary?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information would be helpful?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to distinguish the two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will you learn?</a:t>
            </a:r>
          </a:p>
          <a:p>
            <a:pPr marL="1143000" lvl="1" indent="-457200"/>
            <a:r>
              <a:rPr lang="en-US" dirty="0"/>
              <a:t>Witnesses</a:t>
            </a:r>
          </a:p>
          <a:p>
            <a:pPr marL="1143000" lvl="1" indent="-457200"/>
            <a:r>
              <a:rPr lang="en-US" dirty="0"/>
              <a:t>Documents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don’t know what you don’t know…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BD934-87B2-A4D0-2A7F-27008612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70FCF-8421-51EA-22E0-5AB29519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12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2873-C5CF-D5D0-DF2E-5E1E103C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an Investigation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F672A-AFA8-96FF-C56A-42506E037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Create a Witness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Who are the Key Sources (Witnesses)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Firsthand Knowledge v. Water Cooler Conversations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Supervisors v. Coworkers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Re-evaluate and revisit as needed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CBAD5-CC31-CE4D-E59B-1ABF51B5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70EB3-4BA5-F849-9D4E-EE7E552F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4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32A9-6715-CEB5-7735-5AAC3EB60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Documents &amp;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7B308-5E66-34D5-9232-2B815660A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are the Key Sources (Documents)</a:t>
            </a:r>
          </a:p>
          <a:p>
            <a:pPr marL="1143000" lvl="1" indent="-457200"/>
            <a:r>
              <a:rPr lang="en-US" dirty="0"/>
              <a:t>Complaint</a:t>
            </a:r>
          </a:p>
          <a:p>
            <a:pPr marL="1600200" lvl="2" indent="-457200"/>
            <a:r>
              <a:rPr lang="en-US" dirty="0"/>
              <a:t>Any prior Complaints?</a:t>
            </a:r>
          </a:p>
          <a:p>
            <a:pPr marL="1143000" lvl="1" indent="-457200"/>
            <a:r>
              <a:rPr lang="en-US" dirty="0"/>
              <a:t>Policies, Handbooks</a:t>
            </a:r>
          </a:p>
          <a:p>
            <a:pPr marL="1600200" lvl="2" indent="-457200"/>
            <a:r>
              <a:rPr lang="en-US" dirty="0"/>
              <a:t>Other Relevant Docs</a:t>
            </a:r>
          </a:p>
          <a:p>
            <a:pPr marL="1143000" lvl="1" indent="-457200"/>
            <a:r>
              <a:rPr lang="en-US" dirty="0"/>
              <a:t>Electronic Data</a:t>
            </a:r>
          </a:p>
          <a:p>
            <a:pPr marL="1143000" lvl="1" indent="-457200"/>
            <a:r>
              <a:rPr lang="en-US" dirty="0"/>
              <a:t>Personnel Files</a:t>
            </a:r>
          </a:p>
          <a:p>
            <a:pPr marL="1143000" lvl="1" indent="-457200"/>
            <a:r>
              <a:rPr lang="en-US" dirty="0"/>
              <a:t>Social Media?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any witnesses reference any specific docs?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does the story say on paper?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82AAB-71E8-4C43-9905-92AC0026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45348-22CC-DF1F-D5F5-BB1120AE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2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D1D7-CCAF-EB1D-569E-27326AFA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56C61-7026-576E-5A89-EFF5EBD7F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797" y="1825625"/>
            <a:ext cx="8978940" cy="427961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Arial Nova Light" panose="020F0502020204030204" pitchFamily="34" charset="0"/>
              </a:rPr>
              <a:t>The Legal Framework: What Case Law Tells Us About the Impact of Good (and Not-So-Good) Investigation Practices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Arial Nova Light" panose="020F0502020204030204" pitchFamily="34" charset="0"/>
              </a:rPr>
              <a:t>Elements of a Sound Investigation, Step-by-Step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Arial Nova Light" panose="020F0502020204030204" pitchFamily="34" charset="0"/>
              </a:rPr>
              <a:t>Confidentiality, Privilege, and Other Common Investigation Considerations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Arial Nova Light" panose="020F0502020204030204" pitchFamily="34" charset="0"/>
              </a:rPr>
              <a:t>Safeguarding the Rights of Complainants, Respondents, and Witnesses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Arial Nova Light" panose="020F0502020204030204" pitchFamily="34" charset="0"/>
              </a:rPr>
              <a:t>“Ask the Experts” Q&amp;A Session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Arial Nova Light" panose="020F0502020204030204" pitchFamily="34" charset="0"/>
              </a:rPr>
              <a:t>Key Takeaways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A3CF6-5EF4-99B5-E4C7-0678B1B2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b="0" smtClean="0"/>
              <a:pPr/>
              <a:t>2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60444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19DE-C997-38F4-CB0A-E270497B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0A9AA-914D-9DC6-506C-25BBEAC6F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Develop Targeted Interview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Open-ended but direct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 prepared to follow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Minimize tangential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Does the story make sense?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Catch-all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FC3C1-2FF2-03C2-CDA5-C1D871483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7F9AB-7E35-3670-73E0-F41BDFE7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97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FCEE-09C8-93A0-F10E-3F84022F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Tips for the Investigation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06A2-76DB-4624-D222-BDDFBE43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Listen &amp; Learn</a:t>
            </a:r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 Flexible but Firm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Follow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3762-1EBC-87AD-6EC8-3720ABC4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B6324-790B-4F26-3E99-C5806F33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15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5B49-CF6B-147B-C626-B9265062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03DC-60C1-B229-B253-F107259C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Interview Logistics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Introduction to witness by designated contact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Schedule interview for when witness is in a </a:t>
            </a:r>
            <a:r>
              <a:rPr lang="en-US" sz="2400" b="1" dirty="0"/>
              <a:t>private</a:t>
            </a:r>
            <a:r>
              <a:rPr lang="en-US" sz="2400" dirty="0"/>
              <a:t> and </a:t>
            </a:r>
            <a:r>
              <a:rPr lang="en-US" sz="2400" b="1" dirty="0"/>
              <a:t>quiet</a:t>
            </a:r>
            <a:r>
              <a:rPr lang="en-US" sz="2400" dirty="0"/>
              <a:t> location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Estimate an appropriate meeting length; assume additional time may be needed to complete interview or follow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Scheduling tip: For multiple interviews, consider a scheduling app (e.g. Calendly)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82F2-056C-CEDF-D2DC-7C24AFB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1FEB5-CEEB-FD75-2258-5FADB2D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61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5B49-CF6B-147B-C626-B9265062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03DC-60C1-B229-B253-F107259C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Interview Substance: 3 Parts</a:t>
            </a:r>
          </a:p>
          <a:p>
            <a:pPr marL="0" indent="0">
              <a:buNone/>
            </a:pPr>
            <a:endParaRPr lang="en-US" sz="1000" dirty="0"/>
          </a:p>
          <a:p>
            <a:pPr marL="1143000" lvl="1" indent="-457200"/>
            <a:r>
              <a:rPr lang="en-US" dirty="0"/>
              <a:t>Introduction / Opportunity for Witness to Ask about Process</a:t>
            </a:r>
          </a:p>
          <a:p>
            <a:pPr marL="1143000" lvl="1" indent="-457200"/>
            <a:r>
              <a:rPr lang="en-US" dirty="0"/>
              <a:t>Collect Background Information </a:t>
            </a:r>
          </a:p>
          <a:p>
            <a:pPr marL="1143000" lvl="1" indent="-457200"/>
            <a:r>
              <a:rPr lang="en-US" dirty="0"/>
              <a:t>Substantive Questions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82F2-056C-CEDF-D2DC-7C24AFB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1FEB5-CEEB-FD75-2258-5FADB2D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99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FF60-6038-FA6F-DCB8-A4A6C1A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72457-B313-F672-B235-44D39411B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 Substance: *Part 1* Introduction / Opportunity for Witness to Ask about Process</a:t>
            </a:r>
          </a:p>
          <a:p>
            <a:pPr marL="457200" indent="-457200">
              <a:buFontTx/>
              <a:buChar char="-"/>
            </a:pPr>
            <a:r>
              <a:rPr lang="en-US" dirty="0"/>
              <a:t>Explain Your Role</a:t>
            </a:r>
          </a:p>
          <a:p>
            <a:pPr marL="457200" indent="-457200">
              <a:buFontTx/>
              <a:buChar char="-"/>
            </a:pPr>
            <a:r>
              <a:rPr lang="en-US" dirty="0"/>
              <a:t>Provide a Very Brief Overview of Reason for the Interview – Do Not Tell the Witness Everything You Know</a:t>
            </a:r>
          </a:p>
          <a:p>
            <a:pPr marL="457200" indent="-457200">
              <a:buFontTx/>
              <a:buChar char="-"/>
            </a:pPr>
            <a:r>
              <a:rPr lang="en-US" dirty="0"/>
              <a:t>Review Confidentiality and Any Appropriate Disclosures</a:t>
            </a:r>
          </a:p>
          <a:p>
            <a:pPr marL="457200" indent="-457200">
              <a:buFontTx/>
              <a:buChar char="-"/>
            </a:pPr>
            <a:r>
              <a:rPr lang="en-US" dirty="0"/>
              <a:t>Notify Witness of Company’s No Retaliation Policy</a:t>
            </a:r>
          </a:p>
          <a:p>
            <a:pPr marL="457200" indent="-457200">
              <a:buFontTx/>
              <a:buChar char="-"/>
            </a:pPr>
            <a:r>
              <a:rPr lang="en-US" dirty="0"/>
              <a:t>Ask the witness if There Any Questions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2947-1B65-452A-0B83-7BB4DE97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6C16B-80A4-73E3-A4B6-0C309EC3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56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0CA5-5F3A-487D-B6A8-D642F4F3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0D6F-6B21-9AA0-895B-3B5CE78EA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 Substance: *Part 1* Introduction / Opportunity for Witness to Ask about Process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Create an Environment Where the Witness Feels Free to Speak Openly</a:t>
            </a:r>
          </a:p>
          <a:p>
            <a:pPr marL="457200" indent="-457200">
              <a:buFontTx/>
              <a:buChar char="-"/>
            </a:pPr>
            <a:r>
              <a:rPr lang="en-US" dirty="0"/>
              <a:t>Interview Complainant First Followed by Any Witnesses and the Subject</a:t>
            </a:r>
          </a:p>
          <a:p>
            <a:pPr marL="457200" indent="-457200">
              <a:buFontTx/>
              <a:buChar char="-"/>
            </a:pPr>
            <a:r>
              <a:rPr lang="en-US" dirty="0"/>
              <a:t>Avoid Voicing Any Pre-Determined Conclusion about the Incident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1F1D4-592B-9E47-AC49-B1C95624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18E7A-7EF8-AA41-5D7C-55DCEDA7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13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763C-6A6D-8AA5-4B44-7DBC384D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39FD-6A12-538E-35FC-85E75C84D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Substance: *Part 2* Collect Background Information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Begin with Neutral, Background Questions and then Ease into Incident Specific Questions</a:t>
            </a:r>
          </a:p>
          <a:p>
            <a:pPr marL="457200" indent="-457200">
              <a:buFontTx/>
              <a:buChar char="-"/>
            </a:pPr>
            <a:r>
              <a:rPr lang="en-US" dirty="0"/>
              <a:t>Pay Attention to Tone and Body Language</a:t>
            </a:r>
          </a:p>
          <a:p>
            <a:pPr marL="457200" indent="-457200">
              <a:buFontTx/>
              <a:buChar char="-"/>
            </a:pPr>
            <a:r>
              <a:rPr lang="en-US" dirty="0"/>
              <a:t>Ensure that the Interview feels like a conversation and not an interrogation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DE46B-3DAE-6D84-D8C9-EBF05D5C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B83C6-3BB7-B6FD-FE9C-E9338069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99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8101-FF0A-4021-051E-E085097C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050D-88E7-0F7F-C1A9-44C417E25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Substance: *Part 2* Collect Background Information 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How long have you worked for the Company?</a:t>
            </a:r>
          </a:p>
          <a:p>
            <a:pPr marL="457200" indent="-457200">
              <a:buFontTx/>
              <a:buChar char="-"/>
            </a:pPr>
            <a:r>
              <a:rPr lang="en-US" dirty="0"/>
              <a:t>What are your role &amp; responsibilities?</a:t>
            </a:r>
          </a:p>
          <a:p>
            <a:pPr marL="457200" indent="-457200">
              <a:buFontTx/>
              <a:buChar char="-"/>
            </a:pPr>
            <a:r>
              <a:rPr lang="en-US" dirty="0"/>
              <a:t>How would you describe the Company culture?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D82B1-BC38-F64B-4439-0FF5CE21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E140B-6643-E424-6F50-7634E002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83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9FCA-2693-8EDA-EA97-B63902DB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73AA3-F285-BD90-EE46-FE1D15856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Interview Substance: *Part 3* Substantive Questions</a:t>
            </a:r>
          </a:p>
          <a:p>
            <a:r>
              <a:rPr lang="en-US" dirty="0"/>
              <a:t>Complainant Standard Incident Specific Questions</a:t>
            </a:r>
          </a:p>
          <a:p>
            <a:pPr marL="457200" indent="-457200">
              <a:buFontTx/>
              <a:buChar char="-"/>
            </a:pPr>
            <a:r>
              <a:rPr lang="en-US" dirty="0"/>
              <a:t>Who committed the behavior you reported?</a:t>
            </a:r>
          </a:p>
          <a:p>
            <a:pPr marL="457200" indent="-457200">
              <a:buFontTx/>
              <a:buChar char="-"/>
            </a:pPr>
            <a:r>
              <a:rPr lang="en-US" dirty="0"/>
              <a:t>What exactly occurred or was said?</a:t>
            </a:r>
          </a:p>
          <a:p>
            <a:pPr marL="457200" indent="-457200">
              <a:buFontTx/>
              <a:buChar char="-"/>
            </a:pPr>
            <a:r>
              <a:rPr lang="en-US" dirty="0"/>
              <a:t>When did the incident occur and is it still ongoing?</a:t>
            </a:r>
          </a:p>
          <a:p>
            <a:pPr marL="457200" indent="-457200">
              <a:buFontTx/>
              <a:buChar char="-"/>
            </a:pPr>
            <a:r>
              <a:rPr lang="en-US" dirty="0"/>
              <a:t>How did it affect/impact you?</a:t>
            </a:r>
          </a:p>
          <a:p>
            <a:pPr marL="457200" indent="-457200">
              <a:buFontTx/>
              <a:buChar char="-"/>
            </a:pPr>
            <a:r>
              <a:rPr lang="en-US" dirty="0"/>
              <a:t>What was your reaction?</a:t>
            </a:r>
          </a:p>
          <a:p>
            <a:pPr marL="457200" indent="-457200">
              <a:buFontTx/>
              <a:buChar char="-"/>
            </a:pPr>
            <a:r>
              <a:rPr lang="en-US" dirty="0"/>
              <a:t>Has anyone treated you differently?</a:t>
            </a:r>
          </a:p>
          <a:p>
            <a:pPr marL="457200" indent="-457200">
              <a:buFontTx/>
              <a:buChar char="-"/>
            </a:pPr>
            <a:r>
              <a:rPr lang="en-US" dirty="0"/>
              <a:t>Are there any witnesses?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CDC86-0B25-5503-EDF9-018871CF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CEBF8-C128-AEBD-4FB5-36367884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51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51D07-1670-6C04-1ECB-A363FD4A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9E31-C8D7-C40D-39AE-EB928BF7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646" y="1690688"/>
            <a:ext cx="10515600" cy="4351338"/>
          </a:xfrm>
        </p:spPr>
        <p:txBody>
          <a:bodyPr/>
          <a:lstStyle/>
          <a:p>
            <a:r>
              <a:rPr lang="en-US" dirty="0"/>
              <a:t>Interview Substance: *Part 3* Substantive Questions</a:t>
            </a:r>
          </a:p>
          <a:p>
            <a:r>
              <a:rPr lang="en-US" dirty="0"/>
              <a:t>Witness Standard Incident Specific Interview Questions</a:t>
            </a:r>
          </a:p>
          <a:p>
            <a:pPr marL="457200" indent="-457200">
              <a:buFontTx/>
              <a:buChar char="-"/>
            </a:pPr>
            <a:r>
              <a:rPr lang="en-US" dirty="0"/>
              <a:t>What did you see and/or hear?</a:t>
            </a:r>
          </a:p>
          <a:p>
            <a:pPr marL="457200" indent="-457200">
              <a:buFontTx/>
              <a:buChar char="-"/>
            </a:pPr>
            <a:r>
              <a:rPr lang="en-US" dirty="0"/>
              <a:t>When did this occur?</a:t>
            </a:r>
          </a:p>
          <a:p>
            <a:pPr marL="457200" indent="-457200">
              <a:buFontTx/>
              <a:buChar char="-"/>
            </a:pPr>
            <a:r>
              <a:rPr lang="en-US" dirty="0"/>
              <a:t>Describe the subject’s behavior towards the complainant?</a:t>
            </a:r>
          </a:p>
          <a:p>
            <a:pPr marL="457200" indent="-457200">
              <a:buFontTx/>
              <a:buChar char="-"/>
            </a:pPr>
            <a:r>
              <a:rPr lang="en-US" dirty="0"/>
              <a:t>What did the complainant tell you?</a:t>
            </a:r>
          </a:p>
          <a:p>
            <a:pPr marL="457200" indent="-457200">
              <a:buFontTx/>
              <a:buChar char="-"/>
            </a:pPr>
            <a:r>
              <a:rPr lang="en-US" dirty="0"/>
              <a:t>Are you aware of any other information that may be relevant?</a:t>
            </a:r>
          </a:p>
          <a:p>
            <a:pPr marL="457200" indent="-457200">
              <a:buFontTx/>
              <a:buChar char="-"/>
            </a:pPr>
            <a:r>
              <a:rPr lang="en-US" dirty="0"/>
              <a:t>Do you know of any others who might have information?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2DA1-8B74-3D7F-4E40-71C9366F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83727-7E7D-9A49-612A-25806C07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0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18F9-0D26-C30E-C39F-932CD0D4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Legal Framework: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7828D-25FA-334A-6A52-B4097020E0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Case Law Tells Us About the Impact of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Good (and Not-So-Good) Investigation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2E049-456A-2595-2742-3187A031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1C443-D595-C586-694B-19CC8228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48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17CB-1995-0DED-74EB-1CF2BE84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B4745-070C-3664-B004-AAB0BBBF5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Interview Substance: </a:t>
            </a:r>
            <a:r>
              <a:rPr lang="en-US" dirty="0"/>
              <a:t>*Part 3* Substantive Questions</a:t>
            </a:r>
          </a:p>
          <a:p>
            <a:r>
              <a:rPr lang="en-US" dirty="0"/>
              <a:t>Subject Standard Incident Specific Interview Questions</a:t>
            </a:r>
          </a:p>
          <a:p>
            <a:pPr marL="457200" indent="-457200">
              <a:buFontTx/>
              <a:buChar char="-"/>
            </a:pPr>
            <a:r>
              <a:rPr lang="en-US" dirty="0"/>
              <a:t>From your perspective, tell me what transpired?</a:t>
            </a:r>
          </a:p>
          <a:p>
            <a:pPr marL="457200" indent="-457200">
              <a:buFontTx/>
              <a:buChar char="-"/>
            </a:pPr>
            <a:r>
              <a:rPr lang="en-US" dirty="0"/>
              <a:t>If the subject denies the complaint, ask the subject what motivated the complainant to report this issue?</a:t>
            </a:r>
          </a:p>
          <a:p>
            <a:pPr marL="457200" indent="-457200">
              <a:buFontTx/>
              <a:buChar char="-"/>
            </a:pPr>
            <a:r>
              <a:rPr lang="en-US" dirty="0"/>
              <a:t>Is there any other individual who may have relevant information</a:t>
            </a:r>
          </a:p>
          <a:p>
            <a:pPr marL="457200" indent="-457200">
              <a:buFontTx/>
              <a:buChar char="-"/>
            </a:pPr>
            <a:r>
              <a:rPr lang="en-US" dirty="0"/>
              <a:t>Is there any documentation that corroborates the Subject’s perspective?</a:t>
            </a:r>
          </a:p>
          <a:p>
            <a:pPr marL="457200" indent="-457200">
              <a:buFontTx/>
              <a:buChar char="-"/>
            </a:pPr>
            <a:r>
              <a:rPr lang="en-US" dirty="0"/>
              <a:t>Is there any other information relevant to this investigation?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DD985-64FB-1E6F-FBD7-CB7CE7F9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FC88-28BC-B6A1-631E-3BB139DF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93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5B49-CF6B-147B-C626-B9265062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03DC-60C1-B229-B253-F107259C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Interview Substance: “Part 3” Substantive Questions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Open-ended, broad questions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Follow-up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Request a witness repeat a description of key events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Use closed questions if:</a:t>
            </a:r>
          </a:p>
          <a:p>
            <a:pPr marL="0" indent="0">
              <a:buNone/>
            </a:pPr>
            <a:r>
              <a:rPr lang="en-US" sz="2400" dirty="0"/>
              <a:t>	Necessary to bring interview back to relevant topics</a:t>
            </a:r>
          </a:p>
          <a:p>
            <a:pPr marL="0" indent="0">
              <a:buNone/>
            </a:pPr>
            <a:r>
              <a:rPr lang="en-US" sz="2400" dirty="0"/>
              <a:t>	Key issues require drilling down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82F2-056C-CEDF-D2DC-7C24AFB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1FEB5-CEEB-FD75-2258-5FADB2D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49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5B49-CF6B-147B-C626-B9265062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Conducting Witness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03DC-60C1-B229-B253-F107259C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Considerations While Evaluating 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 inconsistencies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Clarify any confusion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Address any gaps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Consider underlying circumstances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82F2-056C-CEDF-D2DC-7C24AFB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1FEB5-CEEB-FD75-2258-5FADB2D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17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FCEE-09C8-93A0-F10E-3F84022F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Fact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06A2-76DB-4624-D222-BDDFBE43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is the standard of proof to be applied?  </a:t>
            </a:r>
          </a:p>
          <a:p>
            <a:pPr marL="1143000" lvl="1" indent="-457200"/>
            <a:r>
              <a:rPr lang="en-US" dirty="0"/>
              <a:t>What does company policy say about this?</a:t>
            </a:r>
          </a:p>
          <a:p>
            <a:pPr lvl="1" indent="0">
              <a:buNone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Assessing witness credibility</a:t>
            </a:r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Comparing witness statements to documentary evidence</a:t>
            </a:r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Assessing bias, including implicit bias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0">
              <a:buNone/>
            </a:pPr>
            <a:endParaRPr lang="en-US" dirty="0"/>
          </a:p>
          <a:p>
            <a:pPr marL="1143000" lvl="1" indent="-45720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3762-1EBC-87AD-6EC8-3720ABC4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B6324-790B-4F26-3E99-C5806F33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8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1F36-FCCA-0081-5245-D1DE5076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Oral or Written Summaries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5041E-562F-0574-7C9C-555F3098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should a written report be prepared?</a:t>
            </a:r>
          </a:p>
          <a:p>
            <a:pPr marL="1143000" lvl="1" indent="-457200"/>
            <a:r>
              <a:rPr lang="en-US" dirty="0"/>
              <a:t>Detailed or summary report?</a:t>
            </a:r>
          </a:p>
          <a:p>
            <a:pPr lvl="1" indent="0">
              <a:buNone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Contents of a report – what to add and exclude?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Findings / Conclusions / Recommendations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Confidentiality and Retaliation considerations</a:t>
            </a:r>
          </a:p>
          <a:p>
            <a:pPr marL="1143000" lvl="1" indent="-457200"/>
            <a:endParaRPr lang="en-US" dirty="0"/>
          </a:p>
          <a:p>
            <a:pPr marL="1143000" lvl="1" indent="-457200"/>
            <a:endParaRPr lang="en-US" dirty="0"/>
          </a:p>
          <a:p>
            <a:pPr marL="1143000" lvl="1" indent="-45720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6881E-4661-1814-EFBE-BB6D91EC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38777-CF5C-614F-CF7E-A6774B77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93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90FA-35B7-2409-CACC-037400D2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Tips for an Organized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B162-0D8F-A381-FECF-AB089BA64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your process, file, and conclusions will be scrutinized</a:t>
            </a:r>
          </a:p>
          <a:p>
            <a:pPr marL="0" indent="0">
              <a:buNone/>
            </a:pPr>
            <a:endParaRPr lang="en-US" dirty="0"/>
          </a:p>
          <a:p>
            <a:pPr marL="1543050">
              <a:buNone/>
            </a:pPr>
            <a:r>
              <a:rPr lang="en-US" dirty="0"/>
              <a:t>Do they reflect that your work was</a:t>
            </a:r>
          </a:p>
          <a:p>
            <a:pPr marL="1543050">
              <a:buNone/>
            </a:pPr>
            <a:r>
              <a:rPr lang="en-US" dirty="0"/>
              <a:t>•	Organized</a:t>
            </a:r>
          </a:p>
          <a:p>
            <a:pPr marL="1543050">
              <a:buNone/>
            </a:pPr>
            <a:r>
              <a:rPr lang="en-US" dirty="0"/>
              <a:t>•	Thorough</a:t>
            </a:r>
          </a:p>
          <a:p>
            <a:pPr marL="1543050">
              <a:buNone/>
            </a:pPr>
            <a:r>
              <a:rPr lang="en-US" dirty="0"/>
              <a:t>•	Consistent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CF812-107E-80B4-7655-B2CB4BF4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DCCFF-2EA8-0C9F-4536-955A6B14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94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90FA-35B7-2409-CACC-037400D2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Tips for an Organized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B162-0D8F-A381-FECF-AB089BA64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CF812-107E-80B4-7655-B2CB4BF4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DCCFF-2EA8-0C9F-4536-955A6B14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EF3B49-F55E-168E-2EBC-4C9CE35929E3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EB6F84-7E9F-5378-6673-811F4F4A38F0}"/>
              </a:ext>
            </a:extLst>
          </p:cNvPr>
          <p:cNvSpPr txBox="1">
            <a:spLocks/>
          </p:cNvSpPr>
          <p:nvPr/>
        </p:nvSpPr>
        <p:spPr>
          <a:xfrm>
            <a:off x="9906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FILE ORGANIZATION</a:t>
            </a:r>
          </a:p>
          <a:p>
            <a:r>
              <a:rPr lang="en-US" dirty="0"/>
              <a:t>A typical investigation file </a:t>
            </a:r>
          </a:p>
          <a:p>
            <a:r>
              <a:rPr lang="en-US" dirty="0"/>
              <a:t>might include: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EBA253-E8AE-B59C-8440-7E7FA0F1A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966" y="1690687"/>
            <a:ext cx="4709548" cy="3584257"/>
          </a:xfrm>
          <a:prstGeom prst="rect">
            <a:avLst/>
          </a:prstGeom>
        </p:spPr>
      </p:pic>
      <p:sp>
        <p:nvSpPr>
          <p:cNvPr id="12" name="Left Brace 11">
            <a:extLst>
              <a:ext uri="{FF2B5EF4-FFF2-40B4-BE49-F238E27FC236}">
                <a16:creationId xmlns:a16="http://schemas.microsoft.com/office/drawing/2014/main" id="{F1F8D5EE-7A4C-C8BB-5272-AD89AD0FFF19}"/>
              </a:ext>
            </a:extLst>
          </p:cNvPr>
          <p:cNvSpPr/>
          <p:nvPr/>
        </p:nvSpPr>
        <p:spPr>
          <a:xfrm>
            <a:off x="5354955" y="1951038"/>
            <a:ext cx="594361" cy="3038157"/>
          </a:xfrm>
          <a:prstGeom prst="leftBrace">
            <a:avLst>
              <a:gd name="adj1" fmla="val 0"/>
              <a:gd name="adj2" fmla="val 50000"/>
            </a:avLst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97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B0D3-23FC-6C1F-BA33-740EB94A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Tips for an Organized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25BD2-1B87-541A-2FD0-F0ADAF2C4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165"/>
            <a:ext cx="10515600" cy="425579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NOTES MIGHT INCLUDE:</a:t>
            </a:r>
          </a:p>
          <a:p>
            <a:endParaRPr lang="en-US" dirty="0"/>
          </a:p>
          <a:p>
            <a:r>
              <a:rPr lang="en-US" dirty="0"/>
              <a:t>A document containing ongoing notes regarding:</a:t>
            </a:r>
          </a:p>
          <a:p>
            <a:pPr lvl="1"/>
            <a:r>
              <a:rPr lang="en-US" dirty="0"/>
              <a:t>Issues for Investigation</a:t>
            </a:r>
          </a:p>
          <a:p>
            <a:pPr lvl="1"/>
            <a:r>
              <a:rPr lang="en-US" dirty="0"/>
              <a:t>Chronology </a:t>
            </a:r>
          </a:p>
          <a:p>
            <a:pPr lvl="1"/>
            <a:r>
              <a:rPr lang="en-US" dirty="0"/>
              <a:t>Witness List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3BFC-3A58-10EC-056E-E29A9DED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E684B-8ACE-F06B-D643-E97CD506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43CAC1-5292-9059-DE54-08AC91631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716" y="4049064"/>
            <a:ext cx="4846740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340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B0D3-23FC-6C1F-BA33-740EB94A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Tips for an Organized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25BD2-1B87-541A-2FD0-F0ADAF2C4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871"/>
            <a:ext cx="10515600" cy="431109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NOTES MIGHT INCLUDE:</a:t>
            </a:r>
          </a:p>
          <a:p>
            <a:br>
              <a:rPr lang="en-US" dirty="0"/>
            </a:br>
            <a:r>
              <a:rPr lang="en-US" dirty="0"/>
              <a:t>A document tracking:</a:t>
            </a:r>
          </a:p>
          <a:p>
            <a:pPr lvl="1"/>
            <a:r>
              <a:rPr lang="en-US" dirty="0"/>
              <a:t>Each Allegation</a:t>
            </a:r>
          </a:p>
          <a:p>
            <a:pPr lvl="1"/>
            <a:r>
              <a:rPr lang="en-US" dirty="0"/>
              <a:t>Information collected relevant to that allegation </a:t>
            </a:r>
          </a:p>
          <a:p>
            <a:pPr lvl="1"/>
            <a:r>
              <a:rPr lang="en-US" dirty="0"/>
              <a:t>Whether allegation is substantiated/credited or not</a:t>
            </a:r>
          </a:p>
          <a:p>
            <a:pPr lvl="1"/>
            <a:r>
              <a:rPr lang="en-US" dirty="0"/>
              <a:t>Bases for determination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3BFC-3A58-10EC-056E-E29A9DED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E684B-8ACE-F06B-D643-E97CD506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51F42E-E66F-EED1-9380-2357BF440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334" y="3168121"/>
            <a:ext cx="5591230" cy="102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71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B0D3-23FC-6C1F-BA33-740EB94A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Tips for an Organized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25BD2-1B87-541A-2FD0-F0ADAF2C4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978"/>
            <a:ext cx="10515600" cy="434198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WITNESS INTERVIEW NOTES</a:t>
            </a:r>
          </a:p>
          <a:p>
            <a:endParaRPr lang="en-US" sz="1000" dirty="0"/>
          </a:p>
          <a:p>
            <a:r>
              <a:rPr lang="en-US" dirty="0"/>
              <a:t>	Should be </a:t>
            </a:r>
            <a:r>
              <a:rPr lang="en-US" b="1" dirty="0"/>
              <a:t>standardized</a:t>
            </a:r>
            <a:r>
              <a:rPr lang="en-US" dirty="0"/>
              <a:t> and </a:t>
            </a:r>
            <a:r>
              <a:rPr lang="en-US" b="1" dirty="0"/>
              <a:t>organized</a:t>
            </a:r>
          </a:p>
          <a:p>
            <a:endParaRPr lang="en-US" sz="1000" dirty="0"/>
          </a:p>
          <a:p>
            <a:r>
              <a:rPr lang="en-US" dirty="0"/>
              <a:t>	Consider using a template or macro that includes:</a:t>
            </a:r>
          </a:p>
          <a:p>
            <a:pPr marL="1316038" lvl="1"/>
            <a:r>
              <a:rPr lang="en-US" dirty="0"/>
              <a:t>key information to obtain/record for all interviews</a:t>
            </a:r>
          </a:p>
          <a:p>
            <a:pPr marL="1316038" lvl="1"/>
            <a:r>
              <a:rPr lang="en-US" dirty="0"/>
              <a:t>framework of your opening to witness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3BFC-3A58-10EC-056E-E29A9DED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E684B-8ACE-F06B-D643-E97CD506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6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F03CE-CD72-7687-8ECB-5A9B0E08C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BF59B-7207-887C-2393-DFB2E470C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Gyulakian</a:t>
            </a:r>
            <a:r>
              <a:rPr lang="en-US" b="1" dirty="0"/>
              <a:t> v. Lexus of Watertown, Inc. </a:t>
            </a:r>
            <a:r>
              <a:rPr lang="en-US" dirty="0"/>
              <a:t>(SJC 2016)</a:t>
            </a:r>
          </a:p>
          <a:p>
            <a:pPr marL="1027113" indent="-228600"/>
            <a:r>
              <a:rPr lang="en-US" sz="2400" dirty="0"/>
              <a:t>Provides a framework for understanding </a:t>
            </a:r>
          </a:p>
          <a:p>
            <a:pPr marL="1027113" lvl="1"/>
            <a:r>
              <a:rPr lang="en-US" dirty="0"/>
              <a:t>Employer’s duty to respond to a complaint, and</a:t>
            </a:r>
          </a:p>
          <a:p>
            <a:pPr marL="1027113" lvl="1"/>
            <a:r>
              <a:rPr lang="en-US" dirty="0"/>
              <a:t>Importance of thorough, unbiased process</a:t>
            </a:r>
          </a:p>
          <a:p>
            <a:pPr marL="798513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Koss v. Palmer Water </a:t>
            </a:r>
            <a:r>
              <a:rPr lang="en-US" b="1" dirty="0" err="1"/>
              <a:t>Dep’t</a:t>
            </a:r>
            <a:r>
              <a:rPr lang="en-US" dirty="0"/>
              <a:t>, </a:t>
            </a:r>
            <a:r>
              <a:rPr lang="sv-SE" dirty="0"/>
              <a:t>977 F. Supp. 2d 28 (D. Mass. 2013)</a:t>
            </a:r>
          </a:p>
          <a:p>
            <a:pPr marL="1027113" lvl="1"/>
            <a:r>
              <a:rPr lang="en-US" dirty="0"/>
              <a:t>Invocation of Faragher–</a:t>
            </a:r>
            <a:r>
              <a:rPr lang="en-US" dirty="0" err="1"/>
              <a:t>Ellerth</a:t>
            </a:r>
            <a:r>
              <a:rPr lang="en-US" dirty="0"/>
              <a:t> defense results in waiver of protections </a:t>
            </a:r>
          </a:p>
          <a:p>
            <a:pPr marL="1027113" lvl="1"/>
            <a:r>
              <a:rPr lang="en-US" dirty="0"/>
              <a:t>Work performed by attorneys overseeing an investigation might not be privileged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53BB3-662D-C3C6-8794-C7ED5CE8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2967F-8D9D-144A-A3A9-04274623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803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9990-734F-6692-A38A-E9B122ACB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Confidentiality, Privilege &amp; Other Common Investigation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B48C4-EB7E-E80E-197C-DB25277138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B1980-543E-39C9-686A-77E929D7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426F7-7023-8710-59D2-B6CB74BC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8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1D95-8D93-C831-B041-5812C3EF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4EBFF-E464-A3C9-B7F2-F5E51029A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Balance assurance of confidentiality with ability to effectively investigate</a:t>
            </a:r>
          </a:p>
          <a:p>
            <a:pPr marL="1143000" lvl="1" indent="-457200"/>
            <a:r>
              <a:rPr lang="en-US" dirty="0"/>
              <a:t>Consider recent decisions by the NLRB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Protect the integrity of the investigation with legitimate reasons for confidentiality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Manage ongoing conversations during the pendency of the investigation</a:t>
            </a:r>
          </a:p>
          <a:p>
            <a:pPr marL="1143000" lvl="1" indent="-457200"/>
            <a:r>
              <a:rPr lang="en-US" dirty="0"/>
              <a:t>Consider whether such conversations impact witness credibility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3AC2C-F763-85C8-942E-B158A4BC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E97AB-B9F1-8E9F-45DD-0D11AE95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607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D44E-6EC9-808D-088D-01939398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C3F5C-53DA-5321-793F-97DBE959B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/>
              <a:t>Upjohn</a:t>
            </a:r>
            <a:r>
              <a:rPr lang="en-US" dirty="0"/>
              <a:t> warnings</a:t>
            </a:r>
          </a:p>
          <a:p>
            <a:pPr marL="1143000" lvl="1" indent="-457200"/>
            <a:r>
              <a:rPr lang="en-US" dirty="0"/>
              <a:t>Employees are told whom the attorney represents (the corporation, and not the employee individually),</a:t>
            </a:r>
          </a:p>
          <a:p>
            <a:pPr marL="1143000" lvl="1" indent="-457200"/>
            <a:r>
              <a:rPr lang="en-US" dirty="0"/>
              <a:t>Investigation is to gather information needed to provide legal advice to Company</a:t>
            </a:r>
          </a:p>
          <a:p>
            <a:pPr marL="1143000" lvl="1" indent="-457200"/>
            <a:r>
              <a:rPr lang="en-US" dirty="0"/>
              <a:t>The attorney-privilege belongs to the corporation, and</a:t>
            </a:r>
          </a:p>
          <a:p>
            <a:pPr marL="1143000" lvl="1" indent="-457200"/>
            <a:r>
              <a:rPr lang="en-US" dirty="0"/>
              <a:t>The corporation may waive the privilege and disclose the substance of the interview to third parties.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these warnings are not given:</a:t>
            </a:r>
          </a:p>
          <a:p>
            <a:pPr marL="1143000" lvl="1" indent="-457200"/>
            <a:r>
              <a:rPr lang="en-US" dirty="0"/>
              <a:t>Interviewee may claim breach of attorney-client privilege</a:t>
            </a:r>
          </a:p>
          <a:p>
            <a:pPr marL="1143000" lvl="1" indent="-457200"/>
            <a:r>
              <a:rPr lang="en-US" dirty="0"/>
              <a:t>Key evidence may be inadmissible</a:t>
            </a:r>
          </a:p>
          <a:p>
            <a:pPr marL="1143000" lvl="1" indent="-457200"/>
            <a:r>
              <a:rPr lang="en-US" dirty="0"/>
              <a:t>Possible malpractice claim – by interviewee against counsel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6B529-0733-CD3B-C86B-FC049182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E047C-4757-DA04-AA57-0122C24A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05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71F1-38F3-034B-6002-DFE0DC3A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Investigator v.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C8B20-04A4-0066-1ACD-BFA4437D0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litigation threatened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Legal exposure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there a law or policy that mandates investigation?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Factual investigation report v. legal advice memo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Ensure recipients know to keep confidential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 consider possibility that factual portion of a report or memo may be discoverable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B0A3-A91D-E57C-8E05-32B61247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546F1-DD79-6C60-C538-7DA1BDEA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3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2AEF-FFFA-4571-2477-5D0A19F4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Safeguarding Employee Rights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7FD42-FB23-32EF-B6FF-57E55A6B37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Protecting the Rights of Complainants, Respondents and Witnesses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06142-DA02-92AB-8B46-7A5B94EA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8A0A09-379D-4CAC-A2C9-A7E52040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964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FD0B-D687-DAAD-1EC2-DD796F42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Safeguarding Employee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BB37-7545-20CC-1BEB-646C8731B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Set Expectations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Respect &amp; Dignity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Fairness</a:t>
            </a:r>
          </a:p>
          <a:p>
            <a:pPr marL="1143000" lvl="1" indent="-457200"/>
            <a:r>
              <a:rPr lang="en-US" dirty="0"/>
              <a:t>Timeliness</a:t>
            </a:r>
          </a:p>
          <a:p>
            <a:pPr marL="1143000" lvl="1" indent="-457200"/>
            <a:r>
              <a:rPr lang="en-US" dirty="0"/>
              <a:t>Confidentiality</a:t>
            </a:r>
          </a:p>
          <a:p>
            <a:pPr marL="1143000" lvl="1" indent="-457200"/>
            <a:r>
              <a:rPr lang="en-US" dirty="0"/>
              <a:t>Precedent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to Report and What to Share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Retaliation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6318C-49D8-A690-DDC5-7EF7BAA6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5EA2A-404D-AB89-2AD7-C883FDF5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53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A82A-7CA1-E787-0C59-00035E60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“Ask the Experts”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68306-E9FD-66A6-7D85-5559E446B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Panel 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1221D-6940-B3B3-1DD5-53B35110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091D7-DD61-E4AD-77A2-01F203F9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539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8F5C-7C1D-6EDA-DF7B-595F321D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B46EB-553B-50F9-4975-7D1A2D4E73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8C334-173F-43A9-1F74-7B898C67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7972A-8792-F310-B8DA-A9948827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43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FECF-B420-4A69-519B-DB6BE301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6B61EE-8B9D-FBA9-DBDD-5662CFF7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3AF1DE-AE33-8E49-8792-D211F7630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23039"/>
              </p:ext>
            </p:extLst>
          </p:nvPr>
        </p:nvGraphicFramePr>
        <p:xfrm>
          <a:off x="1763059" y="2049276"/>
          <a:ext cx="8128000" cy="262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374747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6220361"/>
                    </a:ext>
                  </a:extLst>
                </a:gridCol>
              </a:tblGrid>
              <a:tr h="131066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accent6">
                                <a:lumMod val="75000"/>
                              </a:schemeClr>
                            </a:solidFill>
                          </a:uFill>
                        </a:rPr>
                        <a:t>Kavita Goyal, Esq.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Rosen &amp; Goyal, PC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kgoyal@rosenlawoffice.com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accent6">
                                <a:lumMod val="75000"/>
                              </a:schemeClr>
                            </a:solidFill>
                          </a:uFill>
                        </a:rPr>
                        <a:t>Gregory A. </a:t>
                      </a:r>
                      <a:r>
                        <a:rPr lang="en-US" sz="2000" u="heavy" baseline="0" dirty="0" err="1">
                          <a:solidFill>
                            <a:schemeClr val="tx1"/>
                          </a:solidFill>
                          <a:uFill>
                            <a:solidFill>
                              <a:schemeClr val="accent6">
                                <a:lumMod val="75000"/>
                              </a:schemeClr>
                            </a:solidFill>
                          </a:uFill>
                        </a:rPr>
                        <a:t>Manousos</a:t>
                      </a:r>
                      <a:r>
                        <a:rPr lang="en-US" sz="2000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accent6">
                                <a:lumMod val="75000"/>
                              </a:schemeClr>
                            </a:solidFill>
                          </a:uFill>
                        </a:rPr>
                        <a:t>, Esq.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Morgan, Brown &amp; Joy LLP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gmanousos@morganbrown.com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201235"/>
                  </a:ext>
                </a:extLst>
              </a:tr>
              <a:tr h="131066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accent6">
                                <a:lumMod val="75000"/>
                              </a:schemeClr>
                            </a:solidFill>
                          </a:uFill>
                        </a:rPr>
                        <a:t>Jennifer Rudd O’Neil, Esq.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Fidelity Investments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Jennifer.oneil.hr@fmr.com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b="1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accent6">
                                <a:lumMod val="75000"/>
                              </a:schemeClr>
                            </a:solidFill>
                          </a:uFill>
                        </a:rPr>
                        <a:t>Amy E. Serino, Esq.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Serino Law LLC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aserino@serinolawllc.com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151894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9B048-FC7D-BA80-81E6-BAADE44D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6547-8A4F-B88F-C11A-0C5A700C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4EA61-369C-CDF6-7DD1-F7F5F661A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King v. US Bank</a:t>
            </a:r>
            <a:r>
              <a:rPr lang="en-US" dirty="0"/>
              <a:t>, 53 Cal.App.5th 675 (Cal. Ct. App. 2020)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McLaren Macomb</a:t>
            </a:r>
            <a:r>
              <a:rPr lang="en-US" dirty="0"/>
              <a:t>, Case 07-CA-263041 (NLRB Feb. 21, 2023)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Parker v. United Airlines, Inc.</a:t>
            </a:r>
            <a:r>
              <a:rPr lang="en-US" dirty="0"/>
              <a:t>, 49 F.4th 1331 (10th Cir. 2022)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Attorney General v. Facebook, Inc</a:t>
            </a:r>
            <a:r>
              <a:rPr lang="en-US" dirty="0"/>
              <a:t>., 487 Mass. 109 (2021)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494BB-31B0-124F-948A-8E7265D5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DA094-CF1A-C75F-6F20-5F4702F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3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6547-8A4F-B88F-C11A-0C5A700C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4EA61-369C-CDF6-7DD1-F7F5F661A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Moran v. Partners Community Physicians Org., Inc. </a:t>
            </a:r>
            <a:r>
              <a:rPr lang="en-US" dirty="0"/>
              <a:t>(2023 WL 4980595)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Thomas v. Marshall Public Schools </a:t>
            </a:r>
            <a:r>
              <a:rPr lang="en-US" dirty="0"/>
              <a:t>(2023 WL 5743611)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Grisby</a:t>
            </a:r>
            <a:r>
              <a:rPr lang="en-US" b="1" dirty="0"/>
              <a:t> v. YMCA of Greater Seattle </a:t>
            </a:r>
            <a:r>
              <a:rPr lang="en-US" dirty="0"/>
              <a:t>(2023 WL 3761945)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494BB-31B0-124F-948A-8E7265D5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DA094-CF1A-C75F-6F20-5F4702F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D15D-FB42-17DB-B8BD-9B1EDBAA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of a Sound Investigation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5F4CF-7B88-DCF4-FC3B-E2F8DD4DC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603179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Step-By-Step Guide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8DCAD-A550-D7FA-8BD7-9D79DC92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5F01F4-6441-472E-65D5-EE3E6C81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1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FD52-0106-60B0-11FB-8CD8A97F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Whether to Investigate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6B3E7-0180-8F90-D388-9F5C1534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Concern raised that, if true, could violate law or policy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What if:</a:t>
            </a:r>
          </a:p>
          <a:p>
            <a:pPr marL="1884363" indent="-457200">
              <a:buFont typeface="Arial" panose="020B0604020202020204" pitchFamily="34" charset="0"/>
              <a:buChar char="•"/>
            </a:pPr>
            <a:r>
              <a:rPr lang="en-US" dirty="0"/>
              <a:t>complainant does not want to participate?</a:t>
            </a:r>
          </a:p>
          <a:p>
            <a:pPr marL="1884363" indent="-457200">
              <a:buFont typeface="Arial" panose="020B0604020202020204" pitchFamily="34" charset="0"/>
              <a:buChar char="•"/>
            </a:pPr>
            <a:r>
              <a:rPr lang="en-US" dirty="0"/>
              <a:t>subject of the complaint has left the organization?</a:t>
            </a:r>
          </a:p>
          <a:p>
            <a:pPr marL="1884363" indent="-45720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95132-BFE1-000D-A361-CE7207C5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AA285B0-93FE-4736-8E63-01CC461F272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11BDA-6546-2473-0597-D1B73C36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MCLE October 18,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7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485D-E15B-0ED7-E06A-A10886DD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Whether to Investigate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560DB-19AF-AA61-8E05-819E937D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Keywords and Phrases Used By Complainant:</a:t>
            </a:r>
          </a:p>
          <a:p>
            <a:endParaRPr lang="en-US" sz="3200" dirty="0"/>
          </a:p>
          <a:p>
            <a:pPr marL="1143000" lvl="1" indent="-457200">
              <a:buFontTx/>
              <a:buChar char="-"/>
            </a:pPr>
            <a:r>
              <a:rPr lang="en-US" sz="2800" dirty="0"/>
              <a:t>Hostile/Toxic Work Environment</a:t>
            </a:r>
          </a:p>
          <a:p>
            <a:pPr marL="1143000" lvl="1" indent="-457200">
              <a:buFontTx/>
              <a:buChar char="-"/>
            </a:pPr>
            <a:r>
              <a:rPr lang="en-US" sz="2800" dirty="0"/>
              <a:t>Discrimination</a:t>
            </a:r>
          </a:p>
          <a:p>
            <a:pPr marL="1143000" lvl="1" indent="-457200">
              <a:buFontTx/>
              <a:buChar char="-"/>
            </a:pPr>
            <a:r>
              <a:rPr lang="en-US" sz="2800" dirty="0"/>
              <a:t>Harassment</a:t>
            </a:r>
          </a:p>
          <a:p>
            <a:pPr marL="1143000" lvl="1" indent="-457200">
              <a:buFontTx/>
              <a:buChar char="-"/>
            </a:pPr>
            <a:r>
              <a:rPr lang="en-US" sz="2800" dirty="0"/>
              <a:t>Bullying</a:t>
            </a:r>
          </a:p>
          <a:p>
            <a:pPr marL="1143000" lvl="1" indent="-457200">
              <a:buFontTx/>
              <a:buChar char="-"/>
            </a:pPr>
            <a:r>
              <a:rPr lang="en-US" sz="2800" dirty="0"/>
              <a:t>Protected Classes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E03A1-184B-54B4-A7A4-6B0CFA82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MCLE October 18,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3334E-92F7-A663-53B5-4CBD3578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5B0-93FE-4736-8E63-01CC461F272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75000"/>
          </a:schemeClr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2138</Words>
  <Application>Microsoft Office PowerPoint</Application>
  <PresentationFormat>Widescreen</PresentationFormat>
  <Paragraphs>440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Nova Light</vt:lpstr>
      <vt:lpstr>Calibri</vt:lpstr>
      <vt:lpstr>Constantia</vt:lpstr>
      <vt:lpstr>Office Theme</vt:lpstr>
      <vt:lpstr>PowerPoint Presentation</vt:lpstr>
      <vt:lpstr>Agenda</vt:lpstr>
      <vt:lpstr>The Legal Framework:</vt:lpstr>
      <vt:lpstr>Cases to Consider</vt:lpstr>
      <vt:lpstr>More Recent Developments</vt:lpstr>
      <vt:lpstr>More Recent Developments</vt:lpstr>
      <vt:lpstr>Elements of a Sound Investigation</vt:lpstr>
      <vt:lpstr>When and Whether to Investigate</vt:lpstr>
      <vt:lpstr>When and Whether to Investigate</vt:lpstr>
      <vt:lpstr>Potential Interim Measures Pending Investigation</vt:lpstr>
      <vt:lpstr>Choosing an Investigator</vt:lpstr>
      <vt:lpstr>Inhouse Considerations When Choosing an Investigator</vt:lpstr>
      <vt:lpstr>Inhouse Considerations When Choosing an Investigator</vt:lpstr>
      <vt:lpstr>Inhouse Considerations When Choosing an Investigator</vt:lpstr>
      <vt:lpstr>Scope of Investigation</vt:lpstr>
      <vt:lpstr>Developing an Investigation Plan</vt:lpstr>
      <vt:lpstr>Developing an Investigation Plan</vt:lpstr>
      <vt:lpstr>Developing an Investigation Plan</vt:lpstr>
      <vt:lpstr>Collecting Documents &amp; Data</vt:lpstr>
      <vt:lpstr>Preparing for Witness Interviews</vt:lpstr>
      <vt:lpstr>Key Tips for the Investigation Plan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Conducting Witness Interviews</vt:lpstr>
      <vt:lpstr>Making Fact Findings</vt:lpstr>
      <vt:lpstr>Preparing Oral or Written Summaries</vt:lpstr>
      <vt:lpstr>Practical Tips for an Organized Investigation</vt:lpstr>
      <vt:lpstr>Practical Tips for an Organized Investigation</vt:lpstr>
      <vt:lpstr>Practical Tips for an Organized Investigation</vt:lpstr>
      <vt:lpstr>Practical Tips for an Organized Investigation</vt:lpstr>
      <vt:lpstr>Practical Tips for an Organized Investigation</vt:lpstr>
      <vt:lpstr>Confidentiality, Privilege &amp; Other Common Investigation Considerations</vt:lpstr>
      <vt:lpstr>Confidentiality</vt:lpstr>
      <vt:lpstr>Privilege</vt:lpstr>
      <vt:lpstr>Investigator v. Attorney</vt:lpstr>
      <vt:lpstr>Safeguarding Employee Rights</vt:lpstr>
      <vt:lpstr>Safeguarding Employee Rights</vt:lpstr>
      <vt:lpstr>“Ask the Experts”</vt:lpstr>
      <vt:lpstr>Key Takeaways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Serino</dc:creator>
  <cp:lastModifiedBy>Amy Serino</cp:lastModifiedBy>
  <cp:revision>36</cp:revision>
  <dcterms:created xsi:type="dcterms:W3CDTF">2023-09-15T21:22:31Z</dcterms:created>
  <dcterms:modified xsi:type="dcterms:W3CDTF">2023-10-06T03:56:25Z</dcterms:modified>
</cp:coreProperties>
</file>