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omments/modernComment_108_3146C23A.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77" r:id="rId3"/>
    <p:sldId id="258" r:id="rId4"/>
    <p:sldId id="259" r:id="rId5"/>
    <p:sldId id="278" r:id="rId6"/>
    <p:sldId id="272" r:id="rId7"/>
    <p:sldId id="273" r:id="rId8"/>
    <p:sldId id="274" r:id="rId9"/>
    <p:sldId id="257" r:id="rId10"/>
    <p:sldId id="262" r:id="rId11"/>
    <p:sldId id="268" r:id="rId12"/>
    <p:sldId id="263" r:id="rId13"/>
    <p:sldId id="260" r:id="rId14"/>
    <p:sldId id="264" r:id="rId15"/>
    <p:sldId id="276" r:id="rId16"/>
    <p:sldId id="275" r:id="rId17"/>
    <p:sldId id="266" r:id="rId18"/>
    <p:sldId id="279" r:id="rId19"/>
    <p:sldId id="261"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2573FC3-0CC9-0B58-7AA5-D77C85E1476F}" name="Gabrielle Antolovic" initials="GA" userId="S::gantolovic@heralawgroup.com::ab39b57a-1d65-49f4-bbe8-7861abcd078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641" autoAdjust="0"/>
    <p:restoredTop sz="94660"/>
  </p:normalViewPr>
  <p:slideViewPr>
    <p:cSldViewPr snapToGrid="0">
      <p:cViewPr varScale="1">
        <p:scale>
          <a:sx n="69" d="100"/>
          <a:sy n="69" d="100"/>
        </p:scale>
        <p:origin x="42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omments/modernComment_108_3146C23A.xml><?xml version="1.0" encoding="utf-8"?>
<p188:cmLst xmlns:a="http://schemas.openxmlformats.org/drawingml/2006/main" xmlns:r="http://schemas.openxmlformats.org/officeDocument/2006/relationships" xmlns:p188="http://schemas.microsoft.com/office/powerpoint/2018/8/main">
  <p188:cm id="{30B2F7A5-A664-4844-8938-7B014BC3D8D2}" authorId="{72573FC3-0CC9-0B58-7AA5-D77C85E1476F}" created="2023-09-28T20:06:05.744">
    <pc:sldMkLst xmlns:pc="http://schemas.microsoft.com/office/powerpoint/2013/main/command">
      <pc:docMk/>
      <pc:sldMk cId="826720826" sldId="264"/>
    </pc:sldMkLst>
    <p188:txBody>
      <a:bodyPr/>
      <a:lstStyle/>
      <a:p>
        <a:r>
          <a:rPr lang="en-US"/>
          <a:t>Same thing here. What is the split up like? What type of language governs exchange? Negotiations here etc?</a:t>
        </a:r>
      </a:p>
    </p188:txBody>
  </p188:cm>
</p188:cmLst>
</file>

<file path=ppt/diagrams/_rels/data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_rels/data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svg"/><Relationship Id="rId1" Type="http://schemas.openxmlformats.org/officeDocument/2006/relationships/image" Target="../media/image33.png"/><Relationship Id="rId4" Type="http://schemas.openxmlformats.org/officeDocument/2006/relationships/image" Target="../media/image36.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_rels/drawing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svg"/><Relationship Id="rId1" Type="http://schemas.openxmlformats.org/officeDocument/2006/relationships/image" Target="../media/image33.png"/><Relationship Id="rId4" Type="http://schemas.openxmlformats.org/officeDocument/2006/relationships/image" Target="../media/image36.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6F66B2-577B-4567-B525-12F8115449F3}" type="doc">
      <dgm:prSet loTypeId="urn:microsoft.com/office/officeart/2005/8/layout/matrix1" loCatId="matrix" qsTypeId="urn:microsoft.com/office/officeart/2005/8/quickstyle/3d1" qsCatId="3D" csTypeId="urn:microsoft.com/office/officeart/2005/8/colors/colorful5" csCatId="colorful" phldr="1"/>
      <dgm:spPr/>
      <dgm:t>
        <a:bodyPr/>
        <a:lstStyle/>
        <a:p>
          <a:endParaRPr lang="en-US"/>
        </a:p>
      </dgm:t>
    </dgm:pt>
    <dgm:pt modelId="{964E620B-0D54-47F9-B197-717A9A96F163}">
      <dgm:prSet phldrT="[Text]"/>
      <dgm:spPr/>
      <dgm:t>
        <a:bodyPr/>
        <a:lstStyle/>
        <a:p>
          <a:r>
            <a:rPr lang="en-US" dirty="0">
              <a:solidFill>
                <a:schemeClr val="accent1"/>
              </a:solidFill>
            </a:rPr>
            <a:t>Personal Items</a:t>
          </a:r>
        </a:p>
      </dgm:t>
    </dgm:pt>
    <dgm:pt modelId="{F4C94C85-3E14-4BB1-A5AE-AD05582CFB8D}" type="parTrans" cxnId="{33B2E6F9-BFA9-4667-A0D8-61C49B201CA5}">
      <dgm:prSet/>
      <dgm:spPr/>
      <dgm:t>
        <a:bodyPr/>
        <a:lstStyle/>
        <a:p>
          <a:endParaRPr lang="en-US"/>
        </a:p>
      </dgm:t>
    </dgm:pt>
    <dgm:pt modelId="{50D595E1-4E92-4C9F-AF26-B35138C62EC2}" type="sibTrans" cxnId="{33B2E6F9-BFA9-4667-A0D8-61C49B201CA5}">
      <dgm:prSet/>
      <dgm:spPr/>
      <dgm:t>
        <a:bodyPr/>
        <a:lstStyle/>
        <a:p>
          <a:endParaRPr lang="en-US"/>
        </a:p>
      </dgm:t>
    </dgm:pt>
    <dgm:pt modelId="{59C55C6E-0034-47F4-BBDF-77D69358429C}">
      <dgm:prSet phldrT="[Text]"/>
      <dgm:spPr/>
      <dgm:t>
        <a:bodyPr/>
        <a:lstStyle/>
        <a:p>
          <a:r>
            <a:rPr lang="en-US" dirty="0"/>
            <a:t>Antiques</a:t>
          </a:r>
        </a:p>
      </dgm:t>
    </dgm:pt>
    <dgm:pt modelId="{B8490479-5644-4898-AA34-9A7EBC1B8C41}" type="parTrans" cxnId="{AB72461A-9C51-48F3-ADA8-44930938B287}">
      <dgm:prSet/>
      <dgm:spPr/>
      <dgm:t>
        <a:bodyPr/>
        <a:lstStyle/>
        <a:p>
          <a:endParaRPr lang="en-US"/>
        </a:p>
      </dgm:t>
    </dgm:pt>
    <dgm:pt modelId="{EC26082C-C4A7-4888-B8B7-A8C9BE7EF15D}" type="sibTrans" cxnId="{AB72461A-9C51-48F3-ADA8-44930938B287}">
      <dgm:prSet/>
      <dgm:spPr/>
      <dgm:t>
        <a:bodyPr/>
        <a:lstStyle/>
        <a:p>
          <a:endParaRPr lang="en-US"/>
        </a:p>
      </dgm:t>
    </dgm:pt>
    <dgm:pt modelId="{BFA82A5B-B889-483E-B623-774AE8A4F8B7}">
      <dgm:prSet phldrT="[Text]"/>
      <dgm:spPr/>
      <dgm:t>
        <a:bodyPr/>
        <a:lstStyle/>
        <a:p>
          <a:r>
            <a:rPr lang="en-US" dirty="0"/>
            <a:t>Comic Books</a:t>
          </a:r>
        </a:p>
      </dgm:t>
    </dgm:pt>
    <dgm:pt modelId="{45B40DA6-B7A3-42FF-B852-F0FA77E8F80A}" type="parTrans" cxnId="{98BDD6BC-C5F0-4AC1-9E52-5E340834E643}">
      <dgm:prSet/>
      <dgm:spPr/>
      <dgm:t>
        <a:bodyPr/>
        <a:lstStyle/>
        <a:p>
          <a:endParaRPr lang="en-US"/>
        </a:p>
      </dgm:t>
    </dgm:pt>
    <dgm:pt modelId="{3D8BDB69-5E7C-4A04-9333-C74EDA00DEF6}" type="sibTrans" cxnId="{98BDD6BC-C5F0-4AC1-9E52-5E340834E643}">
      <dgm:prSet/>
      <dgm:spPr/>
      <dgm:t>
        <a:bodyPr/>
        <a:lstStyle/>
        <a:p>
          <a:endParaRPr lang="en-US"/>
        </a:p>
      </dgm:t>
    </dgm:pt>
    <dgm:pt modelId="{C7422961-EAED-4BEE-9E62-D18CD07F5B71}">
      <dgm:prSet phldrT="[Text]"/>
      <dgm:spPr/>
      <dgm:t>
        <a:bodyPr/>
        <a:lstStyle/>
        <a:p>
          <a:r>
            <a:rPr lang="en-US" dirty="0"/>
            <a:t>Trading Cards</a:t>
          </a:r>
        </a:p>
      </dgm:t>
    </dgm:pt>
    <dgm:pt modelId="{8E64D820-EB34-4E8F-B322-4F87A0CAF2D1}" type="parTrans" cxnId="{4F550478-8D92-4633-95AE-513122BEE142}">
      <dgm:prSet/>
      <dgm:spPr/>
      <dgm:t>
        <a:bodyPr/>
        <a:lstStyle/>
        <a:p>
          <a:endParaRPr lang="en-US"/>
        </a:p>
      </dgm:t>
    </dgm:pt>
    <dgm:pt modelId="{9CF55536-FB1D-46B6-8AB5-B09E8A925EBB}" type="sibTrans" cxnId="{4F550478-8D92-4633-95AE-513122BEE142}">
      <dgm:prSet/>
      <dgm:spPr/>
      <dgm:t>
        <a:bodyPr/>
        <a:lstStyle/>
        <a:p>
          <a:endParaRPr lang="en-US"/>
        </a:p>
      </dgm:t>
    </dgm:pt>
    <dgm:pt modelId="{E6D70419-5664-4B2F-854D-83CF0B9AD04F}">
      <dgm:prSet phldrT="[Text]"/>
      <dgm:spPr/>
      <dgm:t>
        <a:bodyPr/>
        <a:lstStyle/>
        <a:p>
          <a:r>
            <a:rPr lang="en-US" dirty="0"/>
            <a:t>Sports Memorabilia</a:t>
          </a:r>
        </a:p>
      </dgm:t>
    </dgm:pt>
    <dgm:pt modelId="{908A86E2-0084-49B0-B62A-09E9C86CB811}" type="parTrans" cxnId="{39BB7FC6-1BB0-49D1-9F96-405C4AFBE9B6}">
      <dgm:prSet/>
      <dgm:spPr/>
      <dgm:t>
        <a:bodyPr/>
        <a:lstStyle/>
        <a:p>
          <a:endParaRPr lang="en-US"/>
        </a:p>
      </dgm:t>
    </dgm:pt>
    <dgm:pt modelId="{970409E2-FFDB-44B8-91FF-11E4434006D0}" type="sibTrans" cxnId="{39BB7FC6-1BB0-49D1-9F96-405C4AFBE9B6}">
      <dgm:prSet/>
      <dgm:spPr/>
      <dgm:t>
        <a:bodyPr/>
        <a:lstStyle/>
        <a:p>
          <a:endParaRPr lang="en-US"/>
        </a:p>
      </dgm:t>
    </dgm:pt>
    <dgm:pt modelId="{B86B2ED0-87A0-43D9-8C62-CE4FA34164AE}" type="pres">
      <dgm:prSet presAssocID="{B36F66B2-577B-4567-B525-12F8115449F3}" presName="diagram" presStyleCnt="0">
        <dgm:presLayoutVars>
          <dgm:chMax val="1"/>
          <dgm:dir/>
          <dgm:animLvl val="ctr"/>
          <dgm:resizeHandles val="exact"/>
        </dgm:presLayoutVars>
      </dgm:prSet>
      <dgm:spPr/>
    </dgm:pt>
    <dgm:pt modelId="{B460D919-2DCB-409C-885B-D41CE594B97D}" type="pres">
      <dgm:prSet presAssocID="{B36F66B2-577B-4567-B525-12F8115449F3}" presName="matrix" presStyleCnt="0"/>
      <dgm:spPr/>
    </dgm:pt>
    <dgm:pt modelId="{593353B1-F9E2-408F-AB1F-ACC82C5FAAEB}" type="pres">
      <dgm:prSet presAssocID="{B36F66B2-577B-4567-B525-12F8115449F3}" presName="tile1" presStyleLbl="node1" presStyleIdx="0" presStyleCnt="4"/>
      <dgm:spPr/>
    </dgm:pt>
    <dgm:pt modelId="{35DDACBA-4C67-44D5-8B78-F5BD93E955CF}" type="pres">
      <dgm:prSet presAssocID="{B36F66B2-577B-4567-B525-12F8115449F3}" presName="tile1text" presStyleLbl="node1" presStyleIdx="0" presStyleCnt="4">
        <dgm:presLayoutVars>
          <dgm:chMax val="0"/>
          <dgm:chPref val="0"/>
          <dgm:bulletEnabled val="1"/>
        </dgm:presLayoutVars>
      </dgm:prSet>
      <dgm:spPr/>
    </dgm:pt>
    <dgm:pt modelId="{599A362A-A45D-4C8F-860E-C71467F5B4EB}" type="pres">
      <dgm:prSet presAssocID="{B36F66B2-577B-4567-B525-12F8115449F3}" presName="tile2" presStyleLbl="node1" presStyleIdx="1" presStyleCnt="4"/>
      <dgm:spPr/>
    </dgm:pt>
    <dgm:pt modelId="{A9927F75-F102-444B-A66F-07D15E41DE4E}" type="pres">
      <dgm:prSet presAssocID="{B36F66B2-577B-4567-B525-12F8115449F3}" presName="tile2text" presStyleLbl="node1" presStyleIdx="1" presStyleCnt="4">
        <dgm:presLayoutVars>
          <dgm:chMax val="0"/>
          <dgm:chPref val="0"/>
          <dgm:bulletEnabled val="1"/>
        </dgm:presLayoutVars>
      </dgm:prSet>
      <dgm:spPr/>
    </dgm:pt>
    <dgm:pt modelId="{450F3DF1-F0A5-41E4-ADFE-4E6C5726E497}" type="pres">
      <dgm:prSet presAssocID="{B36F66B2-577B-4567-B525-12F8115449F3}" presName="tile3" presStyleLbl="node1" presStyleIdx="2" presStyleCnt="4"/>
      <dgm:spPr/>
    </dgm:pt>
    <dgm:pt modelId="{3FC3C6DD-312E-43B6-BACD-4E9BA3ED1ED8}" type="pres">
      <dgm:prSet presAssocID="{B36F66B2-577B-4567-B525-12F8115449F3}" presName="tile3text" presStyleLbl="node1" presStyleIdx="2" presStyleCnt="4">
        <dgm:presLayoutVars>
          <dgm:chMax val="0"/>
          <dgm:chPref val="0"/>
          <dgm:bulletEnabled val="1"/>
        </dgm:presLayoutVars>
      </dgm:prSet>
      <dgm:spPr/>
    </dgm:pt>
    <dgm:pt modelId="{D608B7BE-E005-44AE-BFBA-0C93F89D66E3}" type="pres">
      <dgm:prSet presAssocID="{B36F66B2-577B-4567-B525-12F8115449F3}" presName="tile4" presStyleLbl="node1" presStyleIdx="3" presStyleCnt="4"/>
      <dgm:spPr/>
    </dgm:pt>
    <dgm:pt modelId="{72D32E3B-54BA-4F7C-B3A6-2D9F828A3A0A}" type="pres">
      <dgm:prSet presAssocID="{B36F66B2-577B-4567-B525-12F8115449F3}" presName="tile4text" presStyleLbl="node1" presStyleIdx="3" presStyleCnt="4">
        <dgm:presLayoutVars>
          <dgm:chMax val="0"/>
          <dgm:chPref val="0"/>
          <dgm:bulletEnabled val="1"/>
        </dgm:presLayoutVars>
      </dgm:prSet>
      <dgm:spPr/>
    </dgm:pt>
    <dgm:pt modelId="{D1681936-CDDE-4673-B1AB-36DADF3F339A}" type="pres">
      <dgm:prSet presAssocID="{B36F66B2-577B-4567-B525-12F8115449F3}" presName="centerTile" presStyleLbl="fgShp" presStyleIdx="0" presStyleCnt="1">
        <dgm:presLayoutVars>
          <dgm:chMax val="0"/>
          <dgm:chPref val="0"/>
        </dgm:presLayoutVars>
      </dgm:prSet>
      <dgm:spPr/>
    </dgm:pt>
  </dgm:ptLst>
  <dgm:cxnLst>
    <dgm:cxn modelId="{AB72461A-9C51-48F3-ADA8-44930938B287}" srcId="{964E620B-0D54-47F9-B197-717A9A96F163}" destId="{59C55C6E-0034-47F4-BBDF-77D69358429C}" srcOrd="0" destOrd="0" parTransId="{B8490479-5644-4898-AA34-9A7EBC1B8C41}" sibTransId="{EC26082C-C4A7-4888-B8B7-A8C9BE7EF15D}"/>
    <dgm:cxn modelId="{7733A025-09CE-43A6-A6F6-381E69837FD0}" type="presOf" srcId="{C7422961-EAED-4BEE-9E62-D18CD07F5B71}" destId="{3FC3C6DD-312E-43B6-BACD-4E9BA3ED1ED8}" srcOrd="1" destOrd="0" presId="urn:microsoft.com/office/officeart/2005/8/layout/matrix1"/>
    <dgm:cxn modelId="{9DAC2237-569F-4707-8897-476BC4B9CF73}" type="presOf" srcId="{B36F66B2-577B-4567-B525-12F8115449F3}" destId="{B86B2ED0-87A0-43D9-8C62-CE4FA34164AE}" srcOrd="0" destOrd="0" presId="urn:microsoft.com/office/officeart/2005/8/layout/matrix1"/>
    <dgm:cxn modelId="{2A4FAA5B-CA47-4DEC-8E56-94488A93AB4F}" type="presOf" srcId="{BFA82A5B-B889-483E-B623-774AE8A4F8B7}" destId="{A9927F75-F102-444B-A66F-07D15E41DE4E}" srcOrd="1" destOrd="0" presId="urn:microsoft.com/office/officeart/2005/8/layout/matrix1"/>
    <dgm:cxn modelId="{7DBA6D62-1918-44EF-A1CF-E9BD2FD06337}" type="presOf" srcId="{59C55C6E-0034-47F4-BBDF-77D69358429C}" destId="{593353B1-F9E2-408F-AB1F-ACC82C5FAAEB}" srcOrd="0" destOrd="0" presId="urn:microsoft.com/office/officeart/2005/8/layout/matrix1"/>
    <dgm:cxn modelId="{65DAB347-21AA-410D-A4D0-A40AACC2A23D}" type="presOf" srcId="{C7422961-EAED-4BEE-9E62-D18CD07F5B71}" destId="{450F3DF1-F0A5-41E4-ADFE-4E6C5726E497}" srcOrd="0" destOrd="0" presId="urn:microsoft.com/office/officeart/2005/8/layout/matrix1"/>
    <dgm:cxn modelId="{A911244F-2C48-4CBD-8569-C6DF6CAAB5C2}" type="presOf" srcId="{964E620B-0D54-47F9-B197-717A9A96F163}" destId="{D1681936-CDDE-4673-B1AB-36DADF3F339A}" srcOrd="0" destOrd="0" presId="urn:microsoft.com/office/officeart/2005/8/layout/matrix1"/>
    <dgm:cxn modelId="{4F550478-8D92-4633-95AE-513122BEE142}" srcId="{964E620B-0D54-47F9-B197-717A9A96F163}" destId="{C7422961-EAED-4BEE-9E62-D18CD07F5B71}" srcOrd="2" destOrd="0" parTransId="{8E64D820-EB34-4E8F-B322-4F87A0CAF2D1}" sibTransId="{9CF55536-FB1D-46B6-8AB5-B09E8A925EBB}"/>
    <dgm:cxn modelId="{5EDCA079-DAE9-491D-8D0A-E4FCA555DB03}" type="presOf" srcId="{59C55C6E-0034-47F4-BBDF-77D69358429C}" destId="{35DDACBA-4C67-44D5-8B78-F5BD93E955CF}" srcOrd="1" destOrd="0" presId="urn:microsoft.com/office/officeart/2005/8/layout/matrix1"/>
    <dgm:cxn modelId="{98BDD6BC-C5F0-4AC1-9E52-5E340834E643}" srcId="{964E620B-0D54-47F9-B197-717A9A96F163}" destId="{BFA82A5B-B889-483E-B623-774AE8A4F8B7}" srcOrd="1" destOrd="0" parTransId="{45B40DA6-B7A3-42FF-B852-F0FA77E8F80A}" sibTransId="{3D8BDB69-5E7C-4A04-9333-C74EDA00DEF6}"/>
    <dgm:cxn modelId="{452044C0-5CE2-4AE0-AB19-3E1383EE4E3D}" type="presOf" srcId="{E6D70419-5664-4B2F-854D-83CF0B9AD04F}" destId="{72D32E3B-54BA-4F7C-B3A6-2D9F828A3A0A}" srcOrd="1" destOrd="0" presId="urn:microsoft.com/office/officeart/2005/8/layout/matrix1"/>
    <dgm:cxn modelId="{39BB7FC6-1BB0-49D1-9F96-405C4AFBE9B6}" srcId="{964E620B-0D54-47F9-B197-717A9A96F163}" destId="{E6D70419-5664-4B2F-854D-83CF0B9AD04F}" srcOrd="3" destOrd="0" parTransId="{908A86E2-0084-49B0-B62A-09E9C86CB811}" sibTransId="{970409E2-FFDB-44B8-91FF-11E4434006D0}"/>
    <dgm:cxn modelId="{08FE4AD0-09D1-4ABB-B7C7-6148BF87BE97}" type="presOf" srcId="{E6D70419-5664-4B2F-854D-83CF0B9AD04F}" destId="{D608B7BE-E005-44AE-BFBA-0C93F89D66E3}" srcOrd="0" destOrd="0" presId="urn:microsoft.com/office/officeart/2005/8/layout/matrix1"/>
    <dgm:cxn modelId="{9E9954D1-A5DC-41D2-BB96-7B8CB3B7C38C}" type="presOf" srcId="{BFA82A5B-B889-483E-B623-774AE8A4F8B7}" destId="{599A362A-A45D-4C8F-860E-C71467F5B4EB}" srcOrd="0" destOrd="0" presId="urn:microsoft.com/office/officeart/2005/8/layout/matrix1"/>
    <dgm:cxn modelId="{33B2E6F9-BFA9-4667-A0D8-61C49B201CA5}" srcId="{B36F66B2-577B-4567-B525-12F8115449F3}" destId="{964E620B-0D54-47F9-B197-717A9A96F163}" srcOrd="0" destOrd="0" parTransId="{F4C94C85-3E14-4BB1-A5AE-AD05582CFB8D}" sibTransId="{50D595E1-4E92-4C9F-AF26-B35138C62EC2}"/>
    <dgm:cxn modelId="{C35E06DA-7998-4C61-8C5D-3E61D023C903}" type="presParOf" srcId="{B86B2ED0-87A0-43D9-8C62-CE4FA34164AE}" destId="{B460D919-2DCB-409C-885B-D41CE594B97D}" srcOrd="0" destOrd="0" presId="urn:microsoft.com/office/officeart/2005/8/layout/matrix1"/>
    <dgm:cxn modelId="{B3E1FBE4-D699-4755-8778-38D391E2AC3D}" type="presParOf" srcId="{B460D919-2DCB-409C-885B-D41CE594B97D}" destId="{593353B1-F9E2-408F-AB1F-ACC82C5FAAEB}" srcOrd="0" destOrd="0" presId="urn:microsoft.com/office/officeart/2005/8/layout/matrix1"/>
    <dgm:cxn modelId="{1B573D63-592F-4FBE-A823-952887DA283A}" type="presParOf" srcId="{B460D919-2DCB-409C-885B-D41CE594B97D}" destId="{35DDACBA-4C67-44D5-8B78-F5BD93E955CF}" srcOrd="1" destOrd="0" presId="urn:microsoft.com/office/officeart/2005/8/layout/matrix1"/>
    <dgm:cxn modelId="{CB7F976C-3177-4EB0-9AD1-1A39E6117FED}" type="presParOf" srcId="{B460D919-2DCB-409C-885B-D41CE594B97D}" destId="{599A362A-A45D-4C8F-860E-C71467F5B4EB}" srcOrd="2" destOrd="0" presId="urn:microsoft.com/office/officeart/2005/8/layout/matrix1"/>
    <dgm:cxn modelId="{0BF0DC62-FA20-4770-887F-5EA326A9890D}" type="presParOf" srcId="{B460D919-2DCB-409C-885B-D41CE594B97D}" destId="{A9927F75-F102-444B-A66F-07D15E41DE4E}" srcOrd="3" destOrd="0" presId="urn:microsoft.com/office/officeart/2005/8/layout/matrix1"/>
    <dgm:cxn modelId="{24B4DB91-11B3-4F42-8C67-0A5B217345CF}" type="presParOf" srcId="{B460D919-2DCB-409C-885B-D41CE594B97D}" destId="{450F3DF1-F0A5-41E4-ADFE-4E6C5726E497}" srcOrd="4" destOrd="0" presId="urn:microsoft.com/office/officeart/2005/8/layout/matrix1"/>
    <dgm:cxn modelId="{24809BA3-1DD4-444D-80CD-33E992E421A6}" type="presParOf" srcId="{B460D919-2DCB-409C-885B-D41CE594B97D}" destId="{3FC3C6DD-312E-43B6-BACD-4E9BA3ED1ED8}" srcOrd="5" destOrd="0" presId="urn:microsoft.com/office/officeart/2005/8/layout/matrix1"/>
    <dgm:cxn modelId="{B7DBFD86-D314-4038-8584-DBC0F8B19FDE}" type="presParOf" srcId="{B460D919-2DCB-409C-885B-D41CE594B97D}" destId="{D608B7BE-E005-44AE-BFBA-0C93F89D66E3}" srcOrd="6" destOrd="0" presId="urn:microsoft.com/office/officeart/2005/8/layout/matrix1"/>
    <dgm:cxn modelId="{A6035714-4C97-409A-87AC-1EF1E034A558}" type="presParOf" srcId="{B460D919-2DCB-409C-885B-D41CE594B97D}" destId="{72D32E3B-54BA-4F7C-B3A6-2D9F828A3A0A}" srcOrd="7" destOrd="0" presId="urn:microsoft.com/office/officeart/2005/8/layout/matrix1"/>
    <dgm:cxn modelId="{416DEEBD-76E1-4E84-9AC7-1704C1FFEE55}" type="presParOf" srcId="{B86B2ED0-87A0-43D9-8C62-CE4FA34164AE}" destId="{D1681936-CDDE-4673-B1AB-36DADF3F339A}"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DF8F24C-C4E5-456B-BC6F-C977E85592F8}"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85236D57-633B-4325-9BB6-5F164A3E29EB}">
      <dgm:prSet/>
      <dgm:spPr/>
      <dgm:t>
        <a:bodyPr/>
        <a:lstStyle/>
        <a:p>
          <a:pPr>
            <a:lnSpc>
              <a:spcPct val="100000"/>
            </a:lnSpc>
          </a:pPr>
          <a:r>
            <a:rPr lang="en-US"/>
            <a:t>1. Cataloguing/ Inventory</a:t>
          </a:r>
        </a:p>
      </dgm:t>
    </dgm:pt>
    <dgm:pt modelId="{F3850FFA-86BC-46B3-868C-182416F937D5}" type="parTrans" cxnId="{CA35B362-FE67-4CD6-AB2B-7A2383BDCC88}">
      <dgm:prSet/>
      <dgm:spPr/>
      <dgm:t>
        <a:bodyPr/>
        <a:lstStyle/>
        <a:p>
          <a:endParaRPr lang="en-US"/>
        </a:p>
      </dgm:t>
    </dgm:pt>
    <dgm:pt modelId="{C6CD32F6-DD7C-4CEF-84A8-5DA45D15FA9B}" type="sibTrans" cxnId="{CA35B362-FE67-4CD6-AB2B-7A2383BDCC88}">
      <dgm:prSet/>
      <dgm:spPr/>
      <dgm:t>
        <a:bodyPr/>
        <a:lstStyle/>
        <a:p>
          <a:endParaRPr lang="en-US"/>
        </a:p>
      </dgm:t>
    </dgm:pt>
    <dgm:pt modelId="{81A16695-7AF4-4C31-B8EA-534FCB31A81D}">
      <dgm:prSet/>
      <dgm:spPr/>
      <dgm:t>
        <a:bodyPr/>
        <a:lstStyle/>
        <a:p>
          <a:pPr>
            <a:lnSpc>
              <a:spcPct val="100000"/>
            </a:lnSpc>
          </a:pPr>
          <a:r>
            <a:rPr lang="en-US" dirty="0"/>
            <a:t>2. Valuation</a:t>
          </a:r>
        </a:p>
      </dgm:t>
    </dgm:pt>
    <dgm:pt modelId="{B6AEB48A-3F4E-4460-AC5F-57E74B3776E3}" type="parTrans" cxnId="{5679D1F0-79B4-44DB-B947-9E9C8C99D5AE}">
      <dgm:prSet/>
      <dgm:spPr/>
      <dgm:t>
        <a:bodyPr/>
        <a:lstStyle/>
        <a:p>
          <a:endParaRPr lang="en-US"/>
        </a:p>
      </dgm:t>
    </dgm:pt>
    <dgm:pt modelId="{A7F5C040-883F-49E1-B1ED-0C793BE8313B}" type="sibTrans" cxnId="{5679D1F0-79B4-44DB-B947-9E9C8C99D5AE}">
      <dgm:prSet/>
      <dgm:spPr/>
      <dgm:t>
        <a:bodyPr/>
        <a:lstStyle/>
        <a:p>
          <a:endParaRPr lang="en-US"/>
        </a:p>
      </dgm:t>
    </dgm:pt>
    <dgm:pt modelId="{84A044E7-6981-4F86-9528-0FB6516B0544}">
      <dgm:prSet/>
      <dgm:spPr/>
      <dgm:t>
        <a:bodyPr/>
        <a:lstStyle/>
        <a:p>
          <a:pPr>
            <a:lnSpc>
              <a:spcPct val="100000"/>
            </a:lnSpc>
          </a:pPr>
          <a:r>
            <a:rPr lang="en-US" dirty="0"/>
            <a:t>3. Ownership and Division</a:t>
          </a:r>
        </a:p>
      </dgm:t>
    </dgm:pt>
    <dgm:pt modelId="{BE91D819-255D-47BA-A7BA-34EEF4ED77D7}" type="parTrans" cxnId="{2DC6BA5A-CD38-43C2-9FC2-7A97D6253C3A}">
      <dgm:prSet/>
      <dgm:spPr/>
      <dgm:t>
        <a:bodyPr/>
        <a:lstStyle/>
        <a:p>
          <a:endParaRPr lang="en-US"/>
        </a:p>
      </dgm:t>
    </dgm:pt>
    <dgm:pt modelId="{355872E4-1444-42A0-BF12-B1BFA878E228}" type="sibTrans" cxnId="{2DC6BA5A-CD38-43C2-9FC2-7A97D6253C3A}">
      <dgm:prSet/>
      <dgm:spPr/>
      <dgm:t>
        <a:bodyPr/>
        <a:lstStyle/>
        <a:p>
          <a:endParaRPr lang="en-US"/>
        </a:p>
      </dgm:t>
    </dgm:pt>
    <dgm:pt modelId="{F6C5733C-6E85-4774-87C1-8663EC6E1EFF}" type="pres">
      <dgm:prSet presAssocID="{7DF8F24C-C4E5-456B-BC6F-C977E85592F8}" presName="root" presStyleCnt="0">
        <dgm:presLayoutVars>
          <dgm:dir/>
          <dgm:resizeHandles val="exact"/>
        </dgm:presLayoutVars>
      </dgm:prSet>
      <dgm:spPr/>
    </dgm:pt>
    <dgm:pt modelId="{E0FE610B-117E-47EB-9BB5-4E5464C1789C}" type="pres">
      <dgm:prSet presAssocID="{85236D57-633B-4325-9BB6-5F164A3E29EB}" presName="compNode" presStyleCnt="0"/>
      <dgm:spPr/>
    </dgm:pt>
    <dgm:pt modelId="{A571004D-7054-4204-9239-814AF5125D3A}" type="pres">
      <dgm:prSet presAssocID="{85236D57-633B-4325-9BB6-5F164A3E29EB}" presName="bgRect" presStyleLbl="bgShp" presStyleIdx="0" presStyleCnt="3"/>
      <dgm:spPr/>
    </dgm:pt>
    <dgm:pt modelId="{03AB490D-D417-41EF-B9EE-FF20315DC5AF}" type="pres">
      <dgm:prSet presAssocID="{85236D57-633B-4325-9BB6-5F164A3E29E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x"/>
        </a:ext>
      </dgm:extLst>
    </dgm:pt>
    <dgm:pt modelId="{E2440510-5481-4EA5-BBB9-1D686D62DEFC}" type="pres">
      <dgm:prSet presAssocID="{85236D57-633B-4325-9BB6-5F164A3E29EB}" presName="spaceRect" presStyleCnt="0"/>
      <dgm:spPr/>
    </dgm:pt>
    <dgm:pt modelId="{8FA8B55E-91C9-4F9C-8991-B8ABBFD1DBB0}" type="pres">
      <dgm:prSet presAssocID="{85236D57-633B-4325-9BB6-5F164A3E29EB}" presName="parTx" presStyleLbl="revTx" presStyleIdx="0" presStyleCnt="3">
        <dgm:presLayoutVars>
          <dgm:chMax val="0"/>
          <dgm:chPref val="0"/>
        </dgm:presLayoutVars>
      </dgm:prSet>
      <dgm:spPr/>
    </dgm:pt>
    <dgm:pt modelId="{CFC3A04D-3939-494A-8039-78D5357F96A6}" type="pres">
      <dgm:prSet presAssocID="{C6CD32F6-DD7C-4CEF-84A8-5DA45D15FA9B}" presName="sibTrans" presStyleCnt="0"/>
      <dgm:spPr/>
    </dgm:pt>
    <dgm:pt modelId="{5EB71729-A9C8-47C5-88DD-989DB4E85401}" type="pres">
      <dgm:prSet presAssocID="{81A16695-7AF4-4C31-B8EA-534FCB31A81D}" presName="compNode" presStyleCnt="0"/>
      <dgm:spPr/>
    </dgm:pt>
    <dgm:pt modelId="{49358CEA-7A65-4DA9-AF9C-1882989BA7B1}" type="pres">
      <dgm:prSet presAssocID="{81A16695-7AF4-4C31-B8EA-534FCB31A81D}" presName="bgRect" presStyleLbl="bgShp" presStyleIdx="1" presStyleCnt="3"/>
      <dgm:spPr/>
    </dgm:pt>
    <dgm:pt modelId="{8919E469-92F1-422C-9F5D-A2D42E39C1B0}" type="pres">
      <dgm:prSet presAssocID="{81A16695-7AF4-4C31-B8EA-534FCB31A81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ey"/>
        </a:ext>
      </dgm:extLst>
    </dgm:pt>
    <dgm:pt modelId="{B183E3A5-6C73-4616-9238-96FE5FF91B52}" type="pres">
      <dgm:prSet presAssocID="{81A16695-7AF4-4C31-B8EA-534FCB31A81D}" presName="spaceRect" presStyleCnt="0"/>
      <dgm:spPr/>
    </dgm:pt>
    <dgm:pt modelId="{B407EA7F-2C36-4E11-8575-31D9242FC368}" type="pres">
      <dgm:prSet presAssocID="{81A16695-7AF4-4C31-B8EA-534FCB31A81D}" presName="parTx" presStyleLbl="revTx" presStyleIdx="1" presStyleCnt="3">
        <dgm:presLayoutVars>
          <dgm:chMax val="0"/>
          <dgm:chPref val="0"/>
        </dgm:presLayoutVars>
      </dgm:prSet>
      <dgm:spPr/>
    </dgm:pt>
    <dgm:pt modelId="{77B78566-1F01-4543-89DF-CFE3A2D25CC5}" type="pres">
      <dgm:prSet presAssocID="{A7F5C040-883F-49E1-B1ED-0C793BE8313B}" presName="sibTrans" presStyleCnt="0"/>
      <dgm:spPr/>
    </dgm:pt>
    <dgm:pt modelId="{A8EB5873-878E-4E20-96DE-49E5803AB5F6}" type="pres">
      <dgm:prSet presAssocID="{84A044E7-6981-4F86-9528-0FB6516B0544}" presName="compNode" presStyleCnt="0"/>
      <dgm:spPr/>
    </dgm:pt>
    <dgm:pt modelId="{CB3B7614-3570-40F1-8123-CAF489389BDC}" type="pres">
      <dgm:prSet presAssocID="{84A044E7-6981-4F86-9528-0FB6516B0544}" presName="bgRect" presStyleLbl="bgShp" presStyleIdx="2" presStyleCnt="3"/>
      <dgm:spPr/>
    </dgm:pt>
    <dgm:pt modelId="{81A2971C-639C-4414-97EB-47AE23073857}" type="pres">
      <dgm:prSet presAssocID="{84A044E7-6981-4F86-9528-0FB6516B054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ranching Diagram"/>
        </a:ext>
      </dgm:extLst>
    </dgm:pt>
    <dgm:pt modelId="{BC757F78-77B7-4DDF-B867-09896EBDC56F}" type="pres">
      <dgm:prSet presAssocID="{84A044E7-6981-4F86-9528-0FB6516B0544}" presName="spaceRect" presStyleCnt="0"/>
      <dgm:spPr/>
    </dgm:pt>
    <dgm:pt modelId="{E1765F09-895A-4695-97DB-91A8D289B893}" type="pres">
      <dgm:prSet presAssocID="{84A044E7-6981-4F86-9528-0FB6516B0544}" presName="parTx" presStyleLbl="revTx" presStyleIdx="2" presStyleCnt="3">
        <dgm:presLayoutVars>
          <dgm:chMax val="0"/>
          <dgm:chPref val="0"/>
        </dgm:presLayoutVars>
      </dgm:prSet>
      <dgm:spPr/>
    </dgm:pt>
  </dgm:ptLst>
  <dgm:cxnLst>
    <dgm:cxn modelId="{EB134A23-8FF4-4E66-BD16-F6C66D9FE750}" type="presOf" srcId="{7DF8F24C-C4E5-456B-BC6F-C977E85592F8}" destId="{F6C5733C-6E85-4774-87C1-8663EC6E1EFF}" srcOrd="0" destOrd="0" presId="urn:microsoft.com/office/officeart/2018/2/layout/IconVerticalSolidList"/>
    <dgm:cxn modelId="{CA35B362-FE67-4CD6-AB2B-7A2383BDCC88}" srcId="{7DF8F24C-C4E5-456B-BC6F-C977E85592F8}" destId="{85236D57-633B-4325-9BB6-5F164A3E29EB}" srcOrd="0" destOrd="0" parTransId="{F3850FFA-86BC-46B3-868C-182416F937D5}" sibTransId="{C6CD32F6-DD7C-4CEF-84A8-5DA45D15FA9B}"/>
    <dgm:cxn modelId="{D2527E4B-073D-4E26-87AE-CC7048DFCC4D}" type="presOf" srcId="{85236D57-633B-4325-9BB6-5F164A3E29EB}" destId="{8FA8B55E-91C9-4F9C-8991-B8ABBFD1DBB0}" srcOrd="0" destOrd="0" presId="urn:microsoft.com/office/officeart/2018/2/layout/IconVerticalSolidList"/>
    <dgm:cxn modelId="{2AF3354E-3672-49B5-AB3A-E001B5341837}" type="presOf" srcId="{84A044E7-6981-4F86-9528-0FB6516B0544}" destId="{E1765F09-895A-4695-97DB-91A8D289B893}" srcOrd="0" destOrd="0" presId="urn:microsoft.com/office/officeart/2018/2/layout/IconVerticalSolidList"/>
    <dgm:cxn modelId="{2DC6BA5A-CD38-43C2-9FC2-7A97D6253C3A}" srcId="{7DF8F24C-C4E5-456B-BC6F-C977E85592F8}" destId="{84A044E7-6981-4F86-9528-0FB6516B0544}" srcOrd="2" destOrd="0" parTransId="{BE91D819-255D-47BA-A7BA-34EEF4ED77D7}" sibTransId="{355872E4-1444-42A0-BF12-B1BFA878E228}"/>
    <dgm:cxn modelId="{5679D1F0-79B4-44DB-B947-9E9C8C99D5AE}" srcId="{7DF8F24C-C4E5-456B-BC6F-C977E85592F8}" destId="{81A16695-7AF4-4C31-B8EA-534FCB31A81D}" srcOrd="1" destOrd="0" parTransId="{B6AEB48A-3F4E-4460-AC5F-57E74B3776E3}" sibTransId="{A7F5C040-883F-49E1-B1ED-0C793BE8313B}"/>
    <dgm:cxn modelId="{B6E030F8-7097-4BA0-ABF4-CC729EFDD772}" type="presOf" srcId="{81A16695-7AF4-4C31-B8EA-534FCB31A81D}" destId="{B407EA7F-2C36-4E11-8575-31D9242FC368}" srcOrd="0" destOrd="0" presId="urn:microsoft.com/office/officeart/2018/2/layout/IconVerticalSolidList"/>
    <dgm:cxn modelId="{DD03063C-A640-466F-B920-7BEDC66D5185}" type="presParOf" srcId="{F6C5733C-6E85-4774-87C1-8663EC6E1EFF}" destId="{E0FE610B-117E-47EB-9BB5-4E5464C1789C}" srcOrd="0" destOrd="0" presId="urn:microsoft.com/office/officeart/2018/2/layout/IconVerticalSolidList"/>
    <dgm:cxn modelId="{A948C49D-0054-4361-9149-8D2C16AF4DCB}" type="presParOf" srcId="{E0FE610B-117E-47EB-9BB5-4E5464C1789C}" destId="{A571004D-7054-4204-9239-814AF5125D3A}" srcOrd="0" destOrd="0" presId="urn:microsoft.com/office/officeart/2018/2/layout/IconVerticalSolidList"/>
    <dgm:cxn modelId="{FFC72865-ED86-4207-B0EA-865099E27466}" type="presParOf" srcId="{E0FE610B-117E-47EB-9BB5-4E5464C1789C}" destId="{03AB490D-D417-41EF-B9EE-FF20315DC5AF}" srcOrd="1" destOrd="0" presId="urn:microsoft.com/office/officeart/2018/2/layout/IconVerticalSolidList"/>
    <dgm:cxn modelId="{D243BE94-AF47-4627-B8D4-6F337CBD6566}" type="presParOf" srcId="{E0FE610B-117E-47EB-9BB5-4E5464C1789C}" destId="{E2440510-5481-4EA5-BBB9-1D686D62DEFC}" srcOrd="2" destOrd="0" presId="urn:microsoft.com/office/officeart/2018/2/layout/IconVerticalSolidList"/>
    <dgm:cxn modelId="{D58B89C9-076E-4B58-B545-2913C0826A47}" type="presParOf" srcId="{E0FE610B-117E-47EB-9BB5-4E5464C1789C}" destId="{8FA8B55E-91C9-4F9C-8991-B8ABBFD1DBB0}" srcOrd="3" destOrd="0" presId="urn:microsoft.com/office/officeart/2018/2/layout/IconVerticalSolidList"/>
    <dgm:cxn modelId="{585B871A-960A-40BD-AD47-54031FE0A666}" type="presParOf" srcId="{F6C5733C-6E85-4774-87C1-8663EC6E1EFF}" destId="{CFC3A04D-3939-494A-8039-78D5357F96A6}" srcOrd="1" destOrd="0" presId="urn:microsoft.com/office/officeart/2018/2/layout/IconVerticalSolidList"/>
    <dgm:cxn modelId="{5DCB6623-F55B-4EAF-85D9-59243ACB6D26}" type="presParOf" srcId="{F6C5733C-6E85-4774-87C1-8663EC6E1EFF}" destId="{5EB71729-A9C8-47C5-88DD-989DB4E85401}" srcOrd="2" destOrd="0" presId="urn:microsoft.com/office/officeart/2018/2/layout/IconVerticalSolidList"/>
    <dgm:cxn modelId="{F3902F26-AD6A-425B-9F8C-157C4A6FEC65}" type="presParOf" srcId="{5EB71729-A9C8-47C5-88DD-989DB4E85401}" destId="{49358CEA-7A65-4DA9-AF9C-1882989BA7B1}" srcOrd="0" destOrd="0" presId="urn:microsoft.com/office/officeart/2018/2/layout/IconVerticalSolidList"/>
    <dgm:cxn modelId="{5E18BA57-C3C3-4623-86E0-ECE58C49AC55}" type="presParOf" srcId="{5EB71729-A9C8-47C5-88DD-989DB4E85401}" destId="{8919E469-92F1-422C-9F5D-A2D42E39C1B0}" srcOrd="1" destOrd="0" presId="urn:microsoft.com/office/officeart/2018/2/layout/IconVerticalSolidList"/>
    <dgm:cxn modelId="{B1165F7F-A2CF-476C-BFFC-3456C0067DCA}" type="presParOf" srcId="{5EB71729-A9C8-47C5-88DD-989DB4E85401}" destId="{B183E3A5-6C73-4616-9238-96FE5FF91B52}" srcOrd="2" destOrd="0" presId="urn:microsoft.com/office/officeart/2018/2/layout/IconVerticalSolidList"/>
    <dgm:cxn modelId="{420C4EBD-5931-4932-93EE-3C3373B77E61}" type="presParOf" srcId="{5EB71729-A9C8-47C5-88DD-989DB4E85401}" destId="{B407EA7F-2C36-4E11-8575-31D9242FC368}" srcOrd="3" destOrd="0" presId="urn:microsoft.com/office/officeart/2018/2/layout/IconVerticalSolidList"/>
    <dgm:cxn modelId="{BE44B9E3-E097-45F0-A4B9-D7A7188B2F0D}" type="presParOf" srcId="{F6C5733C-6E85-4774-87C1-8663EC6E1EFF}" destId="{77B78566-1F01-4543-89DF-CFE3A2D25CC5}" srcOrd="3" destOrd="0" presId="urn:microsoft.com/office/officeart/2018/2/layout/IconVerticalSolidList"/>
    <dgm:cxn modelId="{6935157E-EFE8-481E-97C9-6B2CB5862E3D}" type="presParOf" srcId="{F6C5733C-6E85-4774-87C1-8663EC6E1EFF}" destId="{A8EB5873-878E-4E20-96DE-49E5803AB5F6}" srcOrd="4" destOrd="0" presId="urn:microsoft.com/office/officeart/2018/2/layout/IconVerticalSolidList"/>
    <dgm:cxn modelId="{2777B6EA-BFFA-4E9C-A75F-78B8E36CA4A7}" type="presParOf" srcId="{A8EB5873-878E-4E20-96DE-49E5803AB5F6}" destId="{CB3B7614-3570-40F1-8123-CAF489389BDC}" srcOrd="0" destOrd="0" presId="urn:microsoft.com/office/officeart/2018/2/layout/IconVerticalSolidList"/>
    <dgm:cxn modelId="{56C4F9D9-00FC-4FFF-B745-F77D033CDB94}" type="presParOf" srcId="{A8EB5873-878E-4E20-96DE-49E5803AB5F6}" destId="{81A2971C-639C-4414-97EB-47AE23073857}" srcOrd="1" destOrd="0" presId="urn:microsoft.com/office/officeart/2018/2/layout/IconVerticalSolidList"/>
    <dgm:cxn modelId="{C37070DE-CAAB-4D74-B2E0-F06B798C2162}" type="presParOf" srcId="{A8EB5873-878E-4E20-96DE-49E5803AB5F6}" destId="{BC757F78-77B7-4DDF-B867-09896EBDC56F}" srcOrd="2" destOrd="0" presId="urn:microsoft.com/office/officeart/2018/2/layout/IconVerticalSolidList"/>
    <dgm:cxn modelId="{1A3A32B6-CB56-4CBF-85C6-368712D4AE04}" type="presParOf" srcId="{A8EB5873-878E-4E20-96DE-49E5803AB5F6}" destId="{E1765F09-895A-4695-97DB-91A8D289B893}"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A924EF1-3279-4D9B-8563-8BC920A3E98B}" type="doc">
      <dgm:prSet loTypeId="urn:microsoft.com/office/officeart/2018/5/layout/IconCircleLabelList" loCatId="icon" qsTypeId="urn:microsoft.com/office/officeart/2005/8/quickstyle/simple4" qsCatId="simple" csTypeId="urn:microsoft.com/office/officeart/2018/5/colors/Iconchunking_neutralicon_colorful1" csCatId="colorful" phldr="1"/>
      <dgm:spPr/>
      <dgm:t>
        <a:bodyPr/>
        <a:lstStyle/>
        <a:p>
          <a:endParaRPr lang="en-US"/>
        </a:p>
      </dgm:t>
    </dgm:pt>
    <dgm:pt modelId="{7E15F0D2-9E94-4A2C-B739-998F0CE9D648}">
      <dgm:prSet custT="1"/>
      <dgm:spPr/>
      <dgm:t>
        <a:bodyPr/>
        <a:lstStyle/>
        <a:p>
          <a:pPr>
            <a:lnSpc>
              <a:spcPct val="100000"/>
            </a:lnSpc>
            <a:defRPr cap="all"/>
          </a:pPr>
          <a:r>
            <a:rPr lang="en-US" sz="2400" dirty="0"/>
            <a:t>Certain items can appreciate significantly over time</a:t>
          </a:r>
        </a:p>
      </dgm:t>
    </dgm:pt>
    <dgm:pt modelId="{F414017E-DA57-45E4-85C2-E439207D9F20}" type="parTrans" cxnId="{A7640413-E4F0-4265-B5D2-AF8D10CDA558}">
      <dgm:prSet/>
      <dgm:spPr/>
      <dgm:t>
        <a:bodyPr/>
        <a:lstStyle/>
        <a:p>
          <a:endParaRPr lang="en-US"/>
        </a:p>
      </dgm:t>
    </dgm:pt>
    <dgm:pt modelId="{2A56E74F-1E80-48D9-93E1-99B8507BA2B8}" type="sibTrans" cxnId="{A7640413-E4F0-4265-B5D2-AF8D10CDA558}">
      <dgm:prSet/>
      <dgm:spPr/>
      <dgm:t>
        <a:bodyPr/>
        <a:lstStyle/>
        <a:p>
          <a:endParaRPr lang="en-US"/>
        </a:p>
      </dgm:t>
    </dgm:pt>
    <dgm:pt modelId="{549FC3D9-F971-4923-AF7B-0D01FFC0D91F}">
      <dgm:prSet custT="1"/>
      <dgm:spPr/>
      <dgm:t>
        <a:bodyPr/>
        <a:lstStyle/>
        <a:p>
          <a:pPr>
            <a:lnSpc>
              <a:spcPct val="100000"/>
            </a:lnSpc>
            <a:defRPr cap="all"/>
          </a:pPr>
          <a:r>
            <a:rPr lang="en-US" sz="2000" dirty="0"/>
            <a:t>Making an evaluation of the current and potential future value in good faith or by using experts</a:t>
          </a:r>
        </a:p>
      </dgm:t>
    </dgm:pt>
    <dgm:pt modelId="{F49CEDB1-DF3E-4F9B-BCA3-A3A9975BF5CC}" type="parTrans" cxnId="{D396C586-1304-4ED2-A058-E83D89BCC042}">
      <dgm:prSet/>
      <dgm:spPr/>
      <dgm:t>
        <a:bodyPr/>
        <a:lstStyle/>
        <a:p>
          <a:endParaRPr lang="en-US"/>
        </a:p>
      </dgm:t>
    </dgm:pt>
    <dgm:pt modelId="{9611CB1A-6818-45D2-B48E-FB3492A11561}" type="sibTrans" cxnId="{D396C586-1304-4ED2-A058-E83D89BCC042}">
      <dgm:prSet/>
      <dgm:spPr/>
      <dgm:t>
        <a:bodyPr/>
        <a:lstStyle/>
        <a:p>
          <a:endParaRPr lang="en-US"/>
        </a:p>
      </dgm:t>
    </dgm:pt>
    <dgm:pt modelId="{917BC4CD-47D3-466C-9583-07D413923EC2}" type="pres">
      <dgm:prSet presAssocID="{FA924EF1-3279-4D9B-8563-8BC920A3E98B}" presName="root" presStyleCnt="0">
        <dgm:presLayoutVars>
          <dgm:dir/>
          <dgm:resizeHandles val="exact"/>
        </dgm:presLayoutVars>
      </dgm:prSet>
      <dgm:spPr/>
    </dgm:pt>
    <dgm:pt modelId="{0F579ABD-223A-48EA-92D0-4907447CFC6C}" type="pres">
      <dgm:prSet presAssocID="{7E15F0D2-9E94-4A2C-B739-998F0CE9D648}" presName="compNode" presStyleCnt="0"/>
      <dgm:spPr/>
    </dgm:pt>
    <dgm:pt modelId="{5FFF04DE-38FF-492C-B1B0-91CEFB8E18A1}" type="pres">
      <dgm:prSet presAssocID="{7E15F0D2-9E94-4A2C-B739-998F0CE9D648}" presName="iconBgRect" presStyleLbl="bgShp" presStyleIdx="0" presStyleCnt="2"/>
      <dgm:spPr/>
    </dgm:pt>
    <dgm:pt modelId="{F93D5A38-969B-4B7A-A7EA-ACF9F1FC3AE0}" type="pres">
      <dgm:prSet presAssocID="{7E15F0D2-9E94-4A2C-B739-998F0CE9D648}"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miling Face with No Fill"/>
        </a:ext>
      </dgm:extLst>
    </dgm:pt>
    <dgm:pt modelId="{23271220-395A-43D4-BD06-A1900067684B}" type="pres">
      <dgm:prSet presAssocID="{7E15F0D2-9E94-4A2C-B739-998F0CE9D648}" presName="spaceRect" presStyleCnt="0"/>
      <dgm:spPr/>
    </dgm:pt>
    <dgm:pt modelId="{BDABB832-3EDE-4B55-A494-CCB504E7AA0C}" type="pres">
      <dgm:prSet presAssocID="{7E15F0D2-9E94-4A2C-B739-998F0CE9D648}" presName="textRect" presStyleLbl="revTx" presStyleIdx="0" presStyleCnt="2">
        <dgm:presLayoutVars>
          <dgm:chMax val="1"/>
          <dgm:chPref val="1"/>
        </dgm:presLayoutVars>
      </dgm:prSet>
      <dgm:spPr/>
    </dgm:pt>
    <dgm:pt modelId="{D87CD8E4-1D31-47CD-BD90-043EB9EA4A7A}" type="pres">
      <dgm:prSet presAssocID="{2A56E74F-1E80-48D9-93E1-99B8507BA2B8}" presName="sibTrans" presStyleCnt="0"/>
      <dgm:spPr/>
    </dgm:pt>
    <dgm:pt modelId="{66FFF108-8BDB-4054-A01D-9631F4A0B507}" type="pres">
      <dgm:prSet presAssocID="{549FC3D9-F971-4923-AF7B-0D01FFC0D91F}" presName="compNode" presStyleCnt="0"/>
      <dgm:spPr/>
    </dgm:pt>
    <dgm:pt modelId="{44A327C7-D7E7-4FCD-BBED-428D80C211B6}" type="pres">
      <dgm:prSet presAssocID="{549FC3D9-F971-4923-AF7B-0D01FFC0D91F}" presName="iconBgRect" presStyleLbl="bgShp" presStyleIdx="1" presStyleCnt="2"/>
      <dgm:spPr/>
    </dgm:pt>
    <dgm:pt modelId="{DA9D82CC-3DFE-4785-AFFA-832B5597546C}" type="pres">
      <dgm:prSet presAssocID="{549FC3D9-F971-4923-AF7B-0D01FFC0D91F}"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Upward trend"/>
        </a:ext>
      </dgm:extLst>
    </dgm:pt>
    <dgm:pt modelId="{7A098C98-AC3B-4E7B-A4C8-E84781D9E634}" type="pres">
      <dgm:prSet presAssocID="{549FC3D9-F971-4923-AF7B-0D01FFC0D91F}" presName="spaceRect" presStyleCnt="0"/>
      <dgm:spPr/>
    </dgm:pt>
    <dgm:pt modelId="{BC8C1669-70CC-41C8-9536-11A453922FF8}" type="pres">
      <dgm:prSet presAssocID="{549FC3D9-F971-4923-AF7B-0D01FFC0D91F}" presName="textRect" presStyleLbl="revTx" presStyleIdx="1" presStyleCnt="2">
        <dgm:presLayoutVars>
          <dgm:chMax val="1"/>
          <dgm:chPref val="1"/>
        </dgm:presLayoutVars>
      </dgm:prSet>
      <dgm:spPr/>
    </dgm:pt>
  </dgm:ptLst>
  <dgm:cxnLst>
    <dgm:cxn modelId="{A7640413-E4F0-4265-B5D2-AF8D10CDA558}" srcId="{FA924EF1-3279-4D9B-8563-8BC920A3E98B}" destId="{7E15F0D2-9E94-4A2C-B739-998F0CE9D648}" srcOrd="0" destOrd="0" parTransId="{F414017E-DA57-45E4-85C2-E439207D9F20}" sibTransId="{2A56E74F-1E80-48D9-93E1-99B8507BA2B8}"/>
    <dgm:cxn modelId="{22099756-6382-4ABF-9BEE-6CFE3A4C5168}" type="presOf" srcId="{549FC3D9-F971-4923-AF7B-0D01FFC0D91F}" destId="{BC8C1669-70CC-41C8-9536-11A453922FF8}" srcOrd="0" destOrd="0" presId="urn:microsoft.com/office/officeart/2018/5/layout/IconCircleLabelList"/>
    <dgm:cxn modelId="{D396C586-1304-4ED2-A058-E83D89BCC042}" srcId="{FA924EF1-3279-4D9B-8563-8BC920A3E98B}" destId="{549FC3D9-F971-4923-AF7B-0D01FFC0D91F}" srcOrd="1" destOrd="0" parTransId="{F49CEDB1-DF3E-4F9B-BCA3-A3A9975BF5CC}" sibTransId="{9611CB1A-6818-45D2-B48E-FB3492A11561}"/>
    <dgm:cxn modelId="{510E5888-9093-4604-A1A8-311601870207}" type="presOf" srcId="{7E15F0D2-9E94-4A2C-B739-998F0CE9D648}" destId="{BDABB832-3EDE-4B55-A494-CCB504E7AA0C}" srcOrd="0" destOrd="0" presId="urn:microsoft.com/office/officeart/2018/5/layout/IconCircleLabelList"/>
    <dgm:cxn modelId="{AED618B6-43CB-410C-B388-10F5F0EE4C06}" type="presOf" srcId="{FA924EF1-3279-4D9B-8563-8BC920A3E98B}" destId="{917BC4CD-47D3-466C-9583-07D413923EC2}" srcOrd="0" destOrd="0" presId="urn:microsoft.com/office/officeart/2018/5/layout/IconCircleLabelList"/>
    <dgm:cxn modelId="{F6A6CE63-65FD-4E1E-BDE2-5745889B25CE}" type="presParOf" srcId="{917BC4CD-47D3-466C-9583-07D413923EC2}" destId="{0F579ABD-223A-48EA-92D0-4907447CFC6C}" srcOrd="0" destOrd="0" presId="urn:microsoft.com/office/officeart/2018/5/layout/IconCircleLabelList"/>
    <dgm:cxn modelId="{1A243178-6FDD-4C1A-9840-797DDEBED9D5}" type="presParOf" srcId="{0F579ABD-223A-48EA-92D0-4907447CFC6C}" destId="{5FFF04DE-38FF-492C-B1B0-91CEFB8E18A1}" srcOrd="0" destOrd="0" presId="urn:microsoft.com/office/officeart/2018/5/layout/IconCircleLabelList"/>
    <dgm:cxn modelId="{C8E9BE52-3470-4944-B80E-1175637C6F18}" type="presParOf" srcId="{0F579ABD-223A-48EA-92D0-4907447CFC6C}" destId="{F93D5A38-969B-4B7A-A7EA-ACF9F1FC3AE0}" srcOrd="1" destOrd="0" presId="urn:microsoft.com/office/officeart/2018/5/layout/IconCircleLabelList"/>
    <dgm:cxn modelId="{0E0B24FE-0E08-4DB0-8BA3-DE10D150757C}" type="presParOf" srcId="{0F579ABD-223A-48EA-92D0-4907447CFC6C}" destId="{23271220-395A-43D4-BD06-A1900067684B}" srcOrd="2" destOrd="0" presId="urn:microsoft.com/office/officeart/2018/5/layout/IconCircleLabelList"/>
    <dgm:cxn modelId="{8E463821-512C-4044-BB4A-6C38F92F47A6}" type="presParOf" srcId="{0F579ABD-223A-48EA-92D0-4907447CFC6C}" destId="{BDABB832-3EDE-4B55-A494-CCB504E7AA0C}" srcOrd="3" destOrd="0" presId="urn:microsoft.com/office/officeart/2018/5/layout/IconCircleLabelList"/>
    <dgm:cxn modelId="{BE59B93D-0DFD-4DBA-B978-DC2A8D75C9C7}" type="presParOf" srcId="{917BC4CD-47D3-466C-9583-07D413923EC2}" destId="{D87CD8E4-1D31-47CD-BD90-043EB9EA4A7A}" srcOrd="1" destOrd="0" presId="urn:microsoft.com/office/officeart/2018/5/layout/IconCircleLabelList"/>
    <dgm:cxn modelId="{BA809D64-F16F-4CD8-9BC8-A1F6196CD3D8}" type="presParOf" srcId="{917BC4CD-47D3-466C-9583-07D413923EC2}" destId="{66FFF108-8BDB-4054-A01D-9631F4A0B507}" srcOrd="2" destOrd="0" presId="urn:microsoft.com/office/officeart/2018/5/layout/IconCircleLabelList"/>
    <dgm:cxn modelId="{8BE02DFA-7F37-4C77-BD73-310A1B9B71A7}" type="presParOf" srcId="{66FFF108-8BDB-4054-A01D-9631F4A0B507}" destId="{44A327C7-D7E7-4FCD-BBED-428D80C211B6}" srcOrd="0" destOrd="0" presId="urn:microsoft.com/office/officeart/2018/5/layout/IconCircleLabelList"/>
    <dgm:cxn modelId="{A3323C90-01BE-4585-9F39-FD33C7A073C4}" type="presParOf" srcId="{66FFF108-8BDB-4054-A01D-9631F4A0B507}" destId="{DA9D82CC-3DFE-4785-AFFA-832B5597546C}" srcOrd="1" destOrd="0" presId="urn:microsoft.com/office/officeart/2018/5/layout/IconCircleLabelList"/>
    <dgm:cxn modelId="{0A8E90AF-E3F9-4A7D-9805-88D09063159E}" type="presParOf" srcId="{66FFF108-8BDB-4054-A01D-9631F4A0B507}" destId="{7A098C98-AC3B-4E7B-A4C8-E84781D9E634}" srcOrd="2" destOrd="0" presId="urn:microsoft.com/office/officeart/2018/5/layout/IconCircleLabelList"/>
    <dgm:cxn modelId="{26282C3D-877B-405A-9ED5-D63CB3F6B114}" type="presParOf" srcId="{66FFF108-8BDB-4054-A01D-9631F4A0B507}" destId="{BC8C1669-70CC-41C8-9536-11A453922FF8}"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3353B1-F9E2-408F-AB1F-ACC82C5FAAEB}">
      <dsp:nvSpPr>
        <dsp:cNvPr id="0" name=""/>
        <dsp:cNvSpPr/>
      </dsp:nvSpPr>
      <dsp:spPr>
        <a:xfrm rot="16200000">
          <a:off x="856757" y="-856757"/>
          <a:ext cx="1872553" cy="3586069"/>
        </a:xfrm>
        <a:prstGeom prst="round1Rect">
          <a:avLst/>
        </a:prstGeom>
        <a:gradFill rotWithShape="0">
          <a:gsLst>
            <a:gs pos="0">
              <a:schemeClr val="accent5">
                <a:hueOff val="0"/>
                <a:satOff val="0"/>
                <a:lumOff val="0"/>
                <a:alphaOff val="0"/>
                <a:tint val="100000"/>
                <a:shade val="85000"/>
                <a:satMod val="100000"/>
                <a:lumMod val="100000"/>
              </a:schemeClr>
            </a:gs>
            <a:gs pos="100000">
              <a:schemeClr val="accent5">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kern="1200" dirty="0"/>
            <a:t>Antiques</a:t>
          </a:r>
        </a:p>
      </dsp:txBody>
      <dsp:txXfrm rot="5400000">
        <a:off x="-1" y="1"/>
        <a:ext cx="3586069" cy="1404415"/>
      </dsp:txXfrm>
    </dsp:sp>
    <dsp:sp modelId="{599A362A-A45D-4C8F-860E-C71467F5B4EB}">
      <dsp:nvSpPr>
        <dsp:cNvPr id="0" name=""/>
        <dsp:cNvSpPr/>
      </dsp:nvSpPr>
      <dsp:spPr>
        <a:xfrm>
          <a:off x="3586069" y="0"/>
          <a:ext cx="3586069" cy="1872553"/>
        </a:xfrm>
        <a:prstGeom prst="round1Rect">
          <a:avLst/>
        </a:prstGeom>
        <a:gradFill rotWithShape="0">
          <a:gsLst>
            <a:gs pos="0">
              <a:schemeClr val="accent5">
                <a:hueOff val="9795"/>
                <a:satOff val="-2368"/>
                <a:lumOff val="-4183"/>
                <a:alphaOff val="0"/>
                <a:tint val="100000"/>
                <a:shade val="85000"/>
                <a:satMod val="100000"/>
                <a:lumMod val="100000"/>
              </a:schemeClr>
            </a:gs>
            <a:gs pos="100000">
              <a:schemeClr val="accent5">
                <a:hueOff val="9795"/>
                <a:satOff val="-2368"/>
                <a:lumOff val="-4183"/>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kern="1200" dirty="0"/>
            <a:t>Comic Books</a:t>
          </a:r>
        </a:p>
      </dsp:txBody>
      <dsp:txXfrm>
        <a:off x="3586069" y="0"/>
        <a:ext cx="3586069" cy="1404415"/>
      </dsp:txXfrm>
    </dsp:sp>
    <dsp:sp modelId="{450F3DF1-F0A5-41E4-ADFE-4E6C5726E497}">
      <dsp:nvSpPr>
        <dsp:cNvPr id="0" name=""/>
        <dsp:cNvSpPr/>
      </dsp:nvSpPr>
      <dsp:spPr>
        <a:xfrm rot="10800000">
          <a:off x="0" y="1872553"/>
          <a:ext cx="3586069" cy="1872553"/>
        </a:xfrm>
        <a:prstGeom prst="round1Rect">
          <a:avLst/>
        </a:prstGeom>
        <a:gradFill rotWithShape="0">
          <a:gsLst>
            <a:gs pos="0">
              <a:schemeClr val="accent5">
                <a:hueOff val="19589"/>
                <a:satOff val="-4736"/>
                <a:lumOff val="-8367"/>
                <a:alphaOff val="0"/>
                <a:tint val="100000"/>
                <a:shade val="85000"/>
                <a:satMod val="100000"/>
                <a:lumMod val="100000"/>
              </a:schemeClr>
            </a:gs>
            <a:gs pos="100000">
              <a:schemeClr val="accent5">
                <a:hueOff val="19589"/>
                <a:satOff val="-4736"/>
                <a:lumOff val="-8367"/>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kern="1200" dirty="0"/>
            <a:t>Trading Cards</a:t>
          </a:r>
        </a:p>
      </dsp:txBody>
      <dsp:txXfrm rot="10800000">
        <a:off x="0" y="2340691"/>
        <a:ext cx="3586069" cy="1404415"/>
      </dsp:txXfrm>
    </dsp:sp>
    <dsp:sp modelId="{D608B7BE-E005-44AE-BFBA-0C93F89D66E3}">
      <dsp:nvSpPr>
        <dsp:cNvPr id="0" name=""/>
        <dsp:cNvSpPr/>
      </dsp:nvSpPr>
      <dsp:spPr>
        <a:xfrm rot="5400000">
          <a:off x="4442826" y="1015795"/>
          <a:ext cx="1872553" cy="3586069"/>
        </a:xfrm>
        <a:prstGeom prst="round1Rect">
          <a:avLst/>
        </a:prstGeom>
        <a:gradFill rotWithShape="0">
          <a:gsLst>
            <a:gs pos="0">
              <a:schemeClr val="accent5">
                <a:hueOff val="29384"/>
                <a:satOff val="-7104"/>
                <a:lumOff val="-12550"/>
                <a:alphaOff val="0"/>
                <a:tint val="100000"/>
                <a:shade val="85000"/>
                <a:satMod val="100000"/>
                <a:lumMod val="100000"/>
              </a:schemeClr>
            </a:gs>
            <a:gs pos="100000">
              <a:schemeClr val="accent5">
                <a:hueOff val="29384"/>
                <a:satOff val="-7104"/>
                <a:lumOff val="-1255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kern="1200" dirty="0"/>
            <a:t>Sports Memorabilia</a:t>
          </a:r>
        </a:p>
      </dsp:txBody>
      <dsp:txXfrm rot="-5400000">
        <a:off x="3586068" y="2340691"/>
        <a:ext cx="3586069" cy="1404415"/>
      </dsp:txXfrm>
    </dsp:sp>
    <dsp:sp modelId="{D1681936-CDDE-4673-B1AB-36DADF3F339A}">
      <dsp:nvSpPr>
        <dsp:cNvPr id="0" name=""/>
        <dsp:cNvSpPr/>
      </dsp:nvSpPr>
      <dsp:spPr>
        <a:xfrm>
          <a:off x="2510248" y="1404415"/>
          <a:ext cx="2151641" cy="936276"/>
        </a:xfrm>
        <a:prstGeom prst="roundRect">
          <a:avLst/>
        </a:prstGeom>
        <a:solidFill>
          <a:schemeClr val="accent5">
            <a:tint val="40000"/>
            <a:hueOff val="0"/>
            <a:satOff val="0"/>
            <a:lumOff val="0"/>
            <a:alphaOff val="0"/>
          </a:schemeClr>
        </a:solidFill>
        <a:ln>
          <a:noFill/>
        </a:ln>
        <a:effectLst>
          <a:outerShdw blurRad="76200" dist="25400" dir="5400000" algn="ctr" rotWithShape="0">
            <a:srgbClr val="000000">
              <a:alpha val="60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chemeClr val="accent1"/>
              </a:solidFill>
            </a:rPr>
            <a:t>Personal Items</a:t>
          </a:r>
        </a:p>
      </dsp:txBody>
      <dsp:txXfrm>
        <a:off x="2555953" y="1450120"/>
        <a:ext cx="2060231" cy="8448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71004D-7054-4204-9239-814AF5125D3A}">
      <dsp:nvSpPr>
        <dsp:cNvPr id="0" name=""/>
        <dsp:cNvSpPr/>
      </dsp:nvSpPr>
      <dsp:spPr>
        <a:xfrm>
          <a:off x="0" y="592"/>
          <a:ext cx="3424739" cy="138605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AB490D-D417-41EF-B9EE-FF20315DC5AF}">
      <dsp:nvSpPr>
        <dsp:cNvPr id="0" name=""/>
        <dsp:cNvSpPr/>
      </dsp:nvSpPr>
      <dsp:spPr>
        <a:xfrm>
          <a:off x="419280" y="312453"/>
          <a:ext cx="762327" cy="76232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FA8B55E-91C9-4F9C-8991-B8ABBFD1DBB0}">
      <dsp:nvSpPr>
        <dsp:cNvPr id="0" name=""/>
        <dsp:cNvSpPr/>
      </dsp:nvSpPr>
      <dsp:spPr>
        <a:xfrm>
          <a:off x="1600888" y="592"/>
          <a:ext cx="1823850" cy="1386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690" tIns="146690" rIns="146690" bIns="146690" numCol="1" spcCol="1270" anchor="ctr" anchorCtr="0">
          <a:noAutofit/>
        </a:bodyPr>
        <a:lstStyle/>
        <a:p>
          <a:pPr marL="0" lvl="0" indent="0" algn="l" defTabSz="889000">
            <a:lnSpc>
              <a:spcPct val="100000"/>
            </a:lnSpc>
            <a:spcBef>
              <a:spcPct val="0"/>
            </a:spcBef>
            <a:spcAft>
              <a:spcPct val="35000"/>
            </a:spcAft>
            <a:buNone/>
          </a:pPr>
          <a:r>
            <a:rPr lang="en-US" sz="2000" kern="1200"/>
            <a:t>1. Cataloguing/ Inventory</a:t>
          </a:r>
        </a:p>
      </dsp:txBody>
      <dsp:txXfrm>
        <a:off x="1600888" y="592"/>
        <a:ext cx="1823850" cy="1386050"/>
      </dsp:txXfrm>
    </dsp:sp>
    <dsp:sp modelId="{49358CEA-7A65-4DA9-AF9C-1882989BA7B1}">
      <dsp:nvSpPr>
        <dsp:cNvPr id="0" name=""/>
        <dsp:cNvSpPr/>
      </dsp:nvSpPr>
      <dsp:spPr>
        <a:xfrm>
          <a:off x="0" y="1733155"/>
          <a:ext cx="3424739" cy="138605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19E469-92F1-422C-9F5D-A2D42E39C1B0}">
      <dsp:nvSpPr>
        <dsp:cNvPr id="0" name=""/>
        <dsp:cNvSpPr/>
      </dsp:nvSpPr>
      <dsp:spPr>
        <a:xfrm>
          <a:off x="419280" y="2045017"/>
          <a:ext cx="762327" cy="76232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407EA7F-2C36-4E11-8575-31D9242FC368}">
      <dsp:nvSpPr>
        <dsp:cNvPr id="0" name=""/>
        <dsp:cNvSpPr/>
      </dsp:nvSpPr>
      <dsp:spPr>
        <a:xfrm>
          <a:off x="1600888" y="1733155"/>
          <a:ext cx="1823850" cy="1386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690" tIns="146690" rIns="146690" bIns="146690" numCol="1" spcCol="1270" anchor="ctr" anchorCtr="0">
          <a:noAutofit/>
        </a:bodyPr>
        <a:lstStyle/>
        <a:p>
          <a:pPr marL="0" lvl="0" indent="0" algn="l" defTabSz="889000">
            <a:lnSpc>
              <a:spcPct val="100000"/>
            </a:lnSpc>
            <a:spcBef>
              <a:spcPct val="0"/>
            </a:spcBef>
            <a:spcAft>
              <a:spcPct val="35000"/>
            </a:spcAft>
            <a:buNone/>
          </a:pPr>
          <a:r>
            <a:rPr lang="en-US" sz="2000" kern="1200" dirty="0"/>
            <a:t>2. Valuation</a:t>
          </a:r>
        </a:p>
      </dsp:txBody>
      <dsp:txXfrm>
        <a:off x="1600888" y="1733155"/>
        <a:ext cx="1823850" cy="1386050"/>
      </dsp:txXfrm>
    </dsp:sp>
    <dsp:sp modelId="{CB3B7614-3570-40F1-8123-CAF489389BDC}">
      <dsp:nvSpPr>
        <dsp:cNvPr id="0" name=""/>
        <dsp:cNvSpPr/>
      </dsp:nvSpPr>
      <dsp:spPr>
        <a:xfrm>
          <a:off x="0" y="3465719"/>
          <a:ext cx="3424739" cy="138605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A2971C-639C-4414-97EB-47AE23073857}">
      <dsp:nvSpPr>
        <dsp:cNvPr id="0" name=""/>
        <dsp:cNvSpPr/>
      </dsp:nvSpPr>
      <dsp:spPr>
        <a:xfrm>
          <a:off x="419280" y="3777580"/>
          <a:ext cx="762327" cy="76232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1765F09-895A-4695-97DB-91A8D289B893}">
      <dsp:nvSpPr>
        <dsp:cNvPr id="0" name=""/>
        <dsp:cNvSpPr/>
      </dsp:nvSpPr>
      <dsp:spPr>
        <a:xfrm>
          <a:off x="1600888" y="3465719"/>
          <a:ext cx="1823850" cy="1386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690" tIns="146690" rIns="146690" bIns="146690" numCol="1" spcCol="1270" anchor="ctr" anchorCtr="0">
          <a:noAutofit/>
        </a:bodyPr>
        <a:lstStyle/>
        <a:p>
          <a:pPr marL="0" lvl="0" indent="0" algn="l" defTabSz="889000">
            <a:lnSpc>
              <a:spcPct val="100000"/>
            </a:lnSpc>
            <a:spcBef>
              <a:spcPct val="0"/>
            </a:spcBef>
            <a:spcAft>
              <a:spcPct val="35000"/>
            </a:spcAft>
            <a:buNone/>
          </a:pPr>
          <a:r>
            <a:rPr lang="en-US" sz="2000" kern="1200" dirty="0"/>
            <a:t>3. Ownership and Division</a:t>
          </a:r>
        </a:p>
      </dsp:txBody>
      <dsp:txXfrm>
        <a:off x="1600888" y="3465719"/>
        <a:ext cx="1823850" cy="13860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FF04DE-38FF-492C-B1B0-91CEFB8E18A1}">
      <dsp:nvSpPr>
        <dsp:cNvPr id="0" name=""/>
        <dsp:cNvSpPr/>
      </dsp:nvSpPr>
      <dsp:spPr>
        <a:xfrm>
          <a:off x="1647131" y="17651"/>
          <a:ext cx="2196000" cy="2196000"/>
        </a:xfrm>
        <a:prstGeom prst="ellipse">
          <a:avLst/>
        </a:prstGeom>
        <a:solidFill>
          <a:schemeClr val="accent2">
            <a:hueOff val="0"/>
            <a:satOff val="0"/>
            <a:lumOff val="0"/>
            <a:alphaOff val="0"/>
          </a:schemeClr>
        </a:solidFill>
        <a:ln>
          <a:noFill/>
        </a:ln>
        <a:effectLst>
          <a:outerShdw blurRad="50800" dist="12700" dir="5400000" algn="ctr" rotWithShape="0">
            <a:srgbClr val="000000">
              <a:alpha val="50000"/>
            </a:srgbClr>
          </a:outerShdw>
        </a:effectLst>
      </dsp:spPr>
      <dsp:style>
        <a:lnRef idx="0">
          <a:scrgbClr r="0" g="0" b="0"/>
        </a:lnRef>
        <a:fillRef idx="1">
          <a:scrgbClr r="0" g="0" b="0"/>
        </a:fillRef>
        <a:effectRef idx="2">
          <a:scrgbClr r="0" g="0" b="0"/>
        </a:effectRef>
        <a:fontRef idx="minor"/>
      </dsp:style>
    </dsp:sp>
    <dsp:sp modelId="{F93D5A38-969B-4B7A-A7EA-ACF9F1FC3AE0}">
      <dsp:nvSpPr>
        <dsp:cNvPr id="0" name=""/>
        <dsp:cNvSpPr/>
      </dsp:nvSpPr>
      <dsp:spPr>
        <a:xfrm>
          <a:off x="2115131" y="485651"/>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BDABB832-3EDE-4B55-A494-CCB504E7AA0C}">
      <dsp:nvSpPr>
        <dsp:cNvPr id="0" name=""/>
        <dsp:cNvSpPr/>
      </dsp:nvSpPr>
      <dsp:spPr>
        <a:xfrm>
          <a:off x="945131" y="2897651"/>
          <a:ext cx="3600000" cy="1107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kern="1200" dirty="0"/>
            <a:t>Certain items can appreciate significantly over time</a:t>
          </a:r>
        </a:p>
      </dsp:txBody>
      <dsp:txXfrm>
        <a:off x="945131" y="2897651"/>
        <a:ext cx="3600000" cy="1107421"/>
      </dsp:txXfrm>
    </dsp:sp>
    <dsp:sp modelId="{44A327C7-D7E7-4FCD-BBED-428D80C211B6}">
      <dsp:nvSpPr>
        <dsp:cNvPr id="0" name=""/>
        <dsp:cNvSpPr/>
      </dsp:nvSpPr>
      <dsp:spPr>
        <a:xfrm>
          <a:off x="5877131" y="17651"/>
          <a:ext cx="2196000" cy="2196000"/>
        </a:xfrm>
        <a:prstGeom prst="ellipse">
          <a:avLst/>
        </a:prstGeom>
        <a:solidFill>
          <a:schemeClr val="accent3">
            <a:hueOff val="0"/>
            <a:satOff val="0"/>
            <a:lumOff val="0"/>
            <a:alphaOff val="0"/>
          </a:schemeClr>
        </a:solidFill>
        <a:ln>
          <a:noFill/>
        </a:ln>
        <a:effectLst>
          <a:outerShdw blurRad="50800" dist="12700" dir="5400000" algn="ctr" rotWithShape="0">
            <a:srgbClr val="000000">
              <a:alpha val="50000"/>
            </a:srgbClr>
          </a:outerShdw>
        </a:effectLst>
      </dsp:spPr>
      <dsp:style>
        <a:lnRef idx="0">
          <a:scrgbClr r="0" g="0" b="0"/>
        </a:lnRef>
        <a:fillRef idx="1">
          <a:scrgbClr r="0" g="0" b="0"/>
        </a:fillRef>
        <a:effectRef idx="2">
          <a:scrgbClr r="0" g="0" b="0"/>
        </a:effectRef>
        <a:fontRef idx="minor"/>
      </dsp:style>
    </dsp:sp>
    <dsp:sp modelId="{DA9D82CC-3DFE-4785-AFFA-832B5597546C}">
      <dsp:nvSpPr>
        <dsp:cNvPr id="0" name=""/>
        <dsp:cNvSpPr/>
      </dsp:nvSpPr>
      <dsp:spPr>
        <a:xfrm>
          <a:off x="6345131" y="485651"/>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BC8C1669-70CC-41C8-9536-11A453922FF8}">
      <dsp:nvSpPr>
        <dsp:cNvPr id="0" name=""/>
        <dsp:cNvSpPr/>
      </dsp:nvSpPr>
      <dsp:spPr>
        <a:xfrm>
          <a:off x="5175131" y="2897651"/>
          <a:ext cx="3600000" cy="1107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dirty="0"/>
            <a:t>Making an evaluation of the current and potential future value in good faith or by using experts</a:t>
          </a:r>
        </a:p>
      </dsp:txBody>
      <dsp:txXfrm>
        <a:off x="5175131" y="2897651"/>
        <a:ext cx="3600000" cy="1107421"/>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A7EF8D89-387C-448E-A089-980B8401EBE7}" type="datetimeFigureOut">
              <a:rPr lang="en-US" smtClean="0"/>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FC0546-32D8-41A2-B2B5-A2B098323372}" type="slidenum">
              <a:rPr lang="en-US" smtClean="0"/>
              <a:t>‹#›</a:t>
            </a:fld>
            <a:endParaRPr lang="en-US"/>
          </a:p>
        </p:txBody>
      </p:sp>
      <p:cxnSp>
        <p:nvCxnSpPr>
          <p:cNvPr id="13" name="Straight Connector 12"/>
          <p:cNvCxnSpPr/>
          <p:nvPr/>
        </p:nvCxnSpPr>
        <p:spPr>
          <a:xfrm flipV="1">
            <a:off x="838684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0"/>
            <a:ext cx="12192000" cy="4572001"/>
          </a:xfrm>
          <a:prstGeom prst="rect">
            <a:avLst/>
          </a:prstGeom>
          <a:blipFill dpi="0" rotWithShape="1">
            <a:blip r:embed="rId2">
              <a:duotone>
                <a:schemeClr val="accent1">
                  <a:shade val="45000"/>
                  <a:satMod val="135000"/>
                </a:schemeClr>
                <a:prstClr val="white"/>
              </a:duotone>
            </a:blip>
            <a:srcRect/>
            <a:tile tx="-133350" ty="-635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742469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EF8D89-387C-448E-A089-980B8401EBE7}" type="datetimeFigureOut">
              <a:rPr lang="en-US" smtClean="0"/>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FC0546-32D8-41A2-B2B5-A2B098323372}" type="slidenum">
              <a:rPr lang="en-US" smtClean="0"/>
              <a:t>‹#›</a:t>
            </a:fld>
            <a:endParaRPr lang="en-US"/>
          </a:p>
        </p:txBody>
      </p:sp>
    </p:spTree>
    <p:extLst>
      <p:ext uri="{BB962C8B-B14F-4D97-AF65-F5344CB8AC3E}">
        <p14:creationId xmlns:p14="http://schemas.microsoft.com/office/powerpoint/2010/main" val="3657004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EF8D89-387C-448E-A089-980B8401EBE7}" type="datetimeFigureOut">
              <a:rPr lang="en-US" smtClean="0"/>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FC0546-32D8-41A2-B2B5-A2B098323372}"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782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EF8D89-387C-448E-A089-980B8401EBE7}" type="datetimeFigureOut">
              <a:rPr lang="en-US" smtClean="0"/>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FC0546-32D8-41A2-B2B5-A2B098323372}" type="slidenum">
              <a:rPr lang="en-US" smtClean="0"/>
              <a:t>‹#›</a:t>
            </a:fld>
            <a:endParaRPr lang="en-US"/>
          </a:p>
        </p:txBody>
      </p:sp>
    </p:spTree>
    <p:extLst>
      <p:ext uri="{BB962C8B-B14F-4D97-AF65-F5344CB8AC3E}">
        <p14:creationId xmlns:p14="http://schemas.microsoft.com/office/powerpoint/2010/main" val="2369429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EF8D89-387C-448E-A089-980B8401EBE7}" type="datetimeFigureOut">
              <a:rPr lang="en-US" smtClean="0"/>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FC0546-32D8-41A2-B2B5-A2B098323372}" type="slidenum">
              <a:rPr lang="en-US" smtClean="0"/>
              <a:t>‹#›</a:t>
            </a:fld>
            <a:endParaRPr lang="en-US"/>
          </a:p>
        </p:txBody>
      </p:sp>
      <p:cxnSp>
        <p:nvCxnSpPr>
          <p:cNvPr id="12" name="Straight Connector 11"/>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1"/>
            <a:ext cx="12192000" cy="4572000"/>
          </a:xfrm>
          <a:prstGeom prst="rect">
            <a:avLst/>
          </a:prstGeom>
          <a:blipFill dpi="0" rotWithShape="1">
            <a:blip r:embed="rId2">
              <a:duotone>
                <a:schemeClr val="accent3">
                  <a:shade val="45000"/>
                  <a:satMod val="135000"/>
                </a:schemeClr>
                <a:prstClr val="white"/>
              </a:duotone>
            </a:blip>
            <a:srcRect/>
            <a:tile tx="-133350" ty="-635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7271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7EF8D89-387C-448E-A089-980B8401EBE7}" type="datetimeFigureOut">
              <a:rPr lang="en-US" smtClean="0"/>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FC0546-32D8-41A2-B2B5-A2B098323372}" type="slidenum">
              <a:rPr lang="en-US" smtClean="0"/>
              <a:t>‹#›</a:t>
            </a:fld>
            <a:endParaRPr lang="en-US"/>
          </a:p>
        </p:txBody>
      </p:sp>
    </p:spTree>
    <p:extLst>
      <p:ext uri="{BB962C8B-B14F-4D97-AF65-F5344CB8AC3E}">
        <p14:creationId xmlns:p14="http://schemas.microsoft.com/office/powerpoint/2010/main" val="3798695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7EF8D89-387C-448E-A089-980B8401EBE7}" type="datetimeFigureOut">
              <a:rPr lang="en-US" smtClean="0"/>
              <a:t>11/7/2023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FC0546-32D8-41A2-B2B5-A2B098323372}" type="slidenum">
              <a:rPr lang="en-US" smtClean="0"/>
              <a:t>‹#›</a:t>
            </a:fld>
            <a:endParaRPr lang="en-US"/>
          </a:p>
        </p:txBody>
      </p:sp>
    </p:spTree>
    <p:extLst>
      <p:ext uri="{BB962C8B-B14F-4D97-AF65-F5344CB8AC3E}">
        <p14:creationId xmlns:p14="http://schemas.microsoft.com/office/powerpoint/2010/main" val="31023337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7EF8D89-387C-448E-A089-980B8401EBE7}" type="datetimeFigureOut">
              <a:rPr lang="en-US" smtClean="0"/>
              <a:t>11/7/2023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FC0546-32D8-41A2-B2B5-A2B098323372}" type="slidenum">
              <a:rPr lang="en-US" smtClean="0"/>
              <a:t>‹#›</a:t>
            </a:fld>
            <a:endParaRPr lang="en-US"/>
          </a:p>
        </p:txBody>
      </p:sp>
    </p:spTree>
    <p:extLst>
      <p:ext uri="{BB962C8B-B14F-4D97-AF65-F5344CB8AC3E}">
        <p14:creationId xmlns:p14="http://schemas.microsoft.com/office/powerpoint/2010/main" val="10653287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EF8D89-387C-448E-A089-980B8401EBE7}" type="datetimeFigureOut">
              <a:rPr lang="en-US" smtClean="0"/>
              <a:t>11/7/2023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FC0546-32D8-41A2-B2B5-A2B098323372}" type="slidenum">
              <a:rPr lang="en-US" smtClean="0"/>
              <a:t>‹#›</a:t>
            </a:fld>
            <a:endParaRPr lang="en-US"/>
          </a:p>
        </p:txBody>
      </p:sp>
    </p:spTree>
    <p:extLst>
      <p:ext uri="{BB962C8B-B14F-4D97-AF65-F5344CB8AC3E}">
        <p14:creationId xmlns:p14="http://schemas.microsoft.com/office/powerpoint/2010/main" val="4161667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EF8D89-387C-448E-A089-980B8401EBE7}" type="datetimeFigureOut">
              <a:rPr lang="en-US" smtClean="0"/>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FC0546-32D8-41A2-B2B5-A2B098323372}" type="slidenum">
              <a:rPr lang="en-US" smtClean="0"/>
              <a:t>‹#›</a:t>
            </a:fld>
            <a:endParaRPr lang="en-US"/>
          </a:p>
        </p:txBody>
      </p:sp>
    </p:spTree>
    <p:extLst>
      <p:ext uri="{BB962C8B-B14F-4D97-AF65-F5344CB8AC3E}">
        <p14:creationId xmlns:p14="http://schemas.microsoft.com/office/powerpoint/2010/main" val="21252984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7EF8D89-387C-448E-A089-980B8401EBE7}" type="datetimeFigureOut">
              <a:rPr lang="en-US" smtClean="0"/>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FC0546-32D8-41A2-B2B5-A2B098323372}"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07375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A7EF8D89-387C-448E-A089-980B8401EBE7}" type="datetimeFigureOut">
              <a:rPr lang="en-US" smtClean="0"/>
              <a:t>11/7/2023</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67FC0546-32D8-41A2-B2B5-A2B098323372}" type="slidenum">
              <a:rPr lang="en-US" smtClean="0"/>
              <a:t>‹#›</a:t>
            </a:fld>
            <a:endParaRPr lang="en-US"/>
          </a:p>
        </p:txBody>
      </p:sp>
      <p:cxnSp>
        <p:nvCxnSpPr>
          <p:cNvPr id="8" name="Straight Connector 7"/>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36228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4.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microsoft.com/office/2018/10/relationships/comments" Target="../comments/modernComment_108_3146C23A.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9.xml"/><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14.jpeg"/><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22.jpe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png"/><Relationship Id="rId7" Type="http://schemas.openxmlformats.org/officeDocument/2006/relationships/diagramColors" Target="../diagrams/colors2.xml"/><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2AC15-24C0-C491-6079-11CC4FBA956D}"/>
              </a:ext>
            </a:extLst>
          </p:cNvPr>
          <p:cNvSpPr>
            <a:spLocks noGrp="1"/>
          </p:cNvSpPr>
          <p:nvPr>
            <p:ph type="ctrTitle"/>
          </p:nvPr>
        </p:nvSpPr>
        <p:spPr>
          <a:xfrm>
            <a:off x="221673" y="4960137"/>
            <a:ext cx="8007927" cy="1463040"/>
          </a:xfrm>
        </p:spPr>
        <p:txBody>
          <a:bodyPr/>
          <a:lstStyle/>
          <a:p>
            <a:r>
              <a:rPr lang="en-US" dirty="0"/>
              <a:t>Collectibles and other valuables in pre-nuptial agreements</a:t>
            </a:r>
          </a:p>
        </p:txBody>
      </p:sp>
      <p:sp>
        <p:nvSpPr>
          <p:cNvPr id="3" name="Subtitle 2">
            <a:extLst>
              <a:ext uri="{FF2B5EF4-FFF2-40B4-BE49-F238E27FC236}">
                <a16:creationId xmlns:a16="http://schemas.microsoft.com/office/drawing/2014/main" id="{883C3B1E-86DB-F2A9-9311-84160CEC2306}"/>
              </a:ext>
            </a:extLst>
          </p:cNvPr>
          <p:cNvSpPr>
            <a:spLocks noGrp="1"/>
          </p:cNvSpPr>
          <p:nvPr>
            <p:ph type="subTitle" idx="1"/>
          </p:nvPr>
        </p:nvSpPr>
        <p:spPr>
          <a:xfrm>
            <a:off x="8388220" y="4960137"/>
            <a:ext cx="3803780" cy="1463040"/>
          </a:xfrm>
        </p:spPr>
        <p:txBody>
          <a:bodyPr>
            <a:noAutofit/>
          </a:bodyPr>
          <a:lstStyle/>
          <a:p>
            <a:r>
              <a:rPr lang="en-US" sz="2800" dirty="0"/>
              <a:t>Melissa Levine-Piro, Esq.</a:t>
            </a:r>
          </a:p>
        </p:txBody>
      </p:sp>
      <p:pic>
        <p:nvPicPr>
          <p:cNvPr id="5" name="Picture 4" descr="A logo for law group&#10;&#10;Description automatically generated">
            <a:extLst>
              <a:ext uri="{FF2B5EF4-FFF2-40B4-BE49-F238E27FC236}">
                <a16:creationId xmlns:a16="http://schemas.microsoft.com/office/drawing/2014/main" id="{A9933DF9-4AA6-8C8C-2B2B-56F9E80602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5646" y="347737"/>
            <a:ext cx="4623954" cy="3699163"/>
          </a:xfrm>
          <a:prstGeom prst="rect">
            <a:avLst/>
          </a:prstGeom>
          <a:ln>
            <a:noFill/>
          </a:ln>
          <a:effectLst>
            <a:outerShdw blurRad="292100" dist="139700" dir="2700000" algn="tl" rotWithShape="0">
              <a:srgbClr val="333333">
                <a:alpha val="65000"/>
              </a:srgbClr>
            </a:outerShdw>
          </a:effectLst>
        </p:spPr>
      </p:pic>
      <p:pic>
        <p:nvPicPr>
          <p:cNvPr id="6" name="Picture 5" descr="A blue and white logo&#10;&#10;Description automatically generated">
            <a:extLst>
              <a:ext uri="{FF2B5EF4-FFF2-40B4-BE49-F238E27FC236}">
                <a16:creationId xmlns:a16="http://schemas.microsoft.com/office/drawing/2014/main" id="{A0A728AC-BFB7-9F4B-EE77-55B8BA2A8B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7728" y="6423177"/>
            <a:ext cx="1144272" cy="434823"/>
          </a:xfrm>
          <a:prstGeom prst="rect">
            <a:avLst/>
          </a:prstGeom>
        </p:spPr>
      </p:pic>
    </p:spTree>
    <p:extLst>
      <p:ext uri="{BB962C8B-B14F-4D97-AF65-F5344CB8AC3E}">
        <p14:creationId xmlns:p14="http://schemas.microsoft.com/office/powerpoint/2010/main" val="4201079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250" fill="hold"/>
                                        <p:tgtEl>
                                          <p:spTgt spid="5"/>
                                        </p:tgtEl>
                                        <p:attrNameLst>
                                          <p:attrName>ppt_w</p:attrName>
                                        </p:attrNameLst>
                                      </p:cBhvr>
                                      <p:tavLst>
                                        <p:tav tm="0">
                                          <p:val>
                                            <p:fltVal val="0"/>
                                          </p:val>
                                        </p:tav>
                                        <p:tav tm="100000">
                                          <p:val>
                                            <p:strVal val="#ppt_w"/>
                                          </p:val>
                                        </p:tav>
                                      </p:tavLst>
                                    </p:anim>
                                    <p:anim calcmode="lin" valueType="num">
                                      <p:cBhvr>
                                        <p:cTn id="8" dur="1250" fill="hold"/>
                                        <p:tgtEl>
                                          <p:spTgt spid="5"/>
                                        </p:tgtEl>
                                        <p:attrNameLst>
                                          <p:attrName>ppt_h</p:attrName>
                                        </p:attrNameLst>
                                      </p:cBhvr>
                                      <p:tavLst>
                                        <p:tav tm="0">
                                          <p:val>
                                            <p:fltVal val="0"/>
                                          </p:val>
                                        </p:tav>
                                        <p:tav tm="100000">
                                          <p:val>
                                            <p:strVal val="#ppt_h"/>
                                          </p:val>
                                        </p:tav>
                                      </p:tavLst>
                                    </p:anim>
                                    <p:anim calcmode="lin" valueType="num">
                                      <p:cBhvr>
                                        <p:cTn id="9" dur="1250" fill="hold"/>
                                        <p:tgtEl>
                                          <p:spTgt spid="5"/>
                                        </p:tgtEl>
                                        <p:attrNameLst>
                                          <p:attrName>style.rotation</p:attrName>
                                        </p:attrNameLst>
                                      </p:cBhvr>
                                      <p:tavLst>
                                        <p:tav tm="0">
                                          <p:val>
                                            <p:fltVal val="90"/>
                                          </p:val>
                                        </p:tav>
                                        <p:tav tm="100000">
                                          <p:val>
                                            <p:fltVal val="0"/>
                                          </p:val>
                                        </p:tav>
                                      </p:tavLst>
                                    </p:anim>
                                    <p:animEffect transition="in" filter="fade">
                                      <p:cBhvr>
                                        <p:cTn id="10"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Freeform 16">
            <a:extLst>
              <a:ext uri="{FF2B5EF4-FFF2-40B4-BE49-F238E27FC236}">
                <a16:creationId xmlns:a16="http://schemas.microsoft.com/office/drawing/2014/main" id="{A10C41F2-1746-4431-9B52-B9F147A89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custGeom>
            <a:avLst/>
            <a:gdLst>
              <a:gd name="connsiteX0" fmla="*/ 0 w 3096136"/>
              <a:gd name="connsiteY0" fmla="*/ 0 h 5856137"/>
              <a:gd name="connsiteX1" fmla="*/ 3096136 w 3096136"/>
              <a:gd name="connsiteY1" fmla="*/ 0 h 5856137"/>
              <a:gd name="connsiteX2" fmla="*/ 3096136 w 3096136"/>
              <a:gd name="connsiteY2" fmla="*/ 5856137 h 5856137"/>
              <a:gd name="connsiteX3" fmla="*/ 0 w 3096136"/>
              <a:gd name="connsiteY3" fmla="*/ 5856137 h 5856137"/>
            </a:gdLst>
            <a:ahLst/>
            <a:cxnLst>
              <a:cxn ang="0">
                <a:pos x="connsiteX0" y="connsiteY0"/>
              </a:cxn>
              <a:cxn ang="0">
                <a:pos x="connsiteX1" y="connsiteY1"/>
              </a:cxn>
              <a:cxn ang="0">
                <a:pos x="connsiteX2" y="connsiteY2"/>
              </a:cxn>
              <a:cxn ang="0">
                <a:pos x="connsiteX3" y="connsiteY3"/>
              </a:cxn>
            </a:cxnLst>
            <a:rect l="l" t="t" r="r" b="b"/>
            <a:pathLst>
              <a:path w="3096136" h="5856137">
                <a:moveTo>
                  <a:pt x="0" y="0"/>
                </a:moveTo>
                <a:lnTo>
                  <a:pt x="3096136" y="0"/>
                </a:lnTo>
                <a:lnTo>
                  <a:pt x="3096136" y="5856137"/>
                </a:lnTo>
                <a:lnTo>
                  <a:pt x="0" y="5856137"/>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prstClr val="white"/>
              </a:solidFill>
            </a:endParaRPr>
          </a:p>
        </p:txBody>
      </p:sp>
      <p:sp>
        <p:nvSpPr>
          <p:cNvPr id="10" name="Rectangle 9">
            <a:extLst>
              <a:ext uri="{FF2B5EF4-FFF2-40B4-BE49-F238E27FC236}">
                <a16:creationId xmlns:a16="http://schemas.microsoft.com/office/drawing/2014/main" id="{B695F8C5-0ED1-4C24-877A-A9E15A1C6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7946" y="643461"/>
            <a:ext cx="3036377" cy="5571069"/>
          </a:xfrm>
          <a:prstGeom prst="rect">
            <a:avLst/>
          </a:prstGeom>
          <a:blipFill dpi="0" rotWithShape="1">
            <a:blip r:embed="rId2">
              <a:duotone>
                <a:schemeClr val="accent1">
                  <a:shade val="45000"/>
                  <a:satMod val="135000"/>
                </a:schemeClr>
                <a:prstClr val="white"/>
              </a:duotone>
            </a:blip>
            <a:srcRect/>
            <a:tile tx="0" ty="0" sx="80000" sy="80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7984928E-D694-4849-BBAD-D7C7DC4054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4020" y="643461"/>
            <a:ext cx="7654513" cy="55710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B4DE94-FDAA-5432-A8FE-940B9B92605C}"/>
              </a:ext>
            </a:extLst>
          </p:cNvPr>
          <p:cNvSpPr>
            <a:spLocks noGrp="1"/>
          </p:cNvSpPr>
          <p:nvPr>
            <p:ph type="title"/>
          </p:nvPr>
        </p:nvSpPr>
        <p:spPr>
          <a:xfrm>
            <a:off x="4219803" y="4735775"/>
            <a:ext cx="7006998" cy="1245732"/>
          </a:xfrm>
        </p:spPr>
        <p:txBody>
          <a:bodyPr anchor="t">
            <a:normAutofit/>
          </a:bodyPr>
          <a:lstStyle/>
          <a:p>
            <a:r>
              <a:rPr lang="en-US" dirty="0">
                <a:solidFill>
                  <a:srgbClr val="FFFFFF"/>
                </a:solidFill>
              </a:rPr>
              <a:t>STEP 1: Cataloguing/ inventory</a:t>
            </a:r>
          </a:p>
        </p:txBody>
      </p:sp>
      <p:pic>
        <p:nvPicPr>
          <p:cNvPr id="5" name="Content Placeholder 4" descr="A book and pencil on a table&#10;&#10;Description automatically generated">
            <a:extLst>
              <a:ext uri="{FF2B5EF4-FFF2-40B4-BE49-F238E27FC236}">
                <a16:creationId xmlns:a16="http://schemas.microsoft.com/office/drawing/2014/main" id="{DC3A2312-9F08-5365-778D-7CCF4CB95DB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35932" y="844329"/>
            <a:ext cx="2460385" cy="3690579"/>
          </a:xfrm>
        </p:spPr>
      </p:pic>
      <p:cxnSp>
        <p:nvCxnSpPr>
          <p:cNvPr id="14" name="Straight Connector 13">
            <a:extLst>
              <a:ext uri="{FF2B5EF4-FFF2-40B4-BE49-F238E27FC236}">
                <a16:creationId xmlns:a16="http://schemas.microsoft.com/office/drawing/2014/main" id="{99237721-19CF-41B1-AA0A-E1E1A8282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24317" y="4576004"/>
            <a:ext cx="457200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6" name="Picture 5" descr="A blue and white logo&#10;&#10;Description automatically generated">
            <a:extLst>
              <a:ext uri="{FF2B5EF4-FFF2-40B4-BE49-F238E27FC236}">
                <a16:creationId xmlns:a16="http://schemas.microsoft.com/office/drawing/2014/main" id="{32BBD872-F544-FC8B-471A-B622E2C796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47728" y="6423177"/>
            <a:ext cx="1144272" cy="434823"/>
          </a:xfrm>
          <a:prstGeom prst="rect">
            <a:avLst/>
          </a:prstGeom>
        </p:spPr>
      </p:pic>
    </p:spTree>
    <p:extLst>
      <p:ext uri="{BB962C8B-B14F-4D97-AF65-F5344CB8AC3E}">
        <p14:creationId xmlns:p14="http://schemas.microsoft.com/office/powerpoint/2010/main" val="1945852780"/>
      </p:ext>
    </p:extLst>
  </p:cSld>
  <p:clrMapOvr>
    <a:overrideClrMapping bg1="dk1" tx1="lt1" bg2="dk2" tx2="lt2" accent1="accent1" accent2="accent2" accent3="accent3" accent4="accent4" accent5="accent5" accent6="accent6" hlink="hlink" folHlink="folHlink"/>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sitting at a table writing on papers&#10;&#10;Description automatically generated">
            <a:extLst>
              <a:ext uri="{FF2B5EF4-FFF2-40B4-BE49-F238E27FC236}">
                <a16:creationId xmlns:a16="http://schemas.microsoft.com/office/drawing/2014/main" id="{A21E0D89-8E6C-5A08-0812-76A71531DDF5}"/>
              </a:ext>
            </a:extLst>
          </p:cNvPr>
          <p:cNvPicPr>
            <a:picLocks noChangeAspect="1"/>
          </p:cNvPicPr>
          <p:nvPr/>
        </p:nvPicPr>
        <p:blipFill rotWithShape="1">
          <a:blip r:embed="rId2">
            <a:extLst>
              <a:ext uri="{28A0092B-C50C-407E-A947-70E740481C1C}">
                <a14:useLocalDpi xmlns:a14="http://schemas.microsoft.com/office/drawing/2010/main" val="0"/>
              </a:ext>
            </a:extLst>
          </a:blip>
          <a:srcRect t="5655" r="9091" b="17737"/>
          <a:stretch/>
        </p:blipFill>
        <p:spPr>
          <a:xfrm>
            <a:off x="20" y="10"/>
            <a:ext cx="12191980" cy="6857990"/>
          </a:xfrm>
          <a:prstGeom prst="rect">
            <a:avLst/>
          </a:prstGeom>
        </p:spPr>
      </p:pic>
      <p:sp>
        <p:nvSpPr>
          <p:cNvPr id="18" name="Rectangle 17">
            <a:extLst>
              <a:ext uri="{FF2B5EF4-FFF2-40B4-BE49-F238E27FC236}">
                <a16:creationId xmlns:a16="http://schemas.microsoft.com/office/drawing/2014/main" id="{014CD94B-6292-41B3-B053-01121CE90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59968"/>
            <a:ext cx="12192000" cy="2298032"/>
          </a:xfrm>
          <a:prstGeom prst="rect">
            <a:avLst/>
          </a:prstGeom>
          <a:solidFill>
            <a:schemeClr val="accent1">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A5DE2A86-6D14-9D73-09D2-E0CBCB6433F1}"/>
              </a:ext>
            </a:extLst>
          </p:cNvPr>
          <p:cNvSpPr>
            <a:spLocks noGrp="1"/>
          </p:cNvSpPr>
          <p:nvPr>
            <p:ph type="ctrTitle"/>
          </p:nvPr>
        </p:nvSpPr>
        <p:spPr>
          <a:xfrm>
            <a:off x="457200" y="4960137"/>
            <a:ext cx="7772400" cy="1463040"/>
          </a:xfrm>
        </p:spPr>
        <p:txBody>
          <a:bodyPr>
            <a:normAutofit/>
          </a:bodyPr>
          <a:lstStyle/>
          <a:p>
            <a:r>
              <a:rPr lang="en-US" dirty="0">
                <a:solidFill>
                  <a:srgbClr val="FFFFFF"/>
                </a:solidFill>
              </a:rPr>
              <a:t>Cataloging/ inventory: how to take stock</a:t>
            </a:r>
          </a:p>
        </p:txBody>
      </p:sp>
      <p:sp>
        <p:nvSpPr>
          <p:cNvPr id="3" name="Content Placeholder 2">
            <a:extLst>
              <a:ext uri="{FF2B5EF4-FFF2-40B4-BE49-F238E27FC236}">
                <a16:creationId xmlns:a16="http://schemas.microsoft.com/office/drawing/2014/main" id="{7FCDBB1C-AA15-55DF-59D8-CAE000B72947}"/>
              </a:ext>
            </a:extLst>
          </p:cNvPr>
          <p:cNvSpPr>
            <a:spLocks noGrp="1"/>
          </p:cNvSpPr>
          <p:nvPr>
            <p:ph type="subTitle" idx="1"/>
          </p:nvPr>
        </p:nvSpPr>
        <p:spPr>
          <a:xfrm>
            <a:off x="8386843" y="4960137"/>
            <a:ext cx="3723379" cy="1463040"/>
          </a:xfrm>
        </p:spPr>
        <p:txBody>
          <a:bodyPr>
            <a:noAutofit/>
          </a:bodyPr>
          <a:lstStyle/>
          <a:p>
            <a:pPr>
              <a:lnSpc>
                <a:spcPct val="90000"/>
              </a:lnSpc>
            </a:pPr>
            <a:r>
              <a:rPr lang="en-US" sz="1400" b="1" dirty="0">
                <a:solidFill>
                  <a:srgbClr val="FFFFFF"/>
                </a:solidFill>
              </a:rPr>
              <a:t>Generally, counsel needs to have their clients physically identify the items in the collection and organize a list for identification.</a:t>
            </a:r>
          </a:p>
          <a:p>
            <a:pPr>
              <a:lnSpc>
                <a:spcPct val="90000"/>
              </a:lnSpc>
            </a:pPr>
            <a:r>
              <a:rPr lang="en-US" sz="1400" b="1" dirty="0">
                <a:solidFill>
                  <a:srgbClr val="FFFFFF"/>
                </a:solidFill>
              </a:rPr>
              <a:t>A way to simplify the process could be to simply identify the party’s collection as a whole and assign a value to the entire collection.</a:t>
            </a:r>
          </a:p>
        </p:txBody>
      </p:sp>
      <p:cxnSp>
        <p:nvCxnSpPr>
          <p:cNvPr id="20" name="Straight Connector 19">
            <a:extLst>
              <a:ext uri="{FF2B5EF4-FFF2-40B4-BE49-F238E27FC236}">
                <a16:creationId xmlns:a16="http://schemas.microsoft.com/office/drawing/2014/main" id="{69BDC10B-3439-4B01-9129-15D8245B05A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6" name="Picture 5" descr="A blue and white logo&#10;&#10;Description automatically generated">
            <a:extLst>
              <a:ext uri="{FF2B5EF4-FFF2-40B4-BE49-F238E27FC236}">
                <a16:creationId xmlns:a16="http://schemas.microsoft.com/office/drawing/2014/main" id="{2C831FEF-B717-690A-73A6-66122A2D8D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7728" y="6423177"/>
            <a:ext cx="1144272" cy="434823"/>
          </a:xfrm>
          <a:prstGeom prst="rect">
            <a:avLst/>
          </a:prstGeom>
        </p:spPr>
      </p:pic>
    </p:spTree>
    <p:extLst>
      <p:ext uri="{BB962C8B-B14F-4D97-AF65-F5344CB8AC3E}">
        <p14:creationId xmlns:p14="http://schemas.microsoft.com/office/powerpoint/2010/main" val="4010694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par>
                                <p:cTn id="11" presetID="10" presetClass="entr" presetSubtype="0" fill="hold" grpId="0" nodeType="withEffect">
                                  <p:stCondLst>
                                    <p:cond delay="2000"/>
                                  </p:stCondLst>
                                  <p:iterate type="lt">
                                    <p:tmPct val="10000"/>
                                  </p:iterate>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4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Freeform 16">
            <a:extLst>
              <a:ext uri="{FF2B5EF4-FFF2-40B4-BE49-F238E27FC236}">
                <a16:creationId xmlns:a16="http://schemas.microsoft.com/office/drawing/2014/main" id="{A10C41F2-1746-4431-9B52-B9F147A89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custGeom>
            <a:avLst/>
            <a:gdLst>
              <a:gd name="connsiteX0" fmla="*/ 0 w 3096136"/>
              <a:gd name="connsiteY0" fmla="*/ 0 h 5856137"/>
              <a:gd name="connsiteX1" fmla="*/ 3096136 w 3096136"/>
              <a:gd name="connsiteY1" fmla="*/ 0 h 5856137"/>
              <a:gd name="connsiteX2" fmla="*/ 3096136 w 3096136"/>
              <a:gd name="connsiteY2" fmla="*/ 5856137 h 5856137"/>
              <a:gd name="connsiteX3" fmla="*/ 0 w 3096136"/>
              <a:gd name="connsiteY3" fmla="*/ 5856137 h 5856137"/>
            </a:gdLst>
            <a:ahLst/>
            <a:cxnLst>
              <a:cxn ang="0">
                <a:pos x="connsiteX0" y="connsiteY0"/>
              </a:cxn>
              <a:cxn ang="0">
                <a:pos x="connsiteX1" y="connsiteY1"/>
              </a:cxn>
              <a:cxn ang="0">
                <a:pos x="connsiteX2" y="connsiteY2"/>
              </a:cxn>
              <a:cxn ang="0">
                <a:pos x="connsiteX3" y="connsiteY3"/>
              </a:cxn>
            </a:cxnLst>
            <a:rect l="l" t="t" r="r" b="b"/>
            <a:pathLst>
              <a:path w="3096136" h="5856137">
                <a:moveTo>
                  <a:pt x="0" y="0"/>
                </a:moveTo>
                <a:lnTo>
                  <a:pt x="3096136" y="0"/>
                </a:lnTo>
                <a:lnTo>
                  <a:pt x="3096136" y="5856137"/>
                </a:lnTo>
                <a:lnTo>
                  <a:pt x="0" y="5856137"/>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prstClr val="white"/>
              </a:solidFill>
            </a:endParaRPr>
          </a:p>
        </p:txBody>
      </p:sp>
      <p:sp>
        <p:nvSpPr>
          <p:cNvPr id="10" name="Rectangle 9">
            <a:extLst>
              <a:ext uri="{FF2B5EF4-FFF2-40B4-BE49-F238E27FC236}">
                <a16:creationId xmlns:a16="http://schemas.microsoft.com/office/drawing/2014/main" id="{B695F8C5-0ED1-4C24-877A-A9E15A1C6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7946" y="643461"/>
            <a:ext cx="3036377" cy="5571069"/>
          </a:xfrm>
          <a:prstGeom prst="rect">
            <a:avLst/>
          </a:prstGeom>
          <a:blipFill dpi="0" rotWithShape="1">
            <a:blip r:embed="rId2">
              <a:duotone>
                <a:schemeClr val="accent1">
                  <a:shade val="45000"/>
                  <a:satMod val="135000"/>
                </a:schemeClr>
                <a:prstClr val="white"/>
              </a:duotone>
            </a:blip>
            <a:srcRect/>
            <a:tile tx="0" ty="0" sx="80000" sy="80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7984928E-D694-4849-BBAD-D7C7DC4054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4020" y="643461"/>
            <a:ext cx="7654513" cy="55710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8C76CC-B71B-75C5-883A-D3DBF206412A}"/>
              </a:ext>
            </a:extLst>
          </p:cNvPr>
          <p:cNvSpPr>
            <a:spLocks noGrp="1"/>
          </p:cNvSpPr>
          <p:nvPr>
            <p:ph type="title"/>
          </p:nvPr>
        </p:nvSpPr>
        <p:spPr>
          <a:xfrm>
            <a:off x="4219803" y="4735775"/>
            <a:ext cx="7006998" cy="1245732"/>
          </a:xfrm>
        </p:spPr>
        <p:txBody>
          <a:bodyPr anchor="t">
            <a:normAutofit/>
          </a:bodyPr>
          <a:lstStyle/>
          <a:p>
            <a:r>
              <a:rPr lang="en-US" dirty="0">
                <a:solidFill>
                  <a:srgbClr val="FFFFFF"/>
                </a:solidFill>
              </a:rPr>
              <a:t>STEP 2: valuation</a:t>
            </a:r>
          </a:p>
        </p:txBody>
      </p:sp>
      <p:pic>
        <p:nvPicPr>
          <p:cNvPr id="5" name="Content Placeholder 4" descr="A person sitting at a table with a small snake on her finger&#10;&#10;Description automatically generated">
            <a:extLst>
              <a:ext uri="{FF2B5EF4-FFF2-40B4-BE49-F238E27FC236}">
                <a16:creationId xmlns:a16="http://schemas.microsoft.com/office/drawing/2014/main" id="{33B1A036-2F6E-03AC-117E-5EC3A49777B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55432" y="965200"/>
            <a:ext cx="6135511" cy="3451225"/>
          </a:xfrm>
        </p:spPr>
      </p:pic>
      <p:cxnSp>
        <p:nvCxnSpPr>
          <p:cNvPr id="14" name="Straight Connector 13">
            <a:extLst>
              <a:ext uri="{FF2B5EF4-FFF2-40B4-BE49-F238E27FC236}">
                <a16:creationId xmlns:a16="http://schemas.microsoft.com/office/drawing/2014/main" id="{99237721-19CF-41B1-AA0A-E1E1A8282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24317" y="4576004"/>
            <a:ext cx="457200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6" name="Picture 5" descr="A blue and white logo&#10;&#10;Description automatically generated">
            <a:extLst>
              <a:ext uri="{FF2B5EF4-FFF2-40B4-BE49-F238E27FC236}">
                <a16:creationId xmlns:a16="http://schemas.microsoft.com/office/drawing/2014/main" id="{4877A998-3E7F-6BE8-833A-D4C612D8C9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47728" y="6423177"/>
            <a:ext cx="1144272" cy="434823"/>
          </a:xfrm>
          <a:prstGeom prst="rect">
            <a:avLst/>
          </a:prstGeom>
        </p:spPr>
      </p:pic>
    </p:spTree>
    <p:extLst>
      <p:ext uri="{BB962C8B-B14F-4D97-AF65-F5344CB8AC3E}">
        <p14:creationId xmlns:p14="http://schemas.microsoft.com/office/powerpoint/2010/main" val="275492989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54B97-DC03-B184-F064-793BC7E2E639}"/>
              </a:ext>
            </a:extLst>
          </p:cNvPr>
          <p:cNvSpPr>
            <a:spLocks noGrp="1"/>
          </p:cNvSpPr>
          <p:nvPr>
            <p:ph type="title"/>
          </p:nvPr>
        </p:nvSpPr>
        <p:spPr/>
        <p:txBody>
          <a:bodyPr>
            <a:normAutofit/>
          </a:bodyPr>
          <a:lstStyle/>
          <a:p>
            <a:pPr algn="ctr"/>
            <a:r>
              <a:rPr lang="en-US" dirty="0"/>
              <a:t>Valuation: </a:t>
            </a:r>
            <a:br>
              <a:rPr lang="en-US" dirty="0"/>
            </a:br>
            <a:r>
              <a:rPr lang="en-US" dirty="0"/>
              <a:t>Understanding the values of unique</a:t>
            </a:r>
          </a:p>
        </p:txBody>
      </p:sp>
      <p:graphicFrame>
        <p:nvGraphicFramePr>
          <p:cNvPr id="18" name="Content Placeholder 2">
            <a:extLst>
              <a:ext uri="{FF2B5EF4-FFF2-40B4-BE49-F238E27FC236}">
                <a16:creationId xmlns:a16="http://schemas.microsoft.com/office/drawing/2014/main" id="{E49107C3-D689-DE9F-3D2F-F347723F0ABC}"/>
              </a:ext>
            </a:extLst>
          </p:cNvPr>
          <p:cNvGraphicFramePr>
            <a:graphicFrameLocks noGrp="1"/>
          </p:cNvGraphicFramePr>
          <p:nvPr>
            <p:ph idx="1"/>
            <p:extLst>
              <p:ext uri="{D42A27DB-BD31-4B8C-83A1-F6EECF244321}">
                <p14:modId xmlns:p14="http://schemas.microsoft.com/office/powerpoint/2010/main" val="977237960"/>
              </p:ext>
            </p:extLst>
          </p:nvPr>
        </p:nvGraphicFramePr>
        <p:xfrm>
          <a:off x="1023938" y="2286000"/>
          <a:ext cx="9720262"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A blue and white logo&#10;&#10;Description automatically generated">
            <a:extLst>
              <a:ext uri="{FF2B5EF4-FFF2-40B4-BE49-F238E27FC236}">
                <a16:creationId xmlns:a16="http://schemas.microsoft.com/office/drawing/2014/main" id="{C2881C8C-5CB7-E362-C2FE-9EC8A03979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47728" y="6423177"/>
            <a:ext cx="1144272" cy="434823"/>
          </a:xfrm>
          <a:prstGeom prst="rect">
            <a:avLst/>
          </a:prstGeom>
        </p:spPr>
      </p:pic>
    </p:spTree>
    <p:extLst>
      <p:ext uri="{BB962C8B-B14F-4D97-AF65-F5344CB8AC3E}">
        <p14:creationId xmlns:p14="http://schemas.microsoft.com/office/powerpoint/2010/main" val="7523340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000"/>
                                        <p:tgtEl>
                                          <p:spTgt spid="18"/>
                                        </p:tgtEl>
                                      </p:cBhvr>
                                    </p:animEffect>
                                    <p:anim calcmode="lin" valueType="num">
                                      <p:cBhvr>
                                        <p:cTn id="8" dur="2000" fill="hold"/>
                                        <p:tgtEl>
                                          <p:spTgt spid="18"/>
                                        </p:tgtEl>
                                        <p:attrNameLst>
                                          <p:attrName>ppt_x</p:attrName>
                                        </p:attrNameLst>
                                      </p:cBhvr>
                                      <p:tavLst>
                                        <p:tav tm="0">
                                          <p:val>
                                            <p:strVal val="#ppt_x"/>
                                          </p:val>
                                        </p:tav>
                                        <p:tav tm="100000">
                                          <p:val>
                                            <p:strVal val="#ppt_x"/>
                                          </p:val>
                                        </p:tav>
                                      </p:tavLst>
                                    </p:anim>
                                    <p:anim calcmode="lin" valueType="num">
                                      <p:cBhvr>
                                        <p:cTn id="9" dur="2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Freeform 16">
            <a:extLst>
              <a:ext uri="{FF2B5EF4-FFF2-40B4-BE49-F238E27FC236}">
                <a16:creationId xmlns:a16="http://schemas.microsoft.com/office/drawing/2014/main" id="{A10C41F2-1746-4431-9B52-B9F147A89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custGeom>
            <a:avLst/>
            <a:gdLst>
              <a:gd name="connsiteX0" fmla="*/ 0 w 3096136"/>
              <a:gd name="connsiteY0" fmla="*/ 0 h 5856137"/>
              <a:gd name="connsiteX1" fmla="*/ 3096136 w 3096136"/>
              <a:gd name="connsiteY1" fmla="*/ 0 h 5856137"/>
              <a:gd name="connsiteX2" fmla="*/ 3096136 w 3096136"/>
              <a:gd name="connsiteY2" fmla="*/ 5856137 h 5856137"/>
              <a:gd name="connsiteX3" fmla="*/ 0 w 3096136"/>
              <a:gd name="connsiteY3" fmla="*/ 5856137 h 5856137"/>
            </a:gdLst>
            <a:ahLst/>
            <a:cxnLst>
              <a:cxn ang="0">
                <a:pos x="connsiteX0" y="connsiteY0"/>
              </a:cxn>
              <a:cxn ang="0">
                <a:pos x="connsiteX1" y="connsiteY1"/>
              </a:cxn>
              <a:cxn ang="0">
                <a:pos x="connsiteX2" y="connsiteY2"/>
              </a:cxn>
              <a:cxn ang="0">
                <a:pos x="connsiteX3" y="connsiteY3"/>
              </a:cxn>
            </a:cxnLst>
            <a:rect l="l" t="t" r="r" b="b"/>
            <a:pathLst>
              <a:path w="3096136" h="5856137">
                <a:moveTo>
                  <a:pt x="0" y="0"/>
                </a:moveTo>
                <a:lnTo>
                  <a:pt x="3096136" y="0"/>
                </a:lnTo>
                <a:lnTo>
                  <a:pt x="3096136" y="5856137"/>
                </a:lnTo>
                <a:lnTo>
                  <a:pt x="0" y="5856137"/>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prstClr val="white"/>
              </a:solidFill>
            </a:endParaRPr>
          </a:p>
        </p:txBody>
      </p:sp>
      <p:sp>
        <p:nvSpPr>
          <p:cNvPr id="10" name="Rectangle 9">
            <a:extLst>
              <a:ext uri="{FF2B5EF4-FFF2-40B4-BE49-F238E27FC236}">
                <a16:creationId xmlns:a16="http://schemas.microsoft.com/office/drawing/2014/main" id="{B695F8C5-0ED1-4C24-877A-A9E15A1C6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7946" y="643461"/>
            <a:ext cx="3036377" cy="5571069"/>
          </a:xfrm>
          <a:prstGeom prst="rect">
            <a:avLst/>
          </a:prstGeom>
          <a:blipFill dpi="0" rotWithShape="1">
            <a:blip r:embed="rId3">
              <a:duotone>
                <a:schemeClr val="accent1">
                  <a:shade val="45000"/>
                  <a:satMod val="135000"/>
                </a:schemeClr>
                <a:prstClr val="white"/>
              </a:duotone>
            </a:blip>
            <a:srcRect/>
            <a:tile tx="0" ty="0" sx="80000" sy="80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7984928E-D694-4849-BBAD-D7C7DC4054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4020" y="643461"/>
            <a:ext cx="7654513" cy="55710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DA9505-3F3F-B9C5-783F-8A61D49BA6FE}"/>
              </a:ext>
            </a:extLst>
          </p:cNvPr>
          <p:cNvSpPr>
            <a:spLocks noGrp="1"/>
          </p:cNvSpPr>
          <p:nvPr>
            <p:ph type="title"/>
          </p:nvPr>
        </p:nvSpPr>
        <p:spPr>
          <a:xfrm>
            <a:off x="4219803" y="4735775"/>
            <a:ext cx="7006998" cy="1245732"/>
          </a:xfrm>
        </p:spPr>
        <p:txBody>
          <a:bodyPr anchor="t">
            <a:normAutofit/>
          </a:bodyPr>
          <a:lstStyle/>
          <a:p>
            <a:r>
              <a:rPr lang="en-US" sz="4600">
                <a:solidFill>
                  <a:srgbClr val="FFFFFF"/>
                </a:solidFill>
              </a:rPr>
              <a:t>STEP 3: Ownership rights and division</a:t>
            </a:r>
          </a:p>
        </p:txBody>
      </p:sp>
      <p:pic>
        <p:nvPicPr>
          <p:cNvPr id="5" name="Content Placeholder 4" descr="A person picking up a record&#10;&#10;Description automatically generated">
            <a:extLst>
              <a:ext uri="{FF2B5EF4-FFF2-40B4-BE49-F238E27FC236}">
                <a16:creationId xmlns:a16="http://schemas.microsoft.com/office/drawing/2014/main" id="{79239DC0-DE9C-B7C6-C528-39E444113D8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254762" y="965200"/>
            <a:ext cx="4936851" cy="3451225"/>
          </a:xfrm>
        </p:spPr>
      </p:pic>
      <p:cxnSp>
        <p:nvCxnSpPr>
          <p:cNvPr id="14" name="Straight Connector 13">
            <a:extLst>
              <a:ext uri="{FF2B5EF4-FFF2-40B4-BE49-F238E27FC236}">
                <a16:creationId xmlns:a16="http://schemas.microsoft.com/office/drawing/2014/main" id="{99237721-19CF-41B1-AA0A-E1E1A8282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24317" y="4576004"/>
            <a:ext cx="457200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6" name="Picture 5" descr="A blue and white logo&#10;&#10;Description automatically generated">
            <a:extLst>
              <a:ext uri="{FF2B5EF4-FFF2-40B4-BE49-F238E27FC236}">
                <a16:creationId xmlns:a16="http://schemas.microsoft.com/office/drawing/2014/main" id="{C1450BEA-3FD5-5CD2-DF6E-CA8F2E8298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47728" y="6423177"/>
            <a:ext cx="1144272" cy="434823"/>
          </a:xfrm>
          <a:prstGeom prst="rect">
            <a:avLst/>
          </a:prstGeom>
        </p:spPr>
      </p:pic>
    </p:spTree>
    <p:extLst>
      <p:ext uri="{BB962C8B-B14F-4D97-AF65-F5344CB8AC3E}">
        <p14:creationId xmlns:p14="http://schemas.microsoft.com/office/powerpoint/2010/main" val="826720826"/>
      </p:ext>
    </p:extLst>
  </p:cSld>
  <p:clrMapOvr>
    <a:overrideClrMapping bg1="dk1" tx1="lt1" bg2="dk2" tx2="lt2" accent1="accent1" accent2="accent2" accent3="accent3" accent4="accent4" accent5="accent5" accent6="accent6" hlink="hlink" folHlink="folHlink"/>
  </p:clrMapOvr>
  <p:transition spd="slow">
    <p:push dir="u"/>
  </p:transition>
  <p:extLst>
    <p:ext uri="{6950BFC3-D8DA-4A85-94F7-54DA5524770B}">
      <p188:commentRel xmlns:p188="http://schemas.microsoft.com/office/powerpoint/2018/8/main" r:id="rId2"/>
    </p:ext>
  </p:extLs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559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418F6B-E71D-654E-E3D0-4DF23A58AF56}"/>
              </a:ext>
            </a:extLst>
          </p:cNvPr>
          <p:cNvSpPr>
            <a:spLocks noGrp="1"/>
          </p:cNvSpPr>
          <p:nvPr>
            <p:ph type="title"/>
          </p:nvPr>
        </p:nvSpPr>
        <p:spPr>
          <a:xfrm>
            <a:off x="524256" y="4767072"/>
            <a:ext cx="6594189" cy="1625210"/>
          </a:xfrm>
        </p:spPr>
        <p:txBody>
          <a:bodyPr>
            <a:normAutofit/>
          </a:bodyPr>
          <a:lstStyle/>
          <a:p>
            <a:pPr algn="r"/>
            <a:r>
              <a:rPr lang="en-US" dirty="0">
                <a:solidFill>
                  <a:srgbClr val="FFFFFF"/>
                </a:solidFill>
              </a:rPr>
              <a:t>Language considerations</a:t>
            </a:r>
          </a:p>
        </p:txBody>
      </p:sp>
      <p:pic>
        <p:nvPicPr>
          <p:cNvPr id="5" name="Picture 4" descr="A close-up of a person writing on a piece of paper&#10;&#10;Description automatically generated">
            <a:extLst>
              <a:ext uri="{FF2B5EF4-FFF2-40B4-BE49-F238E27FC236}">
                <a16:creationId xmlns:a16="http://schemas.microsoft.com/office/drawing/2014/main" id="{5A93170F-CE5B-6D38-B9FB-203A2D9F3099}"/>
              </a:ext>
            </a:extLst>
          </p:cNvPr>
          <p:cNvPicPr>
            <a:picLocks noChangeAspect="1"/>
          </p:cNvPicPr>
          <p:nvPr/>
        </p:nvPicPr>
        <p:blipFill rotWithShape="1">
          <a:blip r:embed="rId2">
            <a:extLst>
              <a:ext uri="{28A0092B-C50C-407E-A947-70E740481C1C}">
                <a14:useLocalDpi xmlns:a14="http://schemas.microsoft.com/office/drawing/2010/main" val="0"/>
              </a:ext>
            </a:extLst>
          </a:blip>
          <a:srcRect r="1" b="12822"/>
          <a:stretch/>
        </p:blipFill>
        <p:spPr>
          <a:xfrm>
            <a:off x="327547" y="321733"/>
            <a:ext cx="7058306" cy="4107392"/>
          </a:xfrm>
          <a:prstGeom prst="rect">
            <a:avLst/>
          </a:prstGeom>
        </p:spPr>
      </p:pic>
      <p:sp>
        <p:nvSpPr>
          <p:cNvPr id="19" name="Rectangle 18">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5C08BC0-C975-0903-974B-9B913279C3AB}"/>
              </a:ext>
            </a:extLst>
          </p:cNvPr>
          <p:cNvSpPr>
            <a:spLocks noGrp="1"/>
          </p:cNvSpPr>
          <p:nvPr>
            <p:ph idx="1"/>
          </p:nvPr>
        </p:nvSpPr>
        <p:spPr>
          <a:xfrm>
            <a:off x="8029319" y="917725"/>
            <a:ext cx="3424739" cy="4852362"/>
          </a:xfrm>
        </p:spPr>
        <p:txBody>
          <a:bodyPr anchor="ctr">
            <a:normAutofit/>
          </a:bodyPr>
          <a:lstStyle/>
          <a:p>
            <a:r>
              <a:rPr lang="en-US" sz="1700" b="1" dirty="0">
                <a:solidFill>
                  <a:srgbClr val="FFFFFF"/>
                </a:solidFill>
              </a:rPr>
              <a:t>Will the agreement only protect the original items of the collection, or will it also include modifications to the collection? </a:t>
            </a:r>
          </a:p>
          <a:p>
            <a:r>
              <a:rPr lang="en-US" sz="1700" b="1" dirty="0">
                <a:solidFill>
                  <a:srgbClr val="FFFFFF"/>
                </a:solidFill>
              </a:rPr>
              <a:t>If marital assets are used to purchase additional items for the collection during the marriage, will those items be separate property or marital property? </a:t>
            </a:r>
          </a:p>
          <a:p>
            <a:r>
              <a:rPr lang="en-US" sz="1700" b="1" dirty="0">
                <a:solidFill>
                  <a:srgbClr val="FFFFFF"/>
                </a:solidFill>
              </a:rPr>
              <a:t>If a premarital unique asset is sold, are the proceeds from the sale separate or marital property?</a:t>
            </a:r>
          </a:p>
          <a:p>
            <a:r>
              <a:rPr lang="en-US" sz="1700" b="1" dirty="0">
                <a:solidFill>
                  <a:srgbClr val="FFFFFF"/>
                </a:solidFill>
              </a:rPr>
              <a:t>These questions need to be addressed in detail in the agreement to avoid any ambiguity should there be a divorce. </a:t>
            </a:r>
          </a:p>
        </p:txBody>
      </p:sp>
      <p:pic>
        <p:nvPicPr>
          <p:cNvPr id="6" name="Picture 5" descr="A blue and white logo&#10;&#10;Description automatically generated">
            <a:extLst>
              <a:ext uri="{FF2B5EF4-FFF2-40B4-BE49-F238E27FC236}">
                <a16:creationId xmlns:a16="http://schemas.microsoft.com/office/drawing/2014/main" id="{BAFD859F-84C1-7EEE-FE7F-4711DE6006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7728" y="6423177"/>
            <a:ext cx="1144272" cy="434823"/>
          </a:xfrm>
          <a:prstGeom prst="rect">
            <a:avLst/>
          </a:prstGeom>
        </p:spPr>
      </p:pic>
    </p:spTree>
    <p:extLst>
      <p:ext uri="{BB962C8B-B14F-4D97-AF65-F5344CB8AC3E}">
        <p14:creationId xmlns:p14="http://schemas.microsoft.com/office/powerpoint/2010/main" val="4482680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arn(inVertical)">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7C9ABFB-47C0-4209-8582-CCE27BC65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599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36AEEF-FA75-FAA3-2693-ACB2BECC0BFD}"/>
              </a:ext>
            </a:extLst>
          </p:cNvPr>
          <p:cNvSpPr>
            <a:spLocks noGrp="1"/>
          </p:cNvSpPr>
          <p:nvPr>
            <p:ph type="title"/>
          </p:nvPr>
        </p:nvSpPr>
        <p:spPr>
          <a:xfrm>
            <a:off x="1024128" y="459317"/>
            <a:ext cx="4389120" cy="1749552"/>
          </a:xfrm>
        </p:spPr>
        <p:txBody>
          <a:bodyPr>
            <a:normAutofit/>
          </a:bodyPr>
          <a:lstStyle/>
          <a:p>
            <a:r>
              <a:rPr lang="en-US" sz="4400"/>
              <a:t>Addressing Unique Assets in Death</a:t>
            </a:r>
          </a:p>
        </p:txBody>
      </p:sp>
      <p:cxnSp>
        <p:nvCxnSpPr>
          <p:cNvPr id="12" name="Straight Connector 11">
            <a:extLst>
              <a:ext uri="{FF2B5EF4-FFF2-40B4-BE49-F238E27FC236}">
                <a16:creationId xmlns:a16="http://schemas.microsoft.com/office/drawing/2014/main" id="{D3537B80-6184-48FB-ACA1-304647BA21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4B8F0B3-D246-4BA7-0198-F496AC147504}"/>
              </a:ext>
            </a:extLst>
          </p:cNvPr>
          <p:cNvSpPr>
            <a:spLocks noGrp="1"/>
          </p:cNvSpPr>
          <p:nvPr>
            <p:ph idx="1"/>
          </p:nvPr>
        </p:nvSpPr>
        <p:spPr>
          <a:xfrm>
            <a:off x="664568" y="2468460"/>
            <a:ext cx="4766862" cy="3931920"/>
          </a:xfrm>
        </p:spPr>
        <p:txBody>
          <a:bodyPr>
            <a:noAutofit/>
          </a:bodyPr>
          <a:lstStyle/>
          <a:p>
            <a:r>
              <a:rPr lang="en-US" sz="2800" b="1" dirty="0"/>
              <a:t>Language is imperative to include if a party feels strongly about what happens to their separate property after their passing. In the example of collectables or pets, there may be individuals a party wishes to convey such property to other than their spouse. </a:t>
            </a:r>
          </a:p>
        </p:txBody>
      </p:sp>
      <p:pic>
        <p:nvPicPr>
          <p:cNvPr id="5" name="Picture 4" descr="A collection of baseball cards&#10;&#10;Description automatically generated">
            <a:extLst>
              <a:ext uri="{FF2B5EF4-FFF2-40B4-BE49-F238E27FC236}">
                <a16:creationId xmlns:a16="http://schemas.microsoft.com/office/drawing/2014/main" id="{B58DA550-F634-82AB-FBE1-1543B239258C}"/>
              </a:ext>
            </a:extLst>
          </p:cNvPr>
          <p:cNvPicPr>
            <a:picLocks noChangeAspect="1"/>
          </p:cNvPicPr>
          <p:nvPr/>
        </p:nvPicPr>
        <p:blipFill rotWithShape="1">
          <a:blip r:embed="rId2">
            <a:extLst>
              <a:ext uri="{28A0092B-C50C-407E-A947-70E740481C1C}">
                <a14:useLocalDpi xmlns:a14="http://schemas.microsoft.com/office/drawing/2010/main" val="0"/>
              </a:ext>
            </a:extLst>
          </a:blip>
          <a:srcRect l="18163" r="25423"/>
          <a:stretch/>
        </p:blipFill>
        <p:spPr>
          <a:xfrm>
            <a:off x="6437376" y="329131"/>
            <a:ext cx="5239709" cy="6199738"/>
          </a:xfrm>
          <a:prstGeom prst="rect">
            <a:avLst/>
          </a:prstGeom>
        </p:spPr>
      </p:pic>
      <p:pic>
        <p:nvPicPr>
          <p:cNvPr id="6" name="Picture 5" descr="A blue and white logo&#10;&#10;Description automatically generated">
            <a:extLst>
              <a:ext uri="{FF2B5EF4-FFF2-40B4-BE49-F238E27FC236}">
                <a16:creationId xmlns:a16="http://schemas.microsoft.com/office/drawing/2014/main" id="{B60A91C4-9FB9-1B56-6D2F-B0EA289E85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7728" y="6423177"/>
            <a:ext cx="1144272" cy="434823"/>
          </a:xfrm>
          <a:prstGeom prst="rect">
            <a:avLst/>
          </a:prstGeom>
        </p:spPr>
      </p:pic>
    </p:spTree>
    <p:extLst>
      <p:ext uri="{BB962C8B-B14F-4D97-AF65-F5344CB8AC3E}">
        <p14:creationId xmlns:p14="http://schemas.microsoft.com/office/powerpoint/2010/main" val="884040108"/>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FAE1107-CEC3-4041-8BAA-CDB6F6759B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7EB448-3476-A026-85C3-386AC83A153A}"/>
              </a:ext>
            </a:extLst>
          </p:cNvPr>
          <p:cNvSpPr>
            <a:spLocks noGrp="1"/>
          </p:cNvSpPr>
          <p:nvPr>
            <p:ph type="title"/>
          </p:nvPr>
        </p:nvSpPr>
        <p:spPr>
          <a:xfrm>
            <a:off x="1024129" y="585216"/>
            <a:ext cx="3779085" cy="1499616"/>
          </a:xfrm>
        </p:spPr>
        <p:txBody>
          <a:bodyPr>
            <a:normAutofit/>
          </a:bodyPr>
          <a:lstStyle/>
          <a:p>
            <a:r>
              <a:rPr lang="en-US">
                <a:solidFill>
                  <a:srgbClr val="FFFFFF"/>
                </a:solidFill>
              </a:rPr>
              <a:t>Case study: Magic cards</a:t>
            </a:r>
          </a:p>
        </p:txBody>
      </p:sp>
      <p:cxnSp>
        <p:nvCxnSpPr>
          <p:cNvPr id="12" name="Straight Connector 11">
            <a:extLst>
              <a:ext uri="{FF2B5EF4-FFF2-40B4-BE49-F238E27FC236}">
                <a16:creationId xmlns:a16="http://schemas.microsoft.com/office/drawing/2014/main" id="{1AEA88FB-F5DD-45CE-AAE1-7B33D0ABDD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CE125A3-2F10-C537-E2D5-FEF751BA45CB}"/>
              </a:ext>
            </a:extLst>
          </p:cNvPr>
          <p:cNvSpPr>
            <a:spLocks noGrp="1"/>
          </p:cNvSpPr>
          <p:nvPr>
            <p:ph idx="1"/>
          </p:nvPr>
        </p:nvSpPr>
        <p:spPr>
          <a:xfrm>
            <a:off x="1024129" y="2286000"/>
            <a:ext cx="3791711" cy="3931920"/>
          </a:xfrm>
        </p:spPr>
        <p:txBody>
          <a:bodyPr>
            <a:normAutofit/>
          </a:bodyPr>
          <a:lstStyle/>
          <a:p>
            <a:r>
              <a:rPr lang="en-US">
                <a:solidFill>
                  <a:srgbClr val="FFFFFF"/>
                </a:solidFill>
              </a:rPr>
              <a:t>FACTS: One spouse owned a collection of magic cards. He actively played with them throughout the marriage, and therefore could not distinguish which cards he owned prior to the marriage and which he acquired during the marriage. This collection was worth between 100K – 300K.</a:t>
            </a:r>
          </a:p>
        </p:txBody>
      </p:sp>
      <p:pic>
        <p:nvPicPr>
          <p:cNvPr id="5" name="Picture 4">
            <a:extLst>
              <a:ext uri="{FF2B5EF4-FFF2-40B4-BE49-F238E27FC236}">
                <a16:creationId xmlns:a16="http://schemas.microsoft.com/office/drawing/2014/main" id="{79841591-E193-B5C3-9006-91331B503ADB}"/>
              </a:ext>
            </a:extLst>
          </p:cNvPr>
          <p:cNvPicPr>
            <a:picLocks noChangeAspect="1"/>
          </p:cNvPicPr>
          <p:nvPr/>
        </p:nvPicPr>
        <p:blipFill>
          <a:blip r:embed="rId2"/>
          <a:stretch>
            <a:fillRect/>
          </a:stretch>
        </p:blipFill>
        <p:spPr>
          <a:xfrm>
            <a:off x="6455716" y="640080"/>
            <a:ext cx="4736489" cy="5577840"/>
          </a:xfrm>
          <a:prstGeom prst="rect">
            <a:avLst/>
          </a:prstGeom>
        </p:spPr>
      </p:pic>
      <p:pic>
        <p:nvPicPr>
          <p:cNvPr id="4" name="Picture 3" descr="A blue and white logo&#10;&#10;Description automatically generated">
            <a:extLst>
              <a:ext uri="{FF2B5EF4-FFF2-40B4-BE49-F238E27FC236}">
                <a16:creationId xmlns:a16="http://schemas.microsoft.com/office/drawing/2014/main" id="{A5E4E4ED-E1A7-3099-D406-88F1389A7B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7728" y="6423177"/>
            <a:ext cx="1144272" cy="434823"/>
          </a:xfrm>
          <a:prstGeom prst="rect">
            <a:avLst/>
          </a:prstGeom>
        </p:spPr>
      </p:pic>
    </p:spTree>
    <p:extLst>
      <p:ext uri="{BB962C8B-B14F-4D97-AF65-F5344CB8AC3E}">
        <p14:creationId xmlns:p14="http://schemas.microsoft.com/office/powerpoint/2010/main" val="2467697211"/>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6D4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14C0C3-F457-4784-D6FA-F3969E007187}"/>
              </a:ext>
            </a:extLst>
          </p:cNvPr>
          <p:cNvSpPr>
            <a:spLocks noGrp="1"/>
          </p:cNvSpPr>
          <p:nvPr>
            <p:ph type="title"/>
          </p:nvPr>
        </p:nvSpPr>
        <p:spPr>
          <a:xfrm>
            <a:off x="321732" y="4572000"/>
            <a:ext cx="7058307" cy="1964266"/>
          </a:xfrm>
          <a:solidFill>
            <a:srgbClr val="002060"/>
          </a:solidFill>
        </p:spPr>
        <p:txBody>
          <a:bodyPr>
            <a:normAutofit/>
          </a:bodyPr>
          <a:lstStyle/>
          <a:p>
            <a:pPr algn="ctr"/>
            <a:r>
              <a:rPr lang="en-US" b="1" u="sng" dirty="0">
                <a:solidFill>
                  <a:srgbClr val="FFFFFF"/>
                </a:solidFill>
              </a:rPr>
              <a:t>Input from panel</a:t>
            </a:r>
          </a:p>
        </p:txBody>
      </p:sp>
      <p:pic>
        <p:nvPicPr>
          <p:cNvPr id="5" name="Picture 4" descr="A dog wearing a crown&#10;&#10;Description automatically generated">
            <a:extLst>
              <a:ext uri="{FF2B5EF4-FFF2-40B4-BE49-F238E27FC236}">
                <a16:creationId xmlns:a16="http://schemas.microsoft.com/office/drawing/2014/main" id="{A914B9C3-5208-CE45-5909-7D4D40B2CCE0}"/>
              </a:ext>
            </a:extLst>
          </p:cNvPr>
          <p:cNvPicPr>
            <a:picLocks noChangeAspect="1"/>
          </p:cNvPicPr>
          <p:nvPr/>
        </p:nvPicPr>
        <p:blipFill rotWithShape="1">
          <a:blip r:embed="rId2">
            <a:extLst>
              <a:ext uri="{28A0092B-C50C-407E-A947-70E740481C1C}">
                <a14:useLocalDpi xmlns:a14="http://schemas.microsoft.com/office/drawing/2010/main" val="0"/>
              </a:ext>
            </a:extLst>
          </a:blip>
          <a:srcRect l="-8021" t="31242" r="-8019" b="16689"/>
          <a:stretch/>
        </p:blipFill>
        <p:spPr>
          <a:xfrm>
            <a:off x="327547" y="458796"/>
            <a:ext cx="6790898" cy="3951781"/>
          </a:xfrm>
          <a:prstGeom prst="rect">
            <a:avLst/>
          </a:prstGeom>
          <a:ln w="228600" cap="sq" cmpd="thickThin">
            <a:solidFill>
              <a:srgbClr val="000000"/>
            </a:solidFill>
            <a:prstDash val="solid"/>
            <a:miter lim="800000"/>
          </a:ln>
          <a:effectLst>
            <a:innerShdw blurRad="76200">
              <a:srgbClr val="002060"/>
            </a:innerShdw>
          </a:effectLst>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8C88955-3086-47FE-9D26-4AB33BEA8DE7}"/>
              </a:ext>
            </a:extLst>
          </p:cNvPr>
          <p:cNvSpPr>
            <a:spLocks noGrp="1"/>
          </p:cNvSpPr>
          <p:nvPr>
            <p:ph idx="1"/>
          </p:nvPr>
        </p:nvSpPr>
        <p:spPr>
          <a:xfrm>
            <a:off x="7540469" y="321732"/>
            <a:ext cx="4323984" cy="6214534"/>
          </a:xfrm>
          <a:solidFill>
            <a:srgbClr val="002060"/>
          </a:solidFill>
        </p:spPr>
        <p:txBody>
          <a:bodyPr anchor="ctr">
            <a:normAutofit/>
          </a:bodyPr>
          <a:lstStyle/>
          <a:p>
            <a:pPr algn="ctr"/>
            <a:r>
              <a:rPr lang="en-US" dirty="0">
                <a:solidFill>
                  <a:srgbClr val="FFFFFF"/>
                </a:solidFill>
              </a:rPr>
              <a:t>Can you share some of the most unique assets you’ve ever had to deal with in a prenup or a divorce?</a:t>
            </a:r>
          </a:p>
          <a:p>
            <a:endParaRPr lang="en-US" dirty="0">
              <a:solidFill>
                <a:srgbClr val="FFFFFF"/>
              </a:solidFill>
            </a:endParaRPr>
          </a:p>
          <a:p>
            <a:pPr algn="ctr"/>
            <a:r>
              <a:rPr lang="en-US" dirty="0">
                <a:solidFill>
                  <a:srgbClr val="FFFFFF"/>
                </a:solidFill>
              </a:rPr>
              <a:t>The trial of the magic card collection…How would this case have played out differently had there been a prenuptial agreement?</a:t>
            </a:r>
          </a:p>
          <a:p>
            <a:endParaRPr lang="en-US" dirty="0">
              <a:solidFill>
                <a:srgbClr val="FFFFFF"/>
              </a:solidFill>
            </a:endParaRPr>
          </a:p>
          <a:p>
            <a:pPr algn="ctr"/>
            <a:r>
              <a:rPr lang="en-US" dirty="0">
                <a:solidFill>
                  <a:srgbClr val="FFFFFF"/>
                </a:solidFill>
              </a:rPr>
              <a:t>Pet Arbitration-Who keeps who?</a:t>
            </a:r>
          </a:p>
          <a:p>
            <a:endParaRPr lang="en-US" dirty="0">
              <a:solidFill>
                <a:srgbClr val="FFFFFF"/>
              </a:solidFill>
            </a:endParaRPr>
          </a:p>
        </p:txBody>
      </p:sp>
    </p:spTree>
    <p:extLst>
      <p:ext uri="{BB962C8B-B14F-4D97-AF65-F5344CB8AC3E}">
        <p14:creationId xmlns:p14="http://schemas.microsoft.com/office/powerpoint/2010/main" val="397003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DDD64-9D82-6FCF-1CAE-0A89577D6C8A}"/>
              </a:ext>
            </a:extLst>
          </p:cNvPr>
          <p:cNvSpPr>
            <a:spLocks noGrp="1"/>
          </p:cNvSpPr>
          <p:nvPr>
            <p:ph type="title"/>
          </p:nvPr>
        </p:nvSpPr>
        <p:spPr>
          <a:xfrm>
            <a:off x="0" y="1374371"/>
            <a:ext cx="3378099" cy="3034857"/>
          </a:xfrm>
        </p:spPr>
        <p:txBody>
          <a:bodyPr vert="horz" lIns="91440" tIns="45720" rIns="91440" bIns="45720" rtlCol="0" anchor="b">
            <a:normAutofit/>
          </a:bodyPr>
          <a:lstStyle/>
          <a:p>
            <a:pPr algn="r"/>
            <a:r>
              <a:rPr lang="en-US" sz="4400" spc="200" dirty="0"/>
              <a:t>THANK YOU</a:t>
            </a:r>
          </a:p>
        </p:txBody>
      </p:sp>
      <p:pic>
        <p:nvPicPr>
          <p:cNvPr id="5" name="Picture 4" descr="A logo for law group&#10;&#10;Description automatically generated">
            <a:extLst>
              <a:ext uri="{FF2B5EF4-FFF2-40B4-BE49-F238E27FC236}">
                <a16:creationId xmlns:a16="http://schemas.microsoft.com/office/drawing/2014/main" id="{5092BEE8-E3B1-B7E7-A82A-F4F0915FD9BD}"/>
              </a:ext>
            </a:extLst>
          </p:cNvPr>
          <p:cNvPicPr>
            <a:picLocks noChangeAspect="1"/>
          </p:cNvPicPr>
          <p:nvPr/>
        </p:nvPicPr>
        <p:blipFill>
          <a:blip r:embed="rId2"/>
          <a:stretch>
            <a:fillRect/>
          </a:stretch>
        </p:blipFill>
        <p:spPr>
          <a:xfrm>
            <a:off x="4278140" y="536671"/>
            <a:ext cx="7537016" cy="5933402"/>
          </a:xfrm>
          <a:prstGeom prst="rect">
            <a:avLst/>
          </a:prstGeom>
          <a:effectLst>
            <a:glow rad="622300">
              <a:schemeClr val="accent1">
                <a:alpha val="40000"/>
              </a:schemeClr>
            </a:glow>
            <a:softEdge rad="177800"/>
          </a:effectLst>
        </p:spPr>
      </p:pic>
      <p:pic>
        <p:nvPicPr>
          <p:cNvPr id="6" name="Picture 5" descr="A blue and white logo&#10;&#10;Description automatically generated">
            <a:extLst>
              <a:ext uri="{FF2B5EF4-FFF2-40B4-BE49-F238E27FC236}">
                <a16:creationId xmlns:a16="http://schemas.microsoft.com/office/drawing/2014/main" id="{4112C331-73D2-4D7D-033C-2960AAE3EB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7728" y="6423177"/>
            <a:ext cx="1144272" cy="434823"/>
          </a:xfrm>
          <a:prstGeom prst="rect">
            <a:avLst/>
          </a:prstGeom>
        </p:spPr>
      </p:pic>
    </p:spTree>
    <p:extLst>
      <p:ext uri="{BB962C8B-B14F-4D97-AF65-F5344CB8AC3E}">
        <p14:creationId xmlns:p14="http://schemas.microsoft.com/office/powerpoint/2010/main" val="27939188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cxnSp>
        <p:nvCxnSpPr>
          <p:cNvPr id="33" name="Straight Connector 32">
            <a:extLst>
              <a:ext uri="{FF2B5EF4-FFF2-40B4-BE49-F238E27FC236}">
                <a16:creationId xmlns:a16="http://schemas.microsoft.com/office/drawing/2014/main" id="{358D3741-4ACF-4DA5-ABD5-0C432115CDF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F4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2DA8E1-DB56-E721-5B22-2CFE08BC9BF6}"/>
              </a:ext>
            </a:extLst>
          </p:cNvPr>
          <p:cNvSpPr>
            <a:spLocks noGrp="1"/>
          </p:cNvSpPr>
          <p:nvPr>
            <p:ph type="title"/>
          </p:nvPr>
        </p:nvSpPr>
        <p:spPr>
          <a:xfrm>
            <a:off x="524256" y="4767072"/>
            <a:ext cx="6594189" cy="1625210"/>
          </a:xfrm>
          <a:solidFill>
            <a:schemeClr val="accent1"/>
          </a:solidFill>
        </p:spPr>
        <p:txBody>
          <a:bodyPr vert="horz" lIns="91440" tIns="45720" rIns="91440" bIns="45720" rtlCol="0" anchor="ctr">
            <a:normAutofit/>
          </a:bodyPr>
          <a:lstStyle/>
          <a:p>
            <a:pPr algn="ctr"/>
            <a:r>
              <a:rPr lang="en-US" spc="100" dirty="0">
                <a:solidFill>
                  <a:srgbClr val="FFFFFF"/>
                </a:solidFill>
              </a:rPr>
              <a:t>unique assets in prenups and divorce</a:t>
            </a:r>
          </a:p>
        </p:txBody>
      </p:sp>
      <p:pic>
        <p:nvPicPr>
          <p:cNvPr id="6" name="Picture Placeholder 5" descr="A hand holding a louis vuitton bag&#10;&#10;Description automatically generated">
            <a:extLst>
              <a:ext uri="{FF2B5EF4-FFF2-40B4-BE49-F238E27FC236}">
                <a16:creationId xmlns:a16="http://schemas.microsoft.com/office/drawing/2014/main" id="{C10B15E9-9E5B-4460-6BAF-F9F5820D5CC1}"/>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25553" r="2" b="35605"/>
          <a:stretch/>
        </p:blipFill>
        <p:spPr>
          <a:xfrm>
            <a:off x="327547" y="321733"/>
            <a:ext cx="7058306" cy="4107392"/>
          </a:xfrm>
          <a:prstGeom prst="rect">
            <a:avLst/>
          </a:prstGeom>
        </p:spPr>
      </p:pic>
      <p:sp>
        <p:nvSpPr>
          <p:cNvPr id="37" name="Rectangle 36">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8B33535-C81F-8C89-0025-8F617417FF03}"/>
              </a:ext>
            </a:extLst>
          </p:cNvPr>
          <p:cNvSpPr txBox="1"/>
          <p:nvPr/>
        </p:nvSpPr>
        <p:spPr>
          <a:xfrm>
            <a:off x="8029319" y="917725"/>
            <a:ext cx="3424739" cy="4852362"/>
          </a:xfrm>
          <a:prstGeom prst="rect">
            <a:avLst/>
          </a:prstGeom>
        </p:spPr>
        <p:txBody>
          <a:bodyPr vert="horz" lIns="45720" tIns="45720" rIns="45720" bIns="45720" rtlCol="0" anchor="ctr">
            <a:normAutofit/>
          </a:bodyPr>
          <a:lstStyle/>
          <a:p>
            <a:pPr marL="285750" indent="-285750" defTabSz="914400">
              <a:lnSpc>
                <a:spcPct val="90000"/>
              </a:lnSpc>
              <a:spcAft>
                <a:spcPts val="600"/>
              </a:spcAft>
              <a:buClr>
                <a:schemeClr val="accent1"/>
              </a:buClr>
              <a:buFont typeface="Arial" panose="020B0604020202020204" pitchFamily="34" charset="0"/>
              <a:buChar char="•"/>
            </a:pPr>
            <a:r>
              <a:rPr lang="en-US" sz="3600" dirty="0">
                <a:solidFill>
                  <a:srgbClr val="FFFFFF"/>
                </a:solidFill>
              </a:rPr>
              <a:t>Collections</a:t>
            </a:r>
          </a:p>
          <a:p>
            <a:pPr marL="285750" indent="-285750" defTabSz="914400">
              <a:lnSpc>
                <a:spcPct val="90000"/>
              </a:lnSpc>
              <a:spcAft>
                <a:spcPts val="600"/>
              </a:spcAft>
              <a:buClr>
                <a:schemeClr val="accent1"/>
              </a:buClr>
              <a:buFont typeface="Arial" panose="020B0604020202020204" pitchFamily="34" charset="0"/>
              <a:buChar char="•"/>
            </a:pPr>
            <a:r>
              <a:rPr lang="en-US" sz="3600" dirty="0">
                <a:solidFill>
                  <a:srgbClr val="FFFFFF"/>
                </a:solidFill>
              </a:rPr>
              <a:t>High End Goods</a:t>
            </a:r>
          </a:p>
          <a:p>
            <a:pPr marL="285750" indent="-285750" defTabSz="914400">
              <a:lnSpc>
                <a:spcPct val="90000"/>
              </a:lnSpc>
              <a:spcAft>
                <a:spcPts val="600"/>
              </a:spcAft>
              <a:buClr>
                <a:schemeClr val="accent1"/>
              </a:buClr>
              <a:buFont typeface="Arial" panose="020B0604020202020204" pitchFamily="34" charset="0"/>
              <a:buChar char="•"/>
            </a:pPr>
            <a:r>
              <a:rPr lang="en-US" sz="3600" dirty="0">
                <a:solidFill>
                  <a:srgbClr val="FFFFFF"/>
                </a:solidFill>
              </a:rPr>
              <a:t>Digital Assets</a:t>
            </a:r>
          </a:p>
          <a:p>
            <a:pPr marL="285750" indent="-285750" defTabSz="914400">
              <a:lnSpc>
                <a:spcPct val="90000"/>
              </a:lnSpc>
              <a:spcAft>
                <a:spcPts val="600"/>
              </a:spcAft>
              <a:buClr>
                <a:schemeClr val="accent1"/>
              </a:buClr>
              <a:buFont typeface="Arial" panose="020B0604020202020204" pitchFamily="34" charset="0"/>
              <a:buChar char="•"/>
            </a:pPr>
            <a:r>
              <a:rPr lang="en-US" sz="3600" dirty="0">
                <a:solidFill>
                  <a:srgbClr val="FFFFFF"/>
                </a:solidFill>
              </a:rPr>
              <a:t>Pets</a:t>
            </a:r>
          </a:p>
          <a:p>
            <a:pPr marL="285750" indent="-285750" defTabSz="914400">
              <a:lnSpc>
                <a:spcPct val="90000"/>
              </a:lnSpc>
              <a:spcAft>
                <a:spcPts val="600"/>
              </a:spcAft>
              <a:buClr>
                <a:schemeClr val="accent1"/>
              </a:buClr>
              <a:buFont typeface="Arial" panose="020B0604020202020204" pitchFamily="34" charset="0"/>
              <a:buChar char="•"/>
            </a:pPr>
            <a:r>
              <a:rPr lang="en-US" sz="3600" dirty="0">
                <a:solidFill>
                  <a:srgbClr val="FFFFFF"/>
                </a:solidFill>
              </a:rPr>
              <a:t>Intellectual Property</a:t>
            </a:r>
          </a:p>
        </p:txBody>
      </p:sp>
      <p:pic>
        <p:nvPicPr>
          <p:cNvPr id="8" name="Picture 7" descr="A blue and white logo&#10;&#10;Description automatically generated">
            <a:extLst>
              <a:ext uri="{FF2B5EF4-FFF2-40B4-BE49-F238E27FC236}">
                <a16:creationId xmlns:a16="http://schemas.microsoft.com/office/drawing/2014/main" id="{D6605318-0156-94C5-1EBC-786A1136A8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4798" y="6392282"/>
            <a:ext cx="1144272" cy="434823"/>
          </a:xfrm>
          <a:prstGeom prst="rect">
            <a:avLst/>
          </a:prstGeom>
        </p:spPr>
      </p:pic>
    </p:spTree>
    <p:extLst>
      <p:ext uri="{BB962C8B-B14F-4D97-AF65-F5344CB8AC3E}">
        <p14:creationId xmlns:p14="http://schemas.microsoft.com/office/powerpoint/2010/main" val="3580549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A5ABED16-D1EE-40E2-9777-113635C661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70F393-A2BD-7CDC-C87F-A29133446F35}"/>
              </a:ext>
            </a:extLst>
          </p:cNvPr>
          <p:cNvSpPr>
            <a:spLocks noGrp="1"/>
          </p:cNvSpPr>
          <p:nvPr>
            <p:ph type="title"/>
          </p:nvPr>
        </p:nvSpPr>
        <p:spPr>
          <a:xfrm>
            <a:off x="991716" y="511125"/>
            <a:ext cx="4247117" cy="1544798"/>
          </a:xfrm>
        </p:spPr>
        <p:txBody>
          <a:bodyPr>
            <a:normAutofit/>
          </a:bodyPr>
          <a:lstStyle/>
          <a:p>
            <a:r>
              <a:rPr lang="en-US" sz="3500" dirty="0">
                <a:solidFill>
                  <a:srgbClr val="FFFFFF"/>
                </a:solidFill>
              </a:rPr>
              <a:t>Collectables in prenups: What is the deal?</a:t>
            </a:r>
          </a:p>
        </p:txBody>
      </p:sp>
      <p:cxnSp>
        <p:nvCxnSpPr>
          <p:cNvPr id="26" name="Straight Connector 25">
            <a:extLst>
              <a:ext uri="{FF2B5EF4-FFF2-40B4-BE49-F238E27FC236}">
                <a16:creationId xmlns:a16="http://schemas.microsoft.com/office/drawing/2014/main" id="{E87F9170-35BA-4F92-B3B1-9E50BBCE2C6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81EA74C-B7B5-6D20-60C6-FBE4FEDD65FF}"/>
              </a:ext>
            </a:extLst>
          </p:cNvPr>
          <p:cNvSpPr>
            <a:spLocks noGrp="1"/>
          </p:cNvSpPr>
          <p:nvPr>
            <p:ph idx="1"/>
          </p:nvPr>
        </p:nvSpPr>
        <p:spPr>
          <a:xfrm>
            <a:off x="1024129" y="1913039"/>
            <a:ext cx="3791711" cy="5161936"/>
          </a:xfrm>
        </p:spPr>
        <p:txBody>
          <a:bodyPr>
            <a:normAutofit fontScale="40000" lnSpcReduction="20000"/>
          </a:bodyPr>
          <a:lstStyle/>
          <a:p>
            <a:pPr>
              <a:buClr>
                <a:schemeClr val="bg1"/>
              </a:buClr>
              <a:buFont typeface="Wingdings" panose="05000000000000000000" pitchFamily="2" charset="2"/>
              <a:buChar char="v"/>
            </a:pPr>
            <a:r>
              <a:rPr lang="en-US" sz="5500" dirty="0">
                <a:solidFill>
                  <a:srgbClr val="FFFFFF"/>
                </a:solidFill>
              </a:rPr>
              <a:t>Has your client made significant investment in a large collection of  items?</a:t>
            </a:r>
          </a:p>
          <a:p>
            <a:pPr>
              <a:buClr>
                <a:schemeClr val="bg1"/>
              </a:buClr>
              <a:buFont typeface="Wingdings" panose="05000000000000000000" pitchFamily="2" charset="2"/>
              <a:buChar char="v"/>
            </a:pPr>
            <a:endParaRPr lang="en-US" sz="5500" dirty="0">
              <a:solidFill>
                <a:srgbClr val="FFFFFF"/>
              </a:solidFill>
            </a:endParaRPr>
          </a:p>
          <a:p>
            <a:pPr>
              <a:buClr>
                <a:schemeClr val="bg1"/>
              </a:buClr>
              <a:buFont typeface="Wingdings" panose="05000000000000000000" pitchFamily="2" charset="2"/>
              <a:buChar char="v"/>
            </a:pPr>
            <a:r>
              <a:rPr lang="en-US" sz="5500" dirty="0">
                <a:solidFill>
                  <a:srgbClr val="FFFFFF"/>
                </a:solidFill>
              </a:rPr>
              <a:t>Does your client have emotional attachments to these items?</a:t>
            </a:r>
          </a:p>
          <a:p>
            <a:pPr>
              <a:buClr>
                <a:schemeClr val="bg1"/>
              </a:buClr>
              <a:buFont typeface="Wingdings" panose="05000000000000000000" pitchFamily="2" charset="2"/>
              <a:buChar char="v"/>
            </a:pPr>
            <a:endParaRPr lang="en-US" sz="5500" dirty="0">
              <a:solidFill>
                <a:srgbClr val="FFFFFF"/>
              </a:solidFill>
            </a:endParaRPr>
          </a:p>
          <a:p>
            <a:pPr>
              <a:buClr>
                <a:schemeClr val="bg1"/>
              </a:buClr>
              <a:buFont typeface="Wingdings" panose="05000000000000000000" pitchFamily="2" charset="2"/>
              <a:buChar char="v"/>
            </a:pPr>
            <a:r>
              <a:rPr lang="en-US" sz="5500" dirty="0">
                <a:solidFill>
                  <a:srgbClr val="FFFFFF"/>
                </a:solidFill>
              </a:rPr>
              <a:t>Does your client collect items as investments or hobby?</a:t>
            </a:r>
          </a:p>
          <a:p>
            <a:pPr>
              <a:buClr>
                <a:schemeClr val="bg1"/>
              </a:buClr>
              <a:buFont typeface="Wingdings" panose="05000000000000000000" pitchFamily="2" charset="2"/>
              <a:buChar char="v"/>
            </a:pPr>
            <a:endParaRPr lang="en-US" sz="5500" dirty="0">
              <a:solidFill>
                <a:srgbClr val="FFFFFF"/>
              </a:solidFill>
            </a:endParaRPr>
          </a:p>
          <a:p>
            <a:pPr>
              <a:buClr>
                <a:schemeClr val="bg1"/>
              </a:buClr>
              <a:buFont typeface="Wingdings" panose="05000000000000000000" pitchFamily="2" charset="2"/>
              <a:buChar char="v"/>
            </a:pPr>
            <a:r>
              <a:rPr lang="en-US" sz="5500" dirty="0">
                <a:solidFill>
                  <a:srgbClr val="FFFFFF"/>
                </a:solidFill>
              </a:rPr>
              <a:t>Does your client have a significant quantity of items (card collection) or a few high-end items (watches)?</a:t>
            </a:r>
          </a:p>
          <a:p>
            <a:pPr marL="0" indent="0">
              <a:buNone/>
            </a:pPr>
            <a:endParaRPr lang="en-US" sz="1700" dirty="0">
              <a:solidFill>
                <a:srgbClr val="FFFFFF"/>
              </a:solidFill>
            </a:endParaRPr>
          </a:p>
          <a:p>
            <a:pPr marL="0" indent="0">
              <a:buNone/>
            </a:pPr>
            <a:endParaRPr lang="en-US" sz="1700" dirty="0">
              <a:solidFill>
                <a:srgbClr val="FFFFFF"/>
              </a:solidFill>
            </a:endParaRPr>
          </a:p>
          <a:p>
            <a:pPr marL="0" indent="0">
              <a:buNone/>
            </a:pPr>
            <a:endParaRPr lang="en-US" sz="1700" dirty="0">
              <a:solidFill>
                <a:srgbClr val="FFFFFF"/>
              </a:solidFill>
            </a:endParaRPr>
          </a:p>
          <a:p>
            <a:pPr marL="0" indent="0">
              <a:buNone/>
            </a:pPr>
            <a:endParaRPr lang="en-US" sz="1700" dirty="0">
              <a:solidFill>
                <a:srgbClr val="FFFFFF"/>
              </a:solidFill>
            </a:endParaRPr>
          </a:p>
        </p:txBody>
      </p:sp>
      <p:pic>
        <p:nvPicPr>
          <p:cNvPr id="9" name="Picture 8" descr="A person holding a card&#10;&#10;Description automatically generated">
            <a:extLst>
              <a:ext uri="{FF2B5EF4-FFF2-40B4-BE49-F238E27FC236}">
                <a16:creationId xmlns:a16="http://schemas.microsoft.com/office/drawing/2014/main" id="{041DBD99-AE2E-3E56-7F16-577B823D8DCD}"/>
              </a:ext>
            </a:extLst>
          </p:cNvPr>
          <p:cNvPicPr>
            <a:picLocks noChangeAspect="1"/>
          </p:cNvPicPr>
          <p:nvPr/>
        </p:nvPicPr>
        <p:blipFill rotWithShape="1">
          <a:blip r:embed="rId2">
            <a:extLst>
              <a:ext uri="{28A0092B-C50C-407E-A947-70E740481C1C}">
                <a14:useLocalDpi xmlns:a14="http://schemas.microsoft.com/office/drawing/2010/main" val="0"/>
              </a:ext>
            </a:extLst>
          </a:blip>
          <a:srcRect l="12071" r="22638" b="1"/>
          <a:stretch/>
        </p:blipFill>
        <p:spPr>
          <a:xfrm>
            <a:off x="6096000" y="640080"/>
            <a:ext cx="5455921" cy="5577840"/>
          </a:xfrm>
          <a:prstGeom prst="rect">
            <a:avLst/>
          </a:prstGeom>
        </p:spPr>
      </p:pic>
      <p:pic>
        <p:nvPicPr>
          <p:cNvPr id="4" name="Picture 3" descr="A blue and white logo&#10;&#10;Description automatically generated">
            <a:extLst>
              <a:ext uri="{FF2B5EF4-FFF2-40B4-BE49-F238E27FC236}">
                <a16:creationId xmlns:a16="http://schemas.microsoft.com/office/drawing/2014/main" id="{9A54A99C-0480-C2D7-E127-15D28C368A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7728" y="6423177"/>
            <a:ext cx="1144272" cy="434823"/>
          </a:xfrm>
          <a:prstGeom prst="rect">
            <a:avLst/>
          </a:prstGeom>
        </p:spPr>
      </p:pic>
    </p:spTree>
    <p:extLst>
      <p:ext uri="{BB962C8B-B14F-4D97-AF65-F5344CB8AC3E}">
        <p14:creationId xmlns:p14="http://schemas.microsoft.com/office/powerpoint/2010/main" val="30074073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D8DE1-EB1F-D18B-E29C-47FD8792D94F}"/>
              </a:ext>
            </a:extLst>
          </p:cNvPr>
          <p:cNvSpPr>
            <a:spLocks noGrp="1"/>
          </p:cNvSpPr>
          <p:nvPr>
            <p:ph type="title"/>
          </p:nvPr>
        </p:nvSpPr>
        <p:spPr>
          <a:xfrm>
            <a:off x="310039" y="640080"/>
            <a:ext cx="3429855" cy="5613236"/>
          </a:xfrm>
        </p:spPr>
        <p:txBody>
          <a:bodyPr anchor="ctr">
            <a:normAutofit/>
          </a:bodyPr>
          <a:lstStyle/>
          <a:p>
            <a:r>
              <a:rPr lang="en-US" sz="5400" dirty="0">
                <a:solidFill>
                  <a:schemeClr val="accent1"/>
                </a:solidFill>
              </a:rPr>
              <a:t>Common collectibles</a:t>
            </a:r>
          </a:p>
        </p:txBody>
      </p:sp>
      <p:graphicFrame>
        <p:nvGraphicFramePr>
          <p:cNvPr id="4" name="Content Placeholder 3">
            <a:extLst>
              <a:ext uri="{FF2B5EF4-FFF2-40B4-BE49-F238E27FC236}">
                <a16:creationId xmlns:a16="http://schemas.microsoft.com/office/drawing/2014/main" id="{8E70D011-2ADA-05F4-83EC-4F17F4F8E3A5}"/>
              </a:ext>
            </a:extLst>
          </p:cNvPr>
          <p:cNvGraphicFramePr>
            <a:graphicFrameLocks noGrp="1"/>
          </p:cNvGraphicFramePr>
          <p:nvPr>
            <p:ph idx="1"/>
            <p:extLst>
              <p:ext uri="{D42A27DB-BD31-4B8C-83A1-F6EECF244321}">
                <p14:modId xmlns:p14="http://schemas.microsoft.com/office/powerpoint/2010/main" val="2388217593"/>
              </p:ext>
            </p:extLst>
          </p:nvPr>
        </p:nvGraphicFramePr>
        <p:xfrm>
          <a:off x="4545998" y="1556445"/>
          <a:ext cx="7172138" cy="37451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A blue and white logo&#10;&#10;Description automatically generated">
            <a:extLst>
              <a:ext uri="{FF2B5EF4-FFF2-40B4-BE49-F238E27FC236}">
                <a16:creationId xmlns:a16="http://schemas.microsoft.com/office/drawing/2014/main" id="{6E967773-23CA-0042-6704-6F79516F65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47728" y="6423177"/>
            <a:ext cx="1144272" cy="434823"/>
          </a:xfrm>
          <a:prstGeom prst="rect">
            <a:avLst/>
          </a:prstGeom>
        </p:spPr>
      </p:pic>
    </p:spTree>
    <p:extLst>
      <p:ext uri="{BB962C8B-B14F-4D97-AF65-F5344CB8AC3E}">
        <p14:creationId xmlns:p14="http://schemas.microsoft.com/office/powerpoint/2010/main" val="30976168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graphicEl>
                                              <a:dgm id="{D1681936-CDDE-4673-B1AB-36DADF3F339A}"/>
                                            </p:graphicEl>
                                          </p:spTgt>
                                        </p:tgtEl>
                                        <p:attrNameLst>
                                          <p:attrName>style.visibility</p:attrName>
                                        </p:attrNameLst>
                                      </p:cBhvr>
                                      <p:to>
                                        <p:strVal val="visible"/>
                                      </p:to>
                                    </p:set>
                                    <p:animEffect transition="in" filter="wipe(down)">
                                      <p:cBhvr>
                                        <p:cTn id="7" dur="500"/>
                                        <p:tgtEl>
                                          <p:spTgt spid="4">
                                            <p:graphicEl>
                                              <a:dgm id="{D1681936-CDDE-4673-B1AB-36DADF3F339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graphicEl>
                                              <a:dgm id="{593353B1-F9E2-408F-AB1F-ACC82C5FAAEB}"/>
                                            </p:graphicEl>
                                          </p:spTgt>
                                        </p:tgtEl>
                                        <p:attrNameLst>
                                          <p:attrName>style.visibility</p:attrName>
                                        </p:attrNameLst>
                                      </p:cBhvr>
                                      <p:to>
                                        <p:strVal val="visible"/>
                                      </p:to>
                                    </p:set>
                                    <p:animEffect transition="in" filter="wipe(down)">
                                      <p:cBhvr>
                                        <p:cTn id="12" dur="500"/>
                                        <p:tgtEl>
                                          <p:spTgt spid="4">
                                            <p:graphicEl>
                                              <a:dgm id="{593353B1-F9E2-408F-AB1F-ACC82C5FAAEB}"/>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graphicEl>
                                              <a:dgm id="{599A362A-A45D-4C8F-860E-C71467F5B4EB}"/>
                                            </p:graphicEl>
                                          </p:spTgt>
                                        </p:tgtEl>
                                        <p:attrNameLst>
                                          <p:attrName>style.visibility</p:attrName>
                                        </p:attrNameLst>
                                      </p:cBhvr>
                                      <p:to>
                                        <p:strVal val="visible"/>
                                      </p:to>
                                    </p:set>
                                    <p:animEffect transition="in" filter="wipe(down)">
                                      <p:cBhvr>
                                        <p:cTn id="17" dur="500"/>
                                        <p:tgtEl>
                                          <p:spTgt spid="4">
                                            <p:graphicEl>
                                              <a:dgm id="{599A362A-A45D-4C8F-860E-C71467F5B4EB}"/>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graphicEl>
                                              <a:dgm id="{450F3DF1-F0A5-41E4-ADFE-4E6C5726E497}"/>
                                            </p:graphicEl>
                                          </p:spTgt>
                                        </p:tgtEl>
                                        <p:attrNameLst>
                                          <p:attrName>style.visibility</p:attrName>
                                        </p:attrNameLst>
                                      </p:cBhvr>
                                      <p:to>
                                        <p:strVal val="visible"/>
                                      </p:to>
                                    </p:set>
                                    <p:animEffect transition="in" filter="wipe(down)">
                                      <p:cBhvr>
                                        <p:cTn id="22" dur="500"/>
                                        <p:tgtEl>
                                          <p:spTgt spid="4">
                                            <p:graphicEl>
                                              <a:dgm id="{450F3DF1-F0A5-41E4-ADFE-4E6C5726E497}"/>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graphicEl>
                                              <a:dgm id="{D608B7BE-E005-44AE-BFBA-0C93F89D66E3}"/>
                                            </p:graphicEl>
                                          </p:spTgt>
                                        </p:tgtEl>
                                        <p:attrNameLst>
                                          <p:attrName>style.visibility</p:attrName>
                                        </p:attrNameLst>
                                      </p:cBhvr>
                                      <p:to>
                                        <p:strVal val="visible"/>
                                      </p:to>
                                    </p:set>
                                    <p:animEffect transition="in" filter="wipe(down)">
                                      <p:cBhvr>
                                        <p:cTn id="27" dur="500"/>
                                        <p:tgtEl>
                                          <p:spTgt spid="4">
                                            <p:graphicEl>
                                              <a:dgm id="{D608B7BE-E005-44AE-BFBA-0C93F89D66E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899B6EB3-B4EB-4EC7-944A-703BAE0D1A2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D57B7E56-630C-4F8E-9323-83CEA472CA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5141002" cy="61489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89244A-98B0-7EF2-87D3-48A86CBC8292}"/>
              </a:ext>
            </a:extLst>
          </p:cNvPr>
          <p:cNvSpPr>
            <a:spLocks noGrp="1"/>
          </p:cNvSpPr>
          <p:nvPr>
            <p:ph type="title"/>
          </p:nvPr>
        </p:nvSpPr>
        <p:spPr>
          <a:xfrm>
            <a:off x="1024129" y="585216"/>
            <a:ext cx="4028318" cy="1499616"/>
          </a:xfrm>
        </p:spPr>
        <p:txBody>
          <a:bodyPr vert="horz" lIns="91440" tIns="45720" rIns="91440" bIns="45720" rtlCol="0" anchor="ctr">
            <a:normAutofit/>
          </a:bodyPr>
          <a:lstStyle/>
          <a:p>
            <a:pPr algn="l"/>
            <a:r>
              <a:rPr lang="en-US" sz="5600" spc="100" dirty="0">
                <a:solidFill>
                  <a:srgbClr val="FFFFFF"/>
                </a:solidFill>
              </a:rPr>
              <a:t>High end assets</a:t>
            </a:r>
            <a:br>
              <a:rPr lang="en-US" sz="4800" spc="100" dirty="0">
                <a:solidFill>
                  <a:srgbClr val="FFFFFF"/>
                </a:solidFill>
              </a:rPr>
            </a:br>
            <a:endParaRPr lang="en-US" sz="4800" spc="100" dirty="0">
              <a:solidFill>
                <a:srgbClr val="FFFFFF"/>
              </a:solidFill>
            </a:endParaRPr>
          </a:p>
        </p:txBody>
      </p:sp>
      <p:cxnSp>
        <p:nvCxnSpPr>
          <p:cNvPr id="26" name="Straight Connector 25">
            <a:extLst>
              <a:ext uri="{FF2B5EF4-FFF2-40B4-BE49-F238E27FC236}">
                <a16:creationId xmlns:a16="http://schemas.microsoft.com/office/drawing/2014/main" id="{53529160-B48D-4DE7-8F8C-EDDD160966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CDDC5E11-5824-64B7-5EC3-C0809CA0E2E5}"/>
              </a:ext>
            </a:extLst>
          </p:cNvPr>
          <p:cNvSpPr>
            <a:spLocks noGrp="1"/>
          </p:cNvSpPr>
          <p:nvPr>
            <p:ph type="body" sz="half" idx="2"/>
          </p:nvPr>
        </p:nvSpPr>
        <p:spPr>
          <a:xfrm>
            <a:off x="1379101" y="2802268"/>
            <a:ext cx="3791711" cy="3931920"/>
          </a:xfrm>
        </p:spPr>
        <p:txBody>
          <a:bodyPr vert="horz" lIns="45720" tIns="45720" rIns="45720" bIns="45720" rtlCol="0">
            <a:normAutofit/>
          </a:bodyPr>
          <a:lstStyle/>
          <a:p>
            <a:pPr marL="571500" indent="-571500">
              <a:lnSpc>
                <a:spcPct val="90000"/>
              </a:lnSpc>
              <a:buClr>
                <a:schemeClr val="bg1"/>
              </a:buClr>
              <a:buFont typeface="Wingdings" panose="05000000000000000000" pitchFamily="2" charset="2"/>
              <a:buChar char="v"/>
            </a:pPr>
            <a:r>
              <a:rPr lang="en-US" sz="3600" dirty="0">
                <a:solidFill>
                  <a:srgbClr val="FFFFFF"/>
                </a:solidFill>
              </a:rPr>
              <a:t>Jewelry</a:t>
            </a:r>
          </a:p>
          <a:p>
            <a:pPr marL="571500" indent="-571500">
              <a:lnSpc>
                <a:spcPct val="90000"/>
              </a:lnSpc>
              <a:buClr>
                <a:schemeClr val="bg1"/>
              </a:buClr>
              <a:buFont typeface="Wingdings" panose="05000000000000000000" pitchFamily="2" charset="2"/>
              <a:buChar char="v"/>
            </a:pPr>
            <a:r>
              <a:rPr lang="en-US" sz="3600" dirty="0">
                <a:solidFill>
                  <a:srgbClr val="FFFFFF"/>
                </a:solidFill>
              </a:rPr>
              <a:t>Artwork</a:t>
            </a:r>
          </a:p>
          <a:p>
            <a:pPr marL="571500" indent="-571500">
              <a:lnSpc>
                <a:spcPct val="90000"/>
              </a:lnSpc>
              <a:buClr>
                <a:schemeClr val="bg1"/>
              </a:buClr>
              <a:buFont typeface="Wingdings" panose="05000000000000000000" pitchFamily="2" charset="2"/>
              <a:buChar char="v"/>
            </a:pPr>
            <a:r>
              <a:rPr lang="en-US" sz="3600" dirty="0">
                <a:solidFill>
                  <a:srgbClr val="FFFFFF"/>
                </a:solidFill>
              </a:rPr>
              <a:t>Handbags</a:t>
            </a:r>
          </a:p>
          <a:p>
            <a:pPr marL="571500" indent="-571500">
              <a:lnSpc>
                <a:spcPct val="90000"/>
              </a:lnSpc>
              <a:buClr>
                <a:schemeClr val="bg1"/>
              </a:buClr>
              <a:buFont typeface="Wingdings" panose="05000000000000000000" pitchFamily="2" charset="2"/>
              <a:buChar char="v"/>
            </a:pPr>
            <a:r>
              <a:rPr lang="en-US" sz="3600" dirty="0">
                <a:solidFill>
                  <a:srgbClr val="FFFFFF"/>
                </a:solidFill>
              </a:rPr>
              <a:t>Watches</a:t>
            </a:r>
          </a:p>
          <a:p>
            <a:pPr marL="571500" indent="-571500">
              <a:lnSpc>
                <a:spcPct val="90000"/>
              </a:lnSpc>
              <a:buClr>
                <a:schemeClr val="bg1"/>
              </a:buClr>
              <a:buFont typeface="Wingdings" panose="05000000000000000000" pitchFamily="2" charset="2"/>
              <a:buChar char="v"/>
            </a:pPr>
            <a:r>
              <a:rPr lang="en-US" sz="3600" dirty="0">
                <a:solidFill>
                  <a:srgbClr val="FFFFFF"/>
                </a:solidFill>
              </a:rPr>
              <a:t>Cars and Boats </a:t>
            </a:r>
          </a:p>
          <a:p>
            <a:pPr>
              <a:lnSpc>
                <a:spcPct val="90000"/>
              </a:lnSpc>
            </a:pPr>
            <a:endParaRPr lang="en-US" dirty="0">
              <a:solidFill>
                <a:srgbClr val="FFFFFF"/>
              </a:solidFill>
            </a:endParaRPr>
          </a:p>
          <a:p>
            <a:pPr>
              <a:lnSpc>
                <a:spcPct val="90000"/>
              </a:lnSpc>
            </a:pPr>
            <a:endParaRPr lang="en-US" dirty="0">
              <a:solidFill>
                <a:srgbClr val="FFFFFF"/>
              </a:solidFill>
            </a:endParaRPr>
          </a:p>
          <a:p>
            <a:pPr>
              <a:lnSpc>
                <a:spcPct val="90000"/>
              </a:lnSpc>
            </a:pPr>
            <a:endParaRPr lang="en-US" dirty="0">
              <a:solidFill>
                <a:srgbClr val="FFFFFF"/>
              </a:solidFill>
            </a:endParaRPr>
          </a:p>
          <a:p>
            <a:pPr>
              <a:lnSpc>
                <a:spcPct val="90000"/>
              </a:lnSpc>
            </a:pPr>
            <a:endParaRPr lang="en-US" dirty="0">
              <a:solidFill>
                <a:srgbClr val="FFFFFF"/>
              </a:solidFill>
            </a:endParaRPr>
          </a:p>
          <a:p>
            <a:pPr>
              <a:lnSpc>
                <a:spcPct val="90000"/>
              </a:lnSpc>
            </a:pPr>
            <a:endParaRPr lang="en-US" dirty="0">
              <a:solidFill>
                <a:srgbClr val="FFFFFF"/>
              </a:solidFill>
            </a:endParaRPr>
          </a:p>
          <a:p>
            <a:pPr>
              <a:lnSpc>
                <a:spcPct val="90000"/>
              </a:lnSpc>
            </a:pPr>
            <a:endParaRPr lang="en-US" dirty="0">
              <a:solidFill>
                <a:srgbClr val="FFFFFF"/>
              </a:solidFill>
            </a:endParaRPr>
          </a:p>
          <a:p>
            <a:pPr>
              <a:lnSpc>
                <a:spcPct val="90000"/>
              </a:lnSpc>
            </a:pPr>
            <a:endParaRPr lang="en-US" dirty="0">
              <a:solidFill>
                <a:srgbClr val="FFFFFF"/>
              </a:solidFill>
            </a:endParaRPr>
          </a:p>
          <a:p>
            <a:pPr>
              <a:lnSpc>
                <a:spcPct val="90000"/>
              </a:lnSpc>
            </a:pPr>
            <a:endParaRPr lang="en-US" dirty="0">
              <a:solidFill>
                <a:srgbClr val="FFFFFF"/>
              </a:solidFill>
            </a:endParaRPr>
          </a:p>
          <a:p>
            <a:pPr>
              <a:lnSpc>
                <a:spcPct val="90000"/>
              </a:lnSpc>
            </a:pPr>
            <a:endParaRPr lang="en-US" dirty="0">
              <a:solidFill>
                <a:srgbClr val="FFFFFF"/>
              </a:solidFill>
            </a:endParaRPr>
          </a:p>
          <a:p>
            <a:pPr>
              <a:lnSpc>
                <a:spcPct val="90000"/>
              </a:lnSpc>
            </a:pPr>
            <a:endParaRPr lang="en-US" dirty="0">
              <a:solidFill>
                <a:srgbClr val="FFFFFF"/>
              </a:solidFill>
            </a:endParaRPr>
          </a:p>
        </p:txBody>
      </p:sp>
      <p:pic>
        <p:nvPicPr>
          <p:cNvPr id="12" name="Picture 11" descr="A red car with its hood open&#10;&#10;Description automatically generated">
            <a:extLst>
              <a:ext uri="{FF2B5EF4-FFF2-40B4-BE49-F238E27FC236}">
                <a16:creationId xmlns:a16="http://schemas.microsoft.com/office/drawing/2014/main" id="{546BEF50-E352-B3AF-9BB9-996B7944CDA1}"/>
              </a:ext>
            </a:extLst>
          </p:cNvPr>
          <p:cNvPicPr>
            <a:picLocks noChangeAspect="1"/>
          </p:cNvPicPr>
          <p:nvPr/>
        </p:nvPicPr>
        <p:blipFill rotWithShape="1">
          <a:blip r:embed="rId2">
            <a:extLst>
              <a:ext uri="{28A0092B-C50C-407E-A947-70E740481C1C}">
                <a14:useLocalDpi xmlns:a14="http://schemas.microsoft.com/office/drawing/2010/main" val="0"/>
              </a:ext>
            </a:extLst>
          </a:blip>
          <a:srcRect t="37111" r="3" b="3"/>
          <a:stretch/>
        </p:blipFill>
        <p:spPr>
          <a:xfrm>
            <a:off x="5626826" y="321731"/>
            <a:ext cx="3798244" cy="3674848"/>
          </a:xfrm>
          <a:prstGeom prst="rect">
            <a:avLst/>
          </a:prstGeom>
        </p:spPr>
      </p:pic>
      <p:pic>
        <p:nvPicPr>
          <p:cNvPr id="8" name="Picture 7" descr="A close up of a watch&#10;&#10;Description automatically generated">
            <a:extLst>
              <a:ext uri="{FF2B5EF4-FFF2-40B4-BE49-F238E27FC236}">
                <a16:creationId xmlns:a16="http://schemas.microsoft.com/office/drawing/2014/main" id="{1AAACF85-750D-7FA8-85C6-027463DEC089}"/>
              </a:ext>
            </a:extLst>
          </p:cNvPr>
          <p:cNvPicPr>
            <a:picLocks noChangeAspect="1"/>
          </p:cNvPicPr>
          <p:nvPr/>
        </p:nvPicPr>
        <p:blipFill rotWithShape="1">
          <a:blip r:embed="rId3">
            <a:extLst>
              <a:ext uri="{28A0092B-C50C-407E-A947-70E740481C1C}">
                <a14:useLocalDpi xmlns:a14="http://schemas.microsoft.com/office/drawing/2010/main" val="0"/>
              </a:ext>
            </a:extLst>
          </a:blip>
          <a:srcRect t="20386" r="-3" b="-3"/>
          <a:stretch/>
        </p:blipFill>
        <p:spPr>
          <a:xfrm>
            <a:off x="9577533" y="321731"/>
            <a:ext cx="2286921" cy="2727667"/>
          </a:xfrm>
          <a:prstGeom prst="rect">
            <a:avLst/>
          </a:prstGeom>
        </p:spPr>
      </p:pic>
      <p:pic>
        <p:nvPicPr>
          <p:cNvPr id="16" name="Picture 15" descr="A group of sculptures on display&#10;&#10;Description automatically generated">
            <a:extLst>
              <a:ext uri="{FF2B5EF4-FFF2-40B4-BE49-F238E27FC236}">
                <a16:creationId xmlns:a16="http://schemas.microsoft.com/office/drawing/2014/main" id="{692B8C1A-B9D5-9E4A-513C-8FC9423DC9A4}"/>
              </a:ext>
            </a:extLst>
          </p:cNvPr>
          <p:cNvPicPr>
            <a:picLocks noChangeAspect="1"/>
          </p:cNvPicPr>
          <p:nvPr/>
        </p:nvPicPr>
        <p:blipFill rotWithShape="1">
          <a:blip r:embed="rId4">
            <a:extLst>
              <a:ext uri="{28A0092B-C50C-407E-A947-70E740481C1C}">
                <a14:useLocalDpi xmlns:a14="http://schemas.microsoft.com/office/drawing/2010/main" val="0"/>
              </a:ext>
            </a:extLst>
          </a:blip>
          <a:srcRect l="26418" r="26784" b="-2"/>
          <a:stretch/>
        </p:blipFill>
        <p:spPr>
          <a:xfrm>
            <a:off x="9583346" y="3210266"/>
            <a:ext cx="2286921" cy="3249800"/>
          </a:xfrm>
          <a:prstGeom prst="rect">
            <a:avLst/>
          </a:prstGeom>
        </p:spPr>
      </p:pic>
      <p:pic>
        <p:nvPicPr>
          <p:cNvPr id="6" name="Picture 5" descr="A pair of earrings on a rock&#10;&#10;Description automatically generated">
            <a:extLst>
              <a:ext uri="{FF2B5EF4-FFF2-40B4-BE49-F238E27FC236}">
                <a16:creationId xmlns:a16="http://schemas.microsoft.com/office/drawing/2014/main" id="{B25DE036-647A-91DE-A7FB-6DC5F2981963}"/>
              </a:ext>
            </a:extLst>
          </p:cNvPr>
          <p:cNvPicPr>
            <a:picLocks noChangeAspect="1"/>
          </p:cNvPicPr>
          <p:nvPr/>
        </p:nvPicPr>
        <p:blipFill rotWithShape="1">
          <a:blip r:embed="rId5">
            <a:extLst>
              <a:ext uri="{28A0092B-C50C-407E-A947-70E740481C1C}">
                <a14:useLocalDpi xmlns:a14="http://schemas.microsoft.com/office/drawing/2010/main" val="0"/>
              </a:ext>
            </a:extLst>
          </a:blip>
          <a:srcRect t="48586" r="3" b="10762"/>
          <a:stretch/>
        </p:blipFill>
        <p:spPr>
          <a:xfrm>
            <a:off x="5626823" y="4157449"/>
            <a:ext cx="3798247" cy="2313255"/>
          </a:xfrm>
          <a:prstGeom prst="rect">
            <a:avLst/>
          </a:prstGeom>
        </p:spPr>
      </p:pic>
    </p:spTree>
    <p:extLst>
      <p:ext uri="{BB962C8B-B14F-4D97-AF65-F5344CB8AC3E}">
        <p14:creationId xmlns:p14="http://schemas.microsoft.com/office/powerpoint/2010/main" val="1848966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100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down)">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100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wipe(down)">
                                      <p:cBhvr>
                                        <p:cTn id="18" dur="500"/>
                                        <p:tgtEl>
                                          <p:spTgt spid="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100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wipe(down)">
                                      <p:cBhvr>
                                        <p:cTn id="23" dur="500"/>
                                        <p:tgtEl>
                                          <p:spTgt spid="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100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wipe(down)">
                                      <p:cBhvr>
                                        <p:cTn id="28" dur="500"/>
                                        <p:tgtEl>
                                          <p:spTgt spid="4">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100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down)">
                                      <p:cBhvr>
                                        <p:cTn id="33"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0" name="Straight Connector 39">
            <a:extLst>
              <a:ext uri="{FF2B5EF4-FFF2-40B4-BE49-F238E27FC236}">
                <a16:creationId xmlns:a16="http://schemas.microsoft.com/office/drawing/2014/main" id="{899B6EB3-B4EB-4EC7-944A-703BAE0D1A2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D57B7E56-630C-4F8E-9323-83CEA472CA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5141002" cy="61489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9CB102-0B32-7AA5-43B1-0A1E131DE248}"/>
              </a:ext>
            </a:extLst>
          </p:cNvPr>
          <p:cNvSpPr>
            <a:spLocks noGrp="1"/>
          </p:cNvSpPr>
          <p:nvPr>
            <p:ph type="title"/>
          </p:nvPr>
        </p:nvSpPr>
        <p:spPr>
          <a:xfrm>
            <a:off x="1024129" y="585216"/>
            <a:ext cx="4028318" cy="1499616"/>
          </a:xfrm>
        </p:spPr>
        <p:txBody>
          <a:bodyPr vert="horz" lIns="91440" tIns="45720" rIns="91440" bIns="45720" rtlCol="0" anchor="ctr">
            <a:normAutofit/>
          </a:bodyPr>
          <a:lstStyle/>
          <a:p>
            <a:r>
              <a:rPr lang="en-US" sz="4800" dirty="0">
                <a:solidFill>
                  <a:srgbClr val="FFFFFF"/>
                </a:solidFill>
              </a:rPr>
              <a:t>Digital assets</a:t>
            </a:r>
          </a:p>
        </p:txBody>
      </p:sp>
      <p:cxnSp>
        <p:nvCxnSpPr>
          <p:cNvPr id="44" name="Straight Connector 43">
            <a:extLst>
              <a:ext uri="{FF2B5EF4-FFF2-40B4-BE49-F238E27FC236}">
                <a16:creationId xmlns:a16="http://schemas.microsoft.com/office/drawing/2014/main" id="{53529160-B48D-4DE7-8F8C-EDDD160966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8" name="Content Placeholder 27">
            <a:extLst>
              <a:ext uri="{FF2B5EF4-FFF2-40B4-BE49-F238E27FC236}">
                <a16:creationId xmlns:a16="http://schemas.microsoft.com/office/drawing/2014/main" id="{E1DA0271-AFFD-DE67-F30D-B034A714F572}"/>
              </a:ext>
            </a:extLst>
          </p:cNvPr>
          <p:cNvSpPr>
            <a:spLocks noGrp="1"/>
          </p:cNvSpPr>
          <p:nvPr>
            <p:ph sz="half" idx="1"/>
          </p:nvPr>
        </p:nvSpPr>
        <p:spPr>
          <a:xfrm>
            <a:off x="1024129" y="1887794"/>
            <a:ext cx="3791711" cy="4330126"/>
          </a:xfrm>
        </p:spPr>
        <p:txBody>
          <a:bodyPr vert="horz" lIns="45720" tIns="45720" rIns="45720" bIns="45720" rtlCol="0">
            <a:noAutofit/>
          </a:bodyPr>
          <a:lstStyle/>
          <a:p>
            <a:pPr>
              <a:buClr>
                <a:schemeClr val="bg1"/>
              </a:buClr>
              <a:buFont typeface="Wingdings" panose="05000000000000000000" pitchFamily="2" charset="2"/>
              <a:buChar char="v"/>
            </a:pPr>
            <a:r>
              <a:rPr lang="en-US" sz="3600" dirty="0">
                <a:solidFill>
                  <a:srgbClr val="FFFFFF"/>
                </a:solidFill>
              </a:rPr>
              <a:t>Airline, Hotel and     Credit Card Miles/Points</a:t>
            </a:r>
          </a:p>
          <a:p>
            <a:pPr>
              <a:buClr>
                <a:schemeClr val="bg1"/>
              </a:buClr>
              <a:buFont typeface="Wingdings" panose="05000000000000000000" pitchFamily="2" charset="2"/>
              <a:buChar char="v"/>
            </a:pPr>
            <a:r>
              <a:rPr lang="en-US" sz="3600" dirty="0">
                <a:solidFill>
                  <a:srgbClr val="FFFFFF"/>
                </a:solidFill>
              </a:rPr>
              <a:t>Cryptocurrency</a:t>
            </a:r>
          </a:p>
          <a:p>
            <a:pPr>
              <a:buClr>
                <a:schemeClr val="bg1"/>
              </a:buClr>
              <a:buFont typeface="Wingdings" panose="05000000000000000000" pitchFamily="2" charset="2"/>
              <a:buChar char="v"/>
            </a:pPr>
            <a:r>
              <a:rPr lang="en-US" sz="3600" dirty="0">
                <a:solidFill>
                  <a:srgbClr val="FFFFFF"/>
                </a:solidFill>
              </a:rPr>
              <a:t>NFT’s</a:t>
            </a:r>
          </a:p>
          <a:p>
            <a:pPr>
              <a:buClr>
                <a:schemeClr val="bg1"/>
              </a:buClr>
              <a:buFont typeface="Wingdings" panose="05000000000000000000" pitchFamily="2" charset="2"/>
              <a:buChar char="v"/>
            </a:pPr>
            <a:r>
              <a:rPr lang="en-US" sz="3600" dirty="0">
                <a:solidFill>
                  <a:srgbClr val="FFFFFF"/>
                </a:solidFill>
              </a:rPr>
              <a:t>Digital Media Libraries</a:t>
            </a:r>
          </a:p>
        </p:txBody>
      </p:sp>
      <p:pic>
        <p:nvPicPr>
          <p:cNvPr id="10" name="Picture 9" descr="A hand holding several credit cards">
            <a:extLst>
              <a:ext uri="{FF2B5EF4-FFF2-40B4-BE49-F238E27FC236}">
                <a16:creationId xmlns:a16="http://schemas.microsoft.com/office/drawing/2014/main" id="{A968451A-8EC2-4E27-7AB0-A423FBAD0F93}"/>
              </a:ext>
            </a:extLst>
          </p:cNvPr>
          <p:cNvPicPr>
            <a:picLocks noChangeAspect="1"/>
          </p:cNvPicPr>
          <p:nvPr/>
        </p:nvPicPr>
        <p:blipFill rotWithShape="1">
          <a:blip r:embed="rId2">
            <a:extLst>
              <a:ext uri="{28A0092B-C50C-407E-A947-70E740481C1C}">
                <a14:useLocalDpi xmlns:a14="http://schemas.microsoft.com/office/drawing/2010/main" val="0"/>
              </a:ext>
            </a:extLst>
          </a:blip>
          <a:srcRect l="17701" r="24161" b="2"/>
          <a:stretch/>
        </p:blipFill>
        <p:spPr>
          <a:xfrm>
            <a:off x="5626827" y="321732"/>
            <a:ext cx="3798244" cy="3674848"/>
          </a:xfrm>
          <a:prstGeom prst="rect">
            <a:avLst/>
          </a:prstGeom>
        </p:spPr>
      </p:pic>
      <p:pic>
        <p:nvPicPr>
          <p:cNvPr id="8" name="Content Placeholder 7" descr="A bitcoin coin in a pile of small crystals&#10;&#10;Description automatically generated">
            <a:extLst>
              <a:ext uri="{FF2B5EF4-FFF2-40B4-BE49-F238E27FC236}">
                <a16:creationId xmlns:a16="http://schemas.microsoft.com/office/drawing/2014/main" id="{DCEF17B5-ADBE-9140-5223-848900BEC00B}"/>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27112" r="16924"/>
          <a:stretch/>
        </p:blipFill>
        <p:spPr>
          <a:xfrm>
            <a:off x="9583347" y="321734"/>
            <a:ext cx="2286921" cy="2727667"/>
          </a:xfrm>
          <a:prstGeom prst="rect">
            <a:avLst/>
          </a:prstGeom>
        </p:spPr>
      </p:pic>
      <p:pic>
        <p:nvPicPr>
          <p:cNvPr id="12" name="Content Placeholder 11" descr="A screen shot of a computer&#10;&#10;Description automatically generated">
            <a:extLst>
              <a:ext uri="{FF2B5EF4-FFF2-40B4-BE49-F238E27FC236}">
                <a16:creationId xmlns:a16="http://schemas.microsoft.com/office/drawing/2014/main" id="{3D9F62A9-5F2F-DF93-6CF9-409D83ACED27}"/>
              </a:ext>
            </a:extLst>
          </p:cNvPr>
          <p:cNvPicPr>
            <a:picLocks noChangeAspect="1"/>
          </p:cNvPicPr>
          <p:nvPr/>
        </p:nvPicPr>
        <p:blipFill rotWithShape="1">
          <a:blip r:embed="rId4">
            <a:extLst>
              <a:ext uri="{28A0092B-C50C-407E-A947-70E740481C1C}">
                <a14:useLocalDpi xmlns:a14="http://schemas.microsoft.com/office/drawing/2010/main" val="0"/>
              </a:ext>
            </a:extLst>
          </a:blip>
          <a:srcRect r="12042" b="6"/>
          <a:stretch/>
        </p:blipFill>
        <p:spPr>
          <a:xfrm>
            <a:off x="9583346" y="3210266"/>
            <a:ext cx="2286921" cy="3249800"/>
          </a:xfrm>
          <a:prstGeom prst="rect">
            <a:avLst/>
          </a:prstGeom>
        </p:spPr>
      </p:pic>
      <p:pic>
        <p:nvPicPr>
          <p:cNvPr id="4" name="Picture 3" descr="A plane flying in the sky">
            <a:extLst>
              <a:ext uri="{FF2B5EF4-FFF2-40B4-BE49-F238E27FC236}">
                <a16:creationId xmlns:a16="http://schemas.microsoft.com/office/drawing/2014/main" id="{8948C855-5B3B-C221-CBBE-32AEC7B8DBF4}"/>
              </a:ext>
            </a:extLst>
          </p:cNvPr>
          <p:cNvPicPr>
            <a:picLocks noChangeAspect="1"/>
          </p:cNvPicPr>
          <p:nvPr/>
        </p:nvPicPr>
        <p:blipFill rotWithShape="1">
          <a:blip r:embed="rId5">
            <a:extLst>
              <a:ext uri="{28A0092B-C50C-407E-A947-70E740481C1C}">
                <a14:useLocalDpi xmlns:a14="http://schemas.microsoft.com/office/drawing/2010/main" val="0"/>
              </a:ext>
            </a:extLst>
          </a:blip>
          <a:srcRect t="14478" r="4" b="4321"/>
          <a:stretch/>
        </p:blipFill>
        <p:spPr>
          <a:xfrm>
            <a:off x="5626823" y="4157449"/>
            <a:ext cx="3798247" cy="2313255"/>
          </a:xfrm>
          <a:prstGeom prst="rect">
            <a:avLst/>
          </a:prstGeom>
        </p:spPr>
      </p:pic>
      <p:pic>
        <p:nvPicPr>
          <p:cNvPr id="13" name="Picture 12" descr="A blue and white logo&#10;&#10;Description automatically generated">
            <a:extLst>
              <a:ext uri="{FF2B5EF4-FFF2-40B4-BE49-F238E27FC236}">
                <a16:creationId xmlns:a16="http://schemas.microsoft.com/office/drawing/2014/main" id="{E3318660-D266-370D-7BB9-802D604B91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47728" y="6423177"/>
            <a:ext cx="1144272" cy="434823"/>
          </a:xfrm>
          <a:prstGeom prst="rect">
            <a:avLst/>
          </a:prstGeom>
        </p:spPr>
      </p:pic>
    </p:spTree>
    <p:extLst>
      <p:ext uri="{BB962C8B-B14F-4D97-AF65-F5344CB8AC3E}">
        <p14:creationId xmlns:p14="http://schemas.microsoft.com/office/powerpoint/2010/main" val="9721064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8">
                                            <p:txEl>
                                              <p:pRg st="0" end="0"/>
                                            </p:txEl>
                                          </p:spTgt>
                                        </p:tgtEl>
                                        <p:attrNameLst>
                                          <p:attrName>style.visibility</p:attrName>
                                        </p:attrNameLst>
                                      </p:cBhvr>
                                      <p:to>
                                        <p:strVal val="visible"/>
                                      </p:to>
                                    </p:set>
                                    <p:animEffect transition="in" filter="wipe(down)">
                                      <p:cBhvr>
                                        <p:cTn id="13" dur="1000"/>
                                        <p:tgtEl>
                                          <p:spTgt spid="2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8">
                                            <p:txEl>
                                              <p:pRg st="1" end="1"/>
                                            </p:txEl>
                                          </p:spTgt>
                                        </p:tgtEl>
                                        <p:attrNameLst>
                                          <p:attrName>style.visibility</p:attrName>
                                        </p:attrNameLst>
                                      </p:cBhvr>
                                      <p:to>
                                        <p:strVal val="visible"/>
                                      </p:to>
                                    </p:set>
                                    <p:animEffect transition="in" filter="wipe(down)">
                                      <p:cBhvr>
                                        <p:cTn id="18" dur="1000"/>
                                        <p:tgtEl>
                                          <p:spTgt spid="28">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8">
                                            <p:txEl>
                                              <p:pRg st="2" end="2"/>
                                            </p:txEl>
                                          </p:spTgt>
                                        </p:tgtEl>
                                        <p:attrNameLst>
                                          <p:attrName>style.visibility</p:attrName>
                                        </p:attrNameLst>
                                      </p:cBhvr>
                                      <p:to>
                                        <p:strVal val="visible"/>
                                      </p:to>
                                    </p:set>
                                    <p:animEffect transition="in" filter="wipe(down)">
                                      <p:cBhvr>
                                        <p:cTn id="23" dur="1000"/>
                                        <p:tgtEl>
                                          <p:spTgt spid="28">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8">
                                            <p:txEl>
                                              <p:pRg st="3" end="3"/>
                                            </p:txEl>
                                          </p:spTgt>
                                        </p:tgtEl>
                                        <p:attrNameLst>
                                          <p:attrName>style.visibility</p:attrName>
                                        </p:attrNameLst>
                                      </p:cBhvr>
                                      <p:to>
                                        <p:strVal val="visible"/>
                                      </p:to>
                                    </p:set>
                                    <p:animEffect transition="in" filter="wipe(down)">
                                      <p:cBhvr>
                                        <p:cTn id="28" dur="1000"/>
                                        <p:tgtEl>
                                          <p:spTgt spid="2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5" name="Straight Connector 34">
            <a:extLst>
              <a:ext uri="{FF2B5EF4-FFF2-40B4-BE49-F238E27FC236}">
                <a16:creationId xmlns:a16="http://schemas.microsoft.com/office/drawing/2014/main" id="{E958E136-334F-470E-A74F-85FA25AA13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CAD8E0D4-B46A-41AC-B3D0-0F83525472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5141002" cy="61489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6AE213-EE4C-A080-46B0-A6789161AD64}"/>
              </a:ext>
            </a:extLst>
          </p:cNvPr>
          <p:cNvSpPr>
            <a:spLocks noGrp="1"/>
          </p:cNvSpPr>
          <p:nvPr>
            <p:ph type="title"/>
          </p:nvPr>
        </p:nvSpPr>
        <p:spPr>
          <a:xfrm>
            <a:off x="1008504" y="629472"/>
            <a:ext cx="3779085" cy="1499616"/>
          </a:xfrm>
        </p:spPr>
        <p:txBody>
          <a:bodyPr vert="horz" lIns="91440" tIns="45720" rIns="91440" bIns="45720" rtlCol="0" anchor="ctr">
            <a:normAutofit/>
          </a:bodyPr>
          <a:lstStyle/>
          <a:p>
            <a:r>
              <a:rPr lang="en-US" dirty="0">
                <a:solidFill>
                  <a:srgbClr val="FFFFFF"/>
                </a:solidFill>
              </a:rPr>
              <a:t>Intellectual property</a:t>
            </a:r>
          </a:p>
        </p:txBody>
      </p:sp>
      <p:cxnSp>
        <p:nvCxnSpPr>
          <p:cNvPr id="39" name="Straight Connector 38">
            <a:extLst>
              <a:ext uri="{FF2B5EF4-FFF2-40B4-BE49-F238E27FC236}">
                <a16:creationId xmlns:a16="http://schemas.microsoft.com/office/drawing/2014/main" id="{149227F7-9C13-4B11-BBA2-9CC10F687B4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2" name="Content Placeholder 11">
            <a:extLst>
              <a:ext uri="{FF2B5EF4-FFF2-40B4-BE49-F238E27FC236}">
                <a16:creationId xmlns:a16="http://schemas.microsoft.com/office/drawing/2014/main" id="{94C4065F-2995-906F-5824-F060D56AB801}"/>
              </a:ext>
            </a:extLst>
          </p:cNvPr>
          <p:cNvSpPr>
            <a:spLocks noGrp="1"/>
          </p:cNvSpPr>
          <p:nvPr>
            <p:ph sz="half" idx="1"/>
          </p:nvPr>
        </p:nvSpPr>
        <p:spPr>
          <a:xfrm>
            <a:off x="1113338" y="2277908"/>
            <a:ext cx="3791711" cy="3931920"/>
          </a:xfrm>
        </p:spPr>
        <p:txBody>
          <a:bodyPr vert="horz" lIns="45720" tIns="45720" rIns="45720" bIns="45720" rtlCol="0">
            <a:normAutofit/>
          </a:bodyPr>
          <a:lstStyle/>
          <a:p>
            <a:pPr>
              <a:buClr>
                <a:schemeClr val="bg1"/>
              </a:buClr>
              <a:buFont typeface="Wingdings" panose="05000000000000000000" pitchFamily="2" charset="2"/>
              <a:buChar char="v"/>
            </a:pPr>
            <a:r>
              <a:rPr lang="en-US" sz="3600" dirty="0">
                <a:solidFill>
                  <a:srgbClr val="FFFFFF"/>
                </a:solidFill>
              </a:rPr>
              <a:t>Trademarks</a:t>
            </a:r>
          </a:p>
          <a:p>
            <a:pPr>
              <a:buClr>
                <a:schemeClr val="bg1"/>
              </a:buClr>
              <a:buFont typeface="Wingdings" panose="05000000000000000000" pitchFamily="2" charset="2"/>
              <a:buChar char="v"/>
            </a:pPr>
            <a:r>
              <a:rPr lang="en-US" sz="3600" dirty="0">
                <a:solidFill>
                  <a:srgbClr val="FFFFFF"/>
                </a:solidFill>
              </a:rPr>
              <a:t>Patents</a:t>
            </a:r>
          </a:p>
          <a:p>
            <a:pPr>
              <a:buClr>
                <a:schemeClr val="bg1"/>
              </a:buClr>
              <a:buFont typeface="Wingdings" panose="05000000000000000000" pitchFamily="2" charset="2"/>
              <a:buChar char="v"/>
            </a:pPr>
            <a:r>
              <a:rPr lang="en-US" sz="3600" dirty="0">
                <a:solidFill>
                  <a:srgbClr val="FFFFFF"/>
                </a:solidFill>
              </a:rPr>
              <a:t>Trade Secrets</a:t>
            </a:r>
          </a:p>
          <a:p>
            <a:pPr>
              <a:buClr>
                <a:schemeClr val="bg1"/>
              </a:buClr>
              <a:buFont typeface="Wingdings" panose="05000000000000000000" pitchFamily="2" charset="2"/>
              <a:buChar char="v"/>
            </a:pPr>
            <a:r>
              <a:rPr lang="en-US" sz="3600" dirty="0">
                <a:solidFill>
                  <a:srgbClr val="FFFFFF"/>
                </a:solidFill>
              </a:rPr>
              <a:t>Copyright </a:t>
            </a:r>
          </a:p>
        </p:txBody>
      </p:sp>
      <p:pic>
        <p:nvPicPr>
          <p:cNvPr id="6" name="Content Placeholder 5" descr="A row of books on a table&#10;&#10;Description automatically generated">
            <a:extLst>
              <a:ext uri="{FF2B5EF4-FFF2-40B4-BE49-F238E27FC236}">
                <a16:creationId xmlns:a16="http://schemas.microsoft.com/office/drawing/2014/main" id="{7B6B4125-68E3-C93D-1FAD-918CB47A1267}"/>
              </a:ext>
            </a:extLst>
          </p:cNvPr>
          <p:cNvPicPr>
            <a:picLocks noChangeAspect="1"/>
          </p:cNvPicPr>
          <p:nvPr/>
        </p:nvPicPr>
        <p:blipFill rotWithShape="1">
          <a:blip r:embed="rId2">
            <a:extLst>
              <a:ext uri="{28A0092B-C50C-407E-A947-70E740481C1C}">
                <a14:useLocalDpi xmlns:a14="http://schemas.microsoft.com/office/drawing/2010/main" val="0"/>
              </a:ext>
            </a:extLst>
          </a:blip>
          <a:srcRect l="11390" r="19616" b="-3"/>
          <a:stretch/>
        </p:blipFill>
        <p:spPr>
          <a:xfrm>
            <a:off x="5626827" y="321732"/>
            <a:ext cx="3798244" cy="3674848"/>
          </a:xfrm>
          <a:prstGeom prst="rect">
            <a:avLst/>
          </a:prstGeom>
        </p:spPr>
      </p:pic>
      <p:sp>
        <p:nvSpPr>
          <p:cNvPr id="41" name="Rectangle 40">
            <a:extLst>
              <a:ext uri="{FF2B5EF4-FFF2-40B4-BE49-F238E27FC236}">
                <a16:creationId xmlns:a16="http://schemas.microsoft.com/office/drawing/2014/main" id="{87D0806B-39E1-459F-9AEC-286A51ABBD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321732"/>
            <a:ext cx="2286920" cy="273281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A cell phone with apps on the screen&#10;&#10;Description automatically generated">
            <a:extLst>
              <a:ext uri="{FF2B5EF4-FFF2-40B4-BE49-F238E27FC236}">
                <a16:creationId xmlns:a16="http://schemas.microsoft.com/office/drawing/2014/main" id="{71BFABE0-E42C-CC50-B3D5-C0FCA236D062}"/>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25240" r="18900" b="-2"/>
          <a:stretch/>
        </p:blipFill>
        <p:spPr>
          <a:xfrm>
            <a:off x="9583348" y="321732"/>
            <a:ext cx="2286920" cy="2732810"/>
          </a:xfrm>
          <a:prstGeom prst="rect">
            <a:avLst/>
          </a:prstGeom>
        </p:spPr>
      </p:pic>
      <p:sp>
        <p:nvSpPr>
          <p:cNvPr id="43" name="Rectangle 42">
            <a:extLst>
              <a:ext uri="{FF2B5EF4-FFF2-40B4-BE49-F238E27FC236}">
                <a16:creationId xmlns:a16="http://schemas.microsoft.com/office/drawing/2014/main" id="{BE51F353-8A45-4355-81D3-4B33275A1D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26825" y="4157448"/>
            <a:ext cx="3798245" cy="23026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up of a typewriter&#10;&#10;Description automatically generated">
            <a:extLst>
              <a:ext uri="{FF2B5EF4-FFF2-40B4-BE49-F238E27FC236}">
                <a16:creationId xmlns:a16="http://schemas.microsoft.com/office/drawing/2014/main" id="{04A5EADC-D3DA-5181-FAD3-C050E94A4FA7}"/>
              </a:ext>
            </a:extLst>
          </p:cNvPr>
          <p:cNvPicPr>
            <a:picLocks noChangeAspect="1"/>
          </p:cNvPicPr>
          <p:nvPr/>
        </p:nvPicPr>
        <p:blipFill rotWithShape="1">
          <a:blip r:embed="rId4">
            <a:extLst>
              <a:ext uri="{28A0092B-C50C-407E-A947-70E740481C1C}">
                <a14:useLocalDpi xmlns:a14="http://schemas.microsoft.com/office/drawing/2010/main" val="0"/>
              </a:ext>
            </a:extLst>
          </a:blip>
          <a:srcRect r="4" b="9182"/>
          <a:stretch/>
        </p:blipFill>
        <p:spPr>
          <a:xfrm>
            <a:off x="5626825" y="4157448"/>
            <a:ext cx="3798245" cy="2302620"/>
          </a:xfrm>
          <a:prstGeom prst="rect">
            <a:avLst/>
          </a:prstGeom>
        </p:spPr>
      </p:pic>
      <p:pic>
        <p:nvPicPr>
          <p:cNvPr id="7" name="Picture 6" descr="A white logo on a blue surface&#10;&#10;Description automatically generated">
            <a:extLst>
              <a:ext uri="{FF2B5EF4-FFF2-40B4-BE49-F238E27FC236}">
                <a16:creationId xmlns:a16="http://schemas.microsoft.com/office/drawing/2014/main" id="{A038EA43-3FA5-AAE9-23B4-F334A6C69B3D}"/>
              </a:ext>
            </a:extLst>
          </p:cNvPr>
          <p:cNvPicPr>
            <a:picLocks noChangeAspect="1"/>
          </p:cNvPicPr>
          <p:nvPr/>
        </p:nvPicPr>
        <p:blipFill rotWithShape="1">
          <a:blip r:embed="rId5">
            <a:extLst>
              <a:ext uri="{28A0092B-C50C-407E-A947-70E740481C1C}">
                <a14:useLocalDpi xmlns:a14="http://schemas.microsoft.com/office/drawing/2010/main" val="0"/>
              </a:ext>
            </a:extLst>
          </a:blip>
          <a:srcRect l="26794" r="26235" b="4"/>
          <a:stretch/>
        </p:blipFill>
        <p:spPr>
          <a:xfrm>
            <a:off x="9583346" y="3210267"/>
            <a:ext cx="2286921" cy="3249800"/>
          </a:xfrm>
          <a:prstGeom prst="rect">
            <a:avLst/>
          </a:prstGeom>
        </p:spPr>
      </p:pic>
      <p:pic>
        <p:nvPicPr>
          <p:cNvPr id="9" name="Picture 8" descr="A blue and white logo&#10;&#10;Description automatically generated">
            <a:extLst>
              <a:ext uri="{FF2B5EF4-FFF2-40B4-BE49-F238E27FC236}">
                <a16:creationId xmlns:a16="http://schemas.microsoft.com/office/drawing/2014/main" id="{88CCE5D0-9A32-1B52-2782-788A5006B2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47728" y="6423177"/>
            <a:ext cx="1144272" cy="434823"/>
          </a:xfrm>
          <a:prstGeom prst="rect">
            <a:avLst/>
          </a:prstGeom>
        </p:spPr>
      </p:pic>
    </p:spTree>
    <p:extLst>
      <p:ext uri="{BB962C8B-B14F-4D97-AF65-F5344CB8AC3E}">
        <p14:creationId xmlns:p14="http://schemas.microsoft.com/office/powerpoint/2010/main" val="204543070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7" name="Straight Connector 36">
            <a:extLst>
              <a:ext uri="{FF2B5EF4-FFF2-40B4-BE49-F238E27FC236}">
                <a16:creationId xmlns:a16="http://schemas.microsoft.com/office/drawing/2014/main" id="{E958E136-334F-470E-A74F-85FA25AA13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CAD8E0D4-B46A-41AC-B3D0-0F83525472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5141002" cy="61489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B03C89-E530-B3EB-72D0-59060FA819A0}"/>
              </a:ext>
            </a:extLst>
          </p:cNvPr>
          <p:cNvSpPr>
            <a:spLocks noGrp="1"/>
          </p:cNvSpPr>
          <p:nvPr>
            <p:ph type="title"/>
          </p:nvPr>
        </p:nvSpPr>
        <p:spPr>
          <a:xfrm>
            <a:off x="1526009" y="2496964"/>
            <a:ext cx="3779085" cy="1499616"/>
          </a:xfrm>
        </p:spPr>
        <p:txBody>
          <a:bodyPr vert="horz" lIns="91440" tIns="45720" rIns="91440" bIns="45720" rtlCol="0" anchor="ctr">
            <a:normAutofit fontScale="90000"/>
          </a:bodyPr>
          <a:lstStyle/>
          <a:p>
            <a:r>
              <a:rPr lang="en-US" sz="12500" dirty="0">
                <a:solidFill>
                  <a:srgbClr val="FFFFFF"/>
                </a:solidFill>
              </a:rPr>
              <a:t>pets</a:t>
            </a:r>
          </a:p>
        </p:txBody>
      </p:sp>
      <p:cxnSp>
        <p:nvCxnSpPr>
          <p:cNvPr id="40" name="Straight Connector 39">
            <a:extLst>
              <a:ext uri="{FF2B5EF4-FFF2-40B4-BE49-F238E27FC236}">
                <a16:creationId xmlns:a16="http://schemas.microsoft.com/office/drawing/2014/main" id="{149227F7-9C13-4B11-BBA2-9CC10F687B4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7" name="Picture 6" descr="A person riding a horse over a hurdle&#10;&#10;Description automatically generated">
            <a:extLst>
              <a:ext uri="{FF2B5EF4-FFF2-40B4-BE49-F238E27FC236}">
                <a16:creationId xmlns:a16="http://schemas.microsoft.com/office/drawing/2014/main" id="{D74E394F-9D65-F6B2-22B1-C669CB3536C8}"/>
              </a:ext>
            </a:extLst>
          </p:cNvPr>
          <p:cNvPicPr>
            <a:picLocks noChangeAspect="1"/>
          </p:cNvPicPr>
          <p:nvPr/>
        </p:nvPicPr>
        <p:blipFill rotWithShape="1">
          <a:blip r:embed="rId2">
            <a:extLst>
              <a:ext uri="{28A0092B-C50C-407E-A947-70E740481C1C}">
                <a14:useLocalDpi xmlns:a14="http://schemas.microsoft.com/office/drawing/2010/main" val="0"/>
              </a:ext>
            </a:extLst>
          </a:blip>
          <a:srcRect l="20156" r="2" b="2"/>
          <a:stretch/>
        </p:blipFill>
        <p:spPr>
          <a:xfrm>
            <a:off x="5626827" y="321732"/>
            <a:ext cx="3798244" cy="3674848"/>
          </a:xfrm>
          <a:prstGeom prst="rect">
            <a:avLst/>
          </a:prstGeom>
        </p:spPr>
      </p:pic>
      <p:sp>
        <p:nvSpPr>
          <p:cNvPr id="36" name="Rectangle 35">
            <a:extLst>
              <a:ext uri="{FF2B5EF4-FFF2-40B4-BE49-F238E27FC236}">
                <a16:creationId xmlns:a16="http://schemas.microsoft.com/office/drawing/2014/main" id="{87D0806B-39E1-459F-9AEC-286A51ABBD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321732"/>
            <a:ext cx="2286920" cy="273281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dog and cat lying on the floor&#10;&#10;Description automatically generated">
            <a:extLst>
              <a:ext uri="{FF2B5EF4-FFF2-40B4-BE49-F238E27FC236}">
                <a16:creationId xmlns:a16="http://schemas.microsoft.com/office/drawing/2014/main" id="{E1300FA4-B3EA-4BC5-326C-9432F16E5007}"/>
              </a:ext>
            </a:extLst>
          </p:cNvPr>
          <p:cNvPicPr>
            <a:picLocks noChangeAspect="1"/>
          </p:cNvPicPr>
          <p:nvPr/>
        </p:nvPicPr>
        <p:blipFill rotWithShape="1">
          <a:blip r:embed="rId3">
            <a:extLst>
              <a:ext uri="{28A0092B-C50C-407E-A947-70E740481C1C}">
                <a14:useLocalDpi xmlns:a14="http://schemas.microsoft.com/office/drawing/2010/main" val="0"/>
              </a:ext>
            </a:extLst>
          </a:blip>
          <a:srcRect t="1956" r="-3" b="18278"/>
          <a:stretch/>
        </p:blipFill>
        <p:spPr>
          <a:xfrm>
            <a:off x="9583348" y="321732"/>
            <a:ext cx="2286920" cy="2732810"/>
          </a:xfrm>
          <a:prstGeom prst="rect">
            <a:avLst/>
          </a:prstGeom>
        </p:spPr>
      </p:pic>
      <p:sp>
        <p:nvSpPr>
          <p:cNvPr id="38" name="Rectangle 37">
            <a:extLst>
              <a:ext uri="{FF2B5EF4-FFF2-40B4-BE49-F238E27FC236}">
                <a16:creationId xmlns:a16="http://schemas.microsoft.com/office/drawing/2014/main" id="{BE51F353-8A45-4355-81D3-4B33275A1D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26825" y="4157448"/>
            <a:ext cx="3798245" cy="23026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rabbit sitting in the grass&#10;&#10;Description automatically generated">
            <a:extLst>
              <a:ext uri="{FF2B5EF4-FFF2-40B4-BE49-F238E27FC236}">
                <a16:creationId xmlns:a16="http://schemas.microsoft.com/office/drawing/2014/main" id="{B2D02F6C-31A0-5A27-AE76-189B8D1F4190}"/>
              </a:ext>
            </a:extLst>
          </p:cNvPr>
          <p:cNvPicPr>
            <a:picLocks noChangeAspect="1"/>
          </p:cNvPicPr>
          <p:nvPr/>
        </p:nvPicPr>
        <p:blipFill rotWithShape="1">
          <a:blip r:embed="rId4">
            <a:extLst>
              <a:ext uri="{28A0092B-C50C-407E-A947-70E740481C1C}">
                <a14:useLocalDpi xmlns:a14="http://schemas.microsoft.com/office/drawing/2010/main" val="0"/>
              </a:ext>
            </a:extLst>
          </a:blip>
          <a:srcRect t="13771" r="4" b="5401"/>
          <a:stretch/>
        </p:blipFill>
        <p:spPr>
          <a:xfrm>
            <a:off x="5626823" y="4157448"/>
            <a:ext cx="3798245" cy="2302620"/>
          </a:xfrm>
          <a:prstGeom prst="rect">
            <a:avLst/>
          </a:prstGeom>
        </p:spPr>
      </p:pic>
      <p:pic>
        <p:nvPicPr>
          <p:cNvPr id="8" name="Content Placeholder 7" descr="A small dog with large ears&#10;&#10;Description automatically generated">
            <a:extLst>
              <a:ext uri="{FF2B5EF4-FFF2-40B4-BE49-F238E27FC236}">
                <a16:creationId xmlns:a16="http://schemas.microsoft.com/office/drawing/2014/main" id="{E3DD9E23-8078-0698-CDBA-65CB49F4C558}"/>
              </a:ext>
            </a:extLst>
          </p:cNvPr>
          <p:cNvPicPr>
            <a:picLocks noGrp="1" noChangeAspect="1"/>
          </p:cNvPicPr>
          <p:nvPr>
            <p:ph sz="half" idx="2"/>
          </p:nvPr>
        </p:nvPicPr>
        <p:blipFill rotWithShape="1">
          <a:blip r:embed="rId5">
            <a:extLst>
              <a:ext uri="{28A0092B-C50C-407E-A947-70E740481C1C}">
                <a14:useLocalDpi xmlns:a14="http://schemas.microsoft.com/office/drawing/2010/main" val="0"/>
              </a:ext>
            </a:extLst>
          </a:blip>
          <a:srcRect r="2" b="3727"/>
          <a:stretch/>
        </p:blipFill>
        <p:spPr>
          <a:xfrm>
            <a:off x="9583346" y="3210267"/>
            <a:ext cx="2286921" cy="3249800"/>
          </a:xfrm>
          <a:prstGeom prst="rect">
            <a:avLst/>
          </a:prstGeom>
        </p:spPr>
      </p:pic>
      <p:pic>
        <p:nvPicPr>
          <p:cNvPr id="11" name="Picture 10" descr="A blue and white logo&#10;&#10;Description automatically generated">
            <a:extLst>
              <a:ext uri="{FF2B5EF4-FFF2-40B4-BE49-F238E27FC236}">
                <a16:creationId xmlns:a16="http://schemas.microsoft.com/office/drawing/2014/main" id="{CE501DE7-8EAC-075B-737C-6D7B0F3FD4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47728" y="6423177"/>
            <a:ext cx="1144272" cy="434823"/>
          </a:xfrm>
          <a:prstGeom prst="rect">
            <a:avLst/>
          </a:prstGeom>
        </p:spPr>
      </p:pic>
    </p:spTree>
    <p:extLst>
      <p:ext uri="{BB962C8B-B14F-4D97-AF65-F5344CB8AC3E}">
        <p14:creationId xmlns:p14="http://schemas.microsoft.com/office/powerpoint/2010/main" val="8765097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343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C31222-EB12-B43C-FDE7-408EDC3749C7}"/>
              </a:ext>
            </a:extLst>
          </p:cNvPr>
          <p:cNvSpPr>
            <a:spLocks noGrp="1"/>
          </p:cNvSpPr>
          <p:nvPr>
            <p:ph type="title"/>
          </p:nvPr>
        </p:nvSpPr>
        <p:spPr>
          <a:xfrm>
            <a:off x="504056" y="4797967"/>
            <a:ext cx="6594189" cy="1625210"/>
          </a:xfrm>
          <a:solidFill>
            <a:srgbClr val="92D050"/>
          </a:solidFill>
        </p:spPr>
        <p:txBody>
          <a:bodyPr>
            <a:normAutofit/>
          </a:bodyPr>
          <a:lstStyle/>
          <a:p>
            <a:pPr algn="ctr"/>
            <a:r>
              <a:rPr lang="en-US" dirty="0">
                <a:solidFill>
                  <a:srgbClr val="FFFFFF"/>
                </a:solidFill>
              </a:rPr>
              <a:t>How to Properly Capture unique assets in prenups</a:t>
            </a:r>
          </a:p>
        </p:txBody>
      </p:sp>
      <p:pic>
        <p:nvPicPr>
          <p:cNvPr id="6" name="Picture 5" descr="A collection of baseball cards&#10;&#10;Description automatically generated">
            <a:extLst>
              <a:ext uri="{FF2B5EF4-FFF2-40B4-BE49-F238E27FC236}">
                <a16:creationId xmlns:a16="http://schemas.microsoft.com/office/drawing/2014/main" id="{7F563A6B-A5F5-5049-8312-42BEE00A866F}"/>
              </a:ext>
            </a:extLst>
          </p:cNvPr>
          <p:cNvPicPr>
            <a:picLocks noChangeAspect="1"/>
          </p:cNvPicPr>
          <p:nvPr/>
        </p:nvPicPr>
        <p:blipFill rotWithShape="1">
          <a:blip r:embed="rId2">
            <a:extLst>
              <a:ext uri="{28A0092B-C50C-407E-A947-70E740481C1C}">
                <a14:useLocalDpi xmlns:a14="http://schemas.microsoft.com/office/drawing/2010/main" val="0"/>
              </a:ext>
            </a:extLst>
          </a:blip>
          <a:srcRect t="5657" r="1" b="7164"/>
          <a:stretch/>
        </p:blipFill>
        <p:spPr>
          <a:xfrm>
            <a:off x="327547" y="321733"/>
            <a:ext cx="7058306" cy="4107392"/>
          </a:xfrm>
          <a:prstGeom prst="rect">
            <a:avLst/>
          </a:prstGeom>
        </p:spPr>
      </p:pic>
      <p:sp>
        <p:nvSpPr>
          <p:cNvPr id="25" name="Rectangle 24">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white logo&#10;&#10;Description automatically generated">
            <a:extLst>
              <a:ext uri="{FF2B5EF4-FFF2-40B4-BE49-F238E27FC236}">
                <a16:creationId xmlns:a16="http://schemas.microsoft.com/office/drawing/2014/main" id="{76F4ABD6-6A0F-9BFC-2FA2-6995E849BA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7728" y="6423177"/>
            <a:ext cx="1144272" cy="434823"/>
          </a:xfrm>
          <a:prstGeom prst="rect">
            <a:avLst/>
          </a:prstGeom>
        </p:spPr>
      </p:pic>
      <p:graphicFrame>
        <p:nvGraphicFramePr>
          <p:cNvPr id="11" name="Content Placeholder 2">
            <a:extLst>
              <a:ext uri="{FF2B5EF4-FFF2-40B4-BE49-F238E27FC236}">
                <a16:creationId xmlns:a16="http://schemas.microsoft.com/office/drawing/2014/main" id="{8E80CA25-E143-1D27-6403-772736B25D26}"/>
              </a:ext>
            </a:extLst>
          </p:cNvPr>
          <p:cNvGraphicFramePr>
            <a:graphicFrameLocks noGrp="1"/>
          </p:cNvGraphicFramePr>
          <p:nvPr>
            <p:ph idx="1"/>
            <p:extLst>
              <p:ext uri="{D42A27DB-BD31-4B8C-83A1-F6EECF244321}">
                <p14:modId xmlns:p14="http://schemas.microsoft.com/office/powerpoint/2010/main" val="95429563"/>
              </p:ext>
            </p:extLst>
          </p:nvPr>
        </p:nvGraphicFramePr>
        <p:xfrm>
          <a:off x="8029319" y="917725"/>
          <a:ext cx="3424739" cy="48523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758191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11" grpId="0">
        <p:bldAsOne/>
      </p:bldGraphic>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455F51"/>
      </a:dk2>
      <a:lt2>
        <a:srgbClr val="E3DED1"/>
      </a:lt2>
      <a:accent1>
        <a:srgbClr val="99CB38"/>
      </a:accent1>
      <a:accent2>
        <a:srgbClr val="63A537"/>
      </a:accent2>
      <a:accent3>
        <a:srgbClr val="E6D024"/>
      </a:accent3>
      <a:accent4>
        <a:srgbClr val="CC9700"/>
      </a:accent4>
      <a:accent5>
        <a:srgbClr val="4EB3CF"/>
      </a:accent5>
      <a:accent6>
        <a:srgbClr val="378DA6"/>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29F68FFC-748B-4FC3-BF39-7F84A6D5840F}"/>
    </a:ext>
  </a:extLst>
</a:theme>
</file>

<file path=docProps/app.xml><?xml version="1.0" encoding="utf-8"?>
<Properties xmlns="http://schemas.openxmlformats.org/officeDocument/2006/extended-properties" xmlns:vt="http://schemas.openxmlformats.org/officeDocument/2006/docPropsVTypes">
  <Template>Integral</Template>
  <TotalTime>3296</TotalTime>
  <Words>513</Words>
  <Application>Microsoft Office PowerPoint</Application>
  <PresentationFormat>Widescreen</PresentationFormat>
  <Paragraphs>78</Paragraphs>
  <Slides>19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Tw Cen MT</vt:lpstr>
      <vt:lpstr>Tw Cen MT Condensed</vt:lpstr>
      <vt:lpstr>Wingdings</vt:lpstr>
      <vt:lpstr>Wingdings 3</vt:lpstr>
      <vt:lpstr>Integral</vt:lpstr>
      <vt:lpstr>Collectibles and other valuables in pre-nuptial agreements</vt:lpstr>
      <vt:lpstr>unique assets in prenups and divorce</vt:lpstr>
      <vt:lpstr>Collectables in prenups: What is the deal?</vt:lpstr>
      <vt:lpstr>Common collectibles</vt:lpstr>
      <vt:lpstr>High end assets </vt:lpstr>
      <vt:lpstr>Digital assets</vt:lpstr>
      <vt:lpstr>Intellectual property</vt:lpstr>
      <vt:lpstr>pets</vt:lpstr>
      <vt:lpstr>How to Properly Capture unique assets in prenups</vt:lpstr>
      <vt:lpstr>STEP 1: Cataloguing/ inventory</vt:lpstr>
      <vt:lpstr>Cataloging/ inventory: how to take stock</vt:lpstr>
      <vt:lpstr>STEP 2: valuation</vt:lpstr>
      <vt:lpstr>Valuation:  Understanding the values of unique</vt:lpstr>
      <vt:lpstr>STEP 3: Ownership rights and division</vt:lpstr>
      <vt:lpstr>Language considerations</vt:lpstr>
      <vt:lpstr>Addressing Unique Assets in Death</vt:lpstr>
      <vt:lpstr>Case study: Magic cards</vt:lpstr>
      <vt:lpstr>Input from panel</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Collectibles and other valuables in pre-nups</dc:title>
  <dc:creator>Gabrielle Antolovic</dc:creator>
  <cp:lastModifiedBy>Gabrielle Antolovic</cp:lastModifiedBy>
  <cp:revision>14</cp:revision>
  <dcterms:created xsi:type="dcterms:W3CDTF">2023-09-28T17:03:31Z</dcterms:created>
  <dcterms:modified xsi:type="dcterms:W3CDTF">2023-11-07T15:13:11Z</dcterms:modified>
</cp:coreProperties>
</file>