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8" r:id="rId1"/>
  </p:sldMasterIdLst>
  <p:notesMasterIdLst>
    <p:notesMasterId r:id="rId13"/>
  </p:notesMasterIdLst>
  <p:handoutMasterIdLst>
    <p:handoutMasterId r:id="rId14"/>
  </p:handoutMasterIdLst>
  <p:sldIdLst>
    <p:sldId id="256" r:id="rId2"/>
    <p:sldId id="258" r:id="rId3"/>
    <p:sldId id="259" r:id="rId4"/>
    <p:sldId id="257" r:id="rId5"/>
    <p:sldId id="304" r:id="rId6"/>
    <p:sldId id="260" r:id="rId7"/>
    <p:sldId id="261" r:id="rId8"/>
    <p:sldId id="310" r:id="rId9"/>
    <p:sldId id="309" r:id="rId10"/>
    <p:sldId id="263" r:id="rId11"/>
    <p:sldId id="302"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7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10" autoAdjust="0"/>
  </p:normalViewPr>
  <p:slideViewPr>
    <p:cSldViewPr snapToGrid="0" snapToObjects="1">
      <p:cViewPr varScale="1">
        <p:scale>
          <a:sx n="93" d="100"/>
          <a:sy n="93" d="100"/>
        </p:scale>
        <p:origin x="73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2" d="100"/>
          <a:sy n="82" d="100"/>
        </p:scale>
        <p:origin x="-19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Cook" userId="d760fbcd35a5d290" providerId="LiveId" clId="{C8B43949-FE16-4A43-A174-7B672DFE69D2}"/>
    <pc:docChg chg="undo custSel addSld delSld modSld">
      <pc:chgData name="Colleen Cook" userId="d760fbcd35a5d290" providerId="LiveId" clId="{C8B43949-FE16-4A43-A174-7B672DFE69D2}" dt="2023-10-04T12:15:03.802" v="2536" actId="6549"/>
      <pc:docMkLst>
        <pc:docMk/>
      </pc:docMkLst>
      <pc:sldChg chg="modSp mod">
        <pc:chgData name="Colleen Cook" userId="d760fbcd35a5d290" providerId="LiveId" clId="{C8B43949-FE16-4A43-A174-7B672DFE69D2}" dt="2023-10-04T11:31:19.932" v="78" actId="6549"/>
        <pc:sldMkLst>
          <pc:docMk/>
          <pc:sldMk cId="3238181254" sldId="257"/>
        </pc:sldMkLst>
        <pc:spChg chg="mod">
          <ac:chgData name="Colleen Cook" userId="d760fbcd35a5d290" providerId="LiveId" clId="{C8B43949-FE16-4A43-A174-7B672DFE69D2}" dt="2023-10-04T11:31:19.932" v="78" actId="6549"/>
          <ac:spMkLst>
            <pc:docMk/>
            <pc:sldMk cId="3238181254" sldId="257"/>
            <ac:spMk id="4" creationId="{00000000-0000-0000-0000-000000000000}"/>
          </ac:spMkLst>
        </pc:spChg>
      </pc:sldChg>
      <pc:sldChg chg="modSp mod">
        <pc:chgData name="Colleen Cook" userId="d760fbcd35a5d290" providerId="LiveId" clId="{C8B43949-FE16-4A43-A174-7B672DFE69D2}" dt="2023-10-04T11:28:30.751" v="59" actId="20577"/>
        <pc:sldMkLst>
          <pc:docMk/>
          <pc:sldMk cId="3748749851" sldId="258"/>
        </pc:sldMkLst>
        <pc:spChg chg="mod">
          <ac:chgData name="Colleen Cook" userId="d760fbcd35a5d290" providerId="LiveId" clId="{C8B43949-FE16-4A43-A174-7B672DFE69D2}" dt="2023-10-04T11:28:30.751" v="59" actId="20577"/>
          <ac:spMkLst>
            <pc:docMk/>
            <pc:sldMk cId="3748749851" sldId="258"/>
            <ac:spMk id="8" creationId="{00000000-0000-0000-0000-000000000000}"/>
          </ac:spMkLst>
        </pc:spChg>
      </pc:sldChg>
      <pc:sldChg chg="modSp mod">
        <pc:chgData name="Colleen Cook" userId="d760fbcd35a5d290" providerId="LiveId" clId="{C8B43949-FE16-4A43-A174-7B672DFE69D2}" dt="2023-10-04T11:29:39.478" v="63" actId="13926"/>
        <pc:sldMkLst>
          <pc:docMk/>
          <pc:sldMk cId="167488960" sldId="259"/>
        </pc:sldMkLst>
        <pc:spChg chg="mod">
          <ac:chgData name="Colleen Cook" userId="d760fbcd35a5d290" providerId="LiveId" clId="{C8B43949-FE16-4A43-A174-7B672DFE69D2}" dt="2023-10-04T11:29:39.478" v="63" actId="13926"/>
          <ac:spMkLst>
            <pc:docMk/>
            <pc:sldMk cId="167488960" sldId="259"/>
            <ac:spMk id="3" creationId="{00000000-0000-0000-0000-000000000000}"/>
          </ac:spMkLst>
        </pc:spChg>
      </pc:sldChg>
      <pc:sldChg chg="modSp mod">
        <pc:chgData name="Colleen Cook" userId="d760fbcd35a5d290" providerId="LiveId" clId="{C8B43949-FE16-4A43-A174-7B672DFE69D2}" dt="2023-10-04T11:37:32.467" v="87" actId="14100"/>
        <pc:sldMkLst>
          <pc:docMk/>
          <pc:sldMk cId="4020891058" sldId="261"/>
        </pc:sldMkLst>
        <pc:spChg chg="mod">
          <ac:chgData name="Colleen Cook" userId="d760fbcd35a5d290" providerId="LiveId" clId="{C8B43949-FE16-4A43-A174-7B672DFE69D2}" dt="2023-10-04T11:37:32.467" v="87" actId="14100"/>
          <ac:spMkLst>
            <pc:docMk/>
            <pc:sldMk cId="4020891058" sldId="261"/>
            <ac:spMk id="3" creationId="{00000000-0000-0000-0000-000000000000}"/>
          </ac:spMkLst>
        </pc:spChg>
      </pc:sldChg>
      <pc:sldChg chg="modSp mod">
        <pc:chgData name="Colleen Cook" userId="d760fbcd35a5d290" providerId="LiveId" clId="{C8B43949-FE16-4A43-A174-7B672DFE69D2}" dt="2023-10-04T11:44:41.195" v="670" actId="20577"/>
        <pc:sldMkLst>
          <pc:docMk/>
          <pc:sldMk cId="708230721" sldId="263"/>
        </pc:sldMkLst>
        <pc:spChg chg="mod">
          <ac:chgData name="Colleen Cook" userId="d760fbcd35a5d290" providerId="LiveId" clId="{C8B43949-FE16-4A43-A174-7B672DFE69D2}" dt="2023-10-04T11:44:41.195" v="670" actId="20577"/>
          <ac:spMkLst>
            <pc:docMk/>
            <pc:sldMk cId="708230721" sldId="263"/>
            <ac:spMk id="3" creationId="{00000000-0000-0000-0000-000000000000}"/>
          </ac:spMkLst>
        </pc:spChg>
      </pc:sldChg>
      <pc:sldChg chg="modSp mod">
        <pc:chgData name="Colleen Cook" userId="d760fbcd35a5d290" providerId="LiveId" clId="{C8B43949-FE16-4A43-A174-7B672DFE69D2}" dt="2023-10-04T12:15:03.802" v="2536" actId="6549"/>
        <pc:sldMkLst>
          <pc:docMk/>
          <pc:sldMk cId="3316530606" sldId="302"/>
        </pc:sldMkLst>
        <pc:spChg chg="mod">
          <ac:chgData name="Colleen Cook" userId="d760fbcd35a5d290" providerId="LiveId" clId="{C8B43949-FE16-4A43-A174-7B672DFE69D2}" dt="2023-10-04T12:15:03.802" v="2536" actId="6549"/>
          <ac:spMkLst>
            <pc:docMk/>
            <pc:sldMk cId="3316530606" sldId="302"/>
            <ac:spMk id="2" creationId="{00000000-0000-0000-0000-000000000000}"/>
          </ac:spMkLst>
        </pc:spChg>
        <pc:spChg chg="mod">
          <ac:chgData name="Colleen Cook" userId="d760fbcd35a5d290" providerId="LiveId" clId="{C8B43949-FE16-4A43-A174-7B672DFE69D2}" dt="2023-10-04T12:09:17.185" v="2532" actId="20577"/>
          <ac:spMkLst>
            <pc:docMk/>
            <pc:sldMk cId="3316530606" sldId="302"/>
            <ac:spMk id="3" creationId="{00000000-0000-0000-0000-000000000000}"/>
          </ac:spMkLst>
        </pc:spChg>
      </pc:sldChg>
      <pc:sldChg chg="modSp add del mod">
        <pc:chgData name="Colleen Cook" userId="d760fbcd35a5d290" providerId="LiveId" clId="{C8B43949-FE16-4A43-A174-7B672DFE69D2}" dt="2023-10-04T12:15:00.362" v="2535" actId="2696"/>
        <pc:sldMkLst>
          <pc:docMk/>
          <pc:sldMk cId="620251081" sldId="311"/>
        </pc:sldMkLst>
        <pc:spChg chg="mod">
          <ac:chgData name="Colleen Cook" userId="d760fbcd35a5d290" providerId="LiveId" clId="{C8B43949-FE16-4A43-A174-7B672DFE69D2}" dt="2023-10-04T12:14:55.015" v="2534" actId="6549"/>
          <ac:spMkLst>
            <pc:docMk/>
            <pc:sldMk cId="620251081" sldId="31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2B0B349-1B87-EE4F-BD3A-7706DC45A5F3}" type="slidenum">
              <a:rPr lang="en-US" smtClean="0"/>
              <a:t>‹#›</a:t>
            </a:fld>
            <a:endParaRPr lang="en-US"/>
          </a:p>
        </p:txBody>
      </p:sp>
    </p:spTree>
    <p:extLst>
      <p:ext uri="{BB962C8B-B14F-4D97-AF65-F5344CB8AC3E}">
        <p14:creationId xmlns:p14="http://schemas.microsoft.com/office/powerpoint/2010/main" val="88148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096994-EAB4-DF4D-A32D-9E901F2B2C05}" type="datetimeFigureOut">
              <a:rPr lang="en-US" smtClean="0"/>
              <a:t>10/4/2023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B5847F-DAEE-F44D-B66E-D69E741D4549}" type="slidenum">
              <a:rPr lang="en-US" smtClean="0"/>
              <a:t>‹#›</a:t>
            </a:fld>
            <a:endParaRPr lang="en-US"/>
          </a:p>
        </p:txBody>
      </p:sp>
    </p:spTree>
    <p:extLst>
      <p:ext uri="{BB962C8B-B14F-4D97-AF65-F5344CB8AC3E}">
        <p14:creationId xmlns:p14="http://schemas.microsoft.com/office/powerpoint/2010/main" val="21005916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B5847F-DAEE-F44D-B66E-D69E741D4549}" type="slidenum">
              <a:rPr lang="en-US" smtClean="0"/>
              <a:t>1</a:t>
            </a:fld>
            <a:endParaRPr lang="en-US"/>
          </a:p>
        </p:txBody>
      </p:sp>
    </p:spTree>
    <p:extLst>
      <p:ext uri="{BB962C8B-B14F-4D97-AF65-F5344CB8AC3E}">
        <p14:creationId xmlns:p14="http://schemas.microsoft.com/office/powerpoint/2010/main" val="420465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B5847F-DAEE-F44D-B66E-D69E741D4549}" type="slidenum">
              <a:rPr lang="en-US" smtClean="0"/>
              <a:t>3</a:t>
            </a:fld>
            <a:endParaRPr lang="en-US"/>
          </a:p>
        </p:txBody>
      </p:sp>
    </p:spTree>
    <p:extLst>
      <p:ext uri="{BB962C8B-B14F-4D97-AF65-F5344CB8AC3E}">
        <p14:creationId xmlns:p14="http://schemas.microsoft.com/office/powerpoint/2010/main" val="1077826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334483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12706207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205924781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137585596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171436059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344323112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154309602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789874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2910254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1600200" y="182880"/>
            <a:ext cx="5943600" cy="914400"/>
          </a:xfrm>
        </p:spPr>
        <p:txBody>
          <a:bodyPr/>
          <a:lstStyle/>
          <a:p>
            <a:r>
              <a:rPr lang="en-US"/>
              <a:t>Click to edit Master title style</a:t>
            </a:r>
          </a:p>
        </p:txBody>
      </p:sp>
      <p:sp>
        <p:nvSpPr>
          <p:cNvPr id="8" name="Content Placeholder 2"/>
          <p:cNvSpPr>
            <a:spLocks noGrp="1"/>
          </p:cNvSpPr>
          <p:nvPr>
            <p:ph idx="1"/>
          </p:nvPr>
        </p:nvSpPr>
        <p:spPr>
          <a:xfrm>
            <a:off x="1600200" y="2057400"/>
            <a:ext cx="5943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12"/>
          </p:nvPr>
        </p:nvSpPr>
        <p:spPr>
          <a:xfrm>
            <a:off x="6553200" y="6356350"/>
            <a:ext cx="2133600" cy="365125"/>
          </a:xfrm>
        </p:spPr>
        <p:txBody>
          <a:bodyPr/>
          <a:lstStyle/>
          <a:p>
            <a:fld id="{5B413348-AA02-F945-8DE5-31DDA3B37971}" type="slidenum">
              <a:rPr lang="en-US" smtClean="0"/>
              <a:t>‹#›</a:t>
            </a:fld>
            <a:endParaRPr lang="en-US"/>
          </a:p>
        </p:txBody>
      </p:sp>
      <p:sp>
        <p:nvSpPr>
          <p:cNvPr id="10" name="Date Placeholder 3"/>
          <p:cNvSpPr>
            <a:spLocks noGrp="1"/>
          </p:cNvSpPr>
          <p:nvPr>
            <p:ph type="dt" sz="half" idx="2"/>
          </p:nvPr>
        </p:nvSpPr>
        <p:spPr>
          <a:xfrm>
            <a:off x="1600200" y="6400800"/>
            <a:ext cx="2133600" cy="365125"/>
          </a:xfrm>
          <a:prstGeom prst="rect">
            <a:avLst/>
          </a:prstGeom>
        </p:spPr>
        <p:txBody>
          <a:bodyPr vert="horz" lIns="0" tIns="0" rIns="0" bIns="0" rtlCol="0" anchor="t" anchorCtr="0"/>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63157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rcRect/>
          <a:stretch>
            <a:fillRect/>
          </a:stretch>
        </p:blipFill>
        <p:spPr>
          <a:xfrm>
            <a:off x="0" y="0"/>
            <a:ext cx="9276202" cy="6957152"/>
          </a:xfrm>
          <a:prstGeom prst="rect">
            <a:avLst/>
          </a:prstGeom>
        </p:spPr>
      </p:pic>
      <p:sp>
        <p:nvSpPr>
          <p:cNvPr id="3" name="Text Placeholder 2"/>
          <p:cNvSpPr>
            <a:spLocks noGrp="1"/>
          </p:cNvSpPr>
          <p:nvPr>
            <p:ph type="body" idx="1"/>
          </p:nvPr>
        </p:nvSpPr>
        <p:spPr>
          <a:xfrm>
            <a:off x="0" y="4101451"/>
            <a:ext cx="9143999" cy="2095220"/>
          </a:xfrm>
        </p:spPr>
        <p:txBody>
          <a:bodyPr anchor="t" anchorCtr="0"/>
          <a:lstStyle>
            <a:lvl1pPr marL="0" indent="0" algn="ctr">
              <a:buNone/>
              <a:defRPr sz="24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1"/>
          </p:nvPr>
        </p:nvSpPr>
        <p:spPr/>
        <p:txBody>
          <a:bodyPr/>
          <a:lstStyle>
            <a:lvl1pPr algn="ctr">
              <a:defRPr>
                <a:solidFill>
                  <a:schemeClr val="tx1"/>
                </a:solidFill>
              </a:defRPr>
            </a:lvl1pPr>
          </a:lstStyle>
          <a:p>
            <a:fld id="{5B413348-AA02-F945-8DE5-31DDA3B37971}" type="slidenum">
              <a:rPr lang="en-US" smtClean="0"/>
              <a:t>‹#›</a:t>
            </a:fld>
            <a:endParaRPr lang="en-US"/>
          </a:p>
        </p:txBody>
      </p:sp>
    </p:spTree>
    <p:extLst>
      <p:ext uri="{BB962C8B-B14F-4D97-AF65-F5344CB8AC3E}">
        <p14:creationId xmlns:p14="http://schemas.microsoft.com/office/powerpoint/2010/main" val="336968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4090215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199" y="2057400"/>
            <a:ext cx="347182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5B413348-AA02-F945-8DE5-31DDA3B37971}" type="slidenum">
              <a:rPr lang="en-US" smtClean="0"/>
              <a:t>‹#›</a:t>
            </a:fld>
            <a:endParaRPr lang="en-US"/>
          </a:p>
        </p:txBody>
      </p:sp>
      <p:sp>
        <p:nvSpPr>
          <p:cNvPr id="8" name="Date Placeholder 3"/>
          <p:cNvSpPr>
            <a:spLocks noGrp="1"/>
          </p:cNvSpPr>
          <p:nvPr>
            <p:ph type="dt" sz="half" idx="13"/>
          </p:nvPr>
        </p:nvSpPr>
        <p:spPr>
          <a:xfrm>
            <a:off x="1600200" y="6400800"/>
            <a:ext cx="2133600" cy="365125"/>
          </a:xfrm>
          <a:prstGeom prst="rect">
            <a:avLst/>
          </a:prstGeom>
        </p:spPr>
        <p:txBody>
          <a:bodyPr vert="horz" lIns="0" tIns="0" rIns="0" bIns="0" rtlCol="0" anchor="t" anchorCtr="0"/>
          <a:lstStyle>
            <a:lvl1pPr algn="l">
              <a:defRPr sz="1200">
                <a:solidFill>
                  <a:schemeClr val="tx1">
                    <a:lumMod val="50000"/>
                    <a:lumOff val="50000"/>
                  </a:schemeClr>
                </a:solidFill>
              </a:defRPr>
            </a:lvl1pPr>
          </a:lstStyle>
          <a:p>
            <a:endParaRPr lang="en-US"/>
          </a:p>
        </p:txBody>
      </p:sp>
      <p:sp>
        <p:nvSpPr>
          <p:cNvPr id="9" name="Content Placeholder 2"/>
          <p:cNvSpPr>
            <a:spLocks noGrp="1"/>
          </p:cNvSpPr>
          <p:nvPr>
            <p:ph sz="half" idx="14"/>
          </p:nvPr>
        </p:nvSpPr>
        <p:spPr>
          <a:xfrm>
            <a:off x="5280853" y="2057400"/>
            <a:ext cx="347182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665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410665130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300524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394896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14974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2468026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33270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13348-AA02-F945-8DE5-31DDA3B37971}" type="slidenum">
              <a:rPr lang="en-US" smtClean="0"/>
              <a:t>‹#›</a:t>
            </a:fld>
            <a:endParaRPr lang="en-US"/>
          </a:p>
        </p:txBody>
      </p:sp>
    </p:spTree>
    <p:extLst>
      <p:ext uri="{BB962C8B-B14F-4D97-AF65-F5344CB8AC3E}">
        <p14:creationId xmlns:p14="http://schemas.microsoft.com/office/powerpoint/2010/main" val="75621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B413348-AA02-F945-8DE5-31DDA3B37971}" type="slidenum">
              <a:rPr lang="en-US" smtClean="0"/>
              <a:t>‹#›</a:t>
            </a:fld>
            <a:endParaRPr lang="en-US"/>
          </a:p>
        </p:txBody>
      </p:sp>
      <p:pic>
        <p:nvPicPr>
          <p:cNvPr id="13" name="Picture 12" descr="CE_PPT_Header_v1.png"/>
          <p:cNvPicPr>
            <a:picLocks noChangeAspect="1"/>
          </p:cNvPicPr>
          <p:nvPr userDrawn="1"/>
        </p:nvPicPr>
        <p:blipFill>
          <a:blip r:embed="rId22"/>
          <a:srcRect/>
          <a:stretch>
            <a:fillRect/>
          </a:stretch>
        </p:blipFill>
        <p:spPr>
          <a:xfrm>
            <a:off x="0" y="0"/>
            <a:ext cx="9144000" cy="1801368"/>
          </a:xfrm>
          <a:prstGeom prst="rect">
            <a:avLst/>
          </a:prstGeom>
        </p:spPr>
      </p:pic>
      <p:cxnSp>
        <p:nvCxnSpPr>
          <p:cNvPr id="14" name="Straight Connector 13"/>
          <p:cNvCxnSpPr/>
          <p:nvPr userDrawn="1"/>
        </p:nvCxnSpPr>
        <p:spPr>
          <a:xfrm>
            <a:off x="1600200" y="6275110"/>
            <a:ext cx="7531100" cy="0"/>
          </a:xfrm>
          <a:prstGeom prst="line">
            <a:avLst/>
          </a:prstGeom>
          <a:solidFill>
            <a:schemeClr val="accent1"/>
          </a:solidFill>
          <a:ln w="12700" cap="flat" cmpd="sng" algn="ctr">
            <a:solidFill>
              <a:srgbClr val="BF7F2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2921557"/>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649" r:id="rId18"/>
    <p:sldLayoutId id="2147483651" r:id="rId19"/>
    <p:sldLayoutId id="2147483652" r:id="rId20"/>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ook@smolakvaughan.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smolakvaughan.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42385" y="1918771"/>
            <a:ext cx="7652860" cy="1324834"/>
          </a:xfr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VEXATIOUS LITIGATION </a:t>
            </a:r>
          </a:p>
          <a:p>
            <a:r>
              <a:rPr lang="en-US" dirty="0">
                <a:latin typeface="Arial" panose="020B0604020202020204" pitchFamily="34" charset="0"/>
                <a:cs typeface="Arial" panose="020B0604020202020204" pitchFamily="34" charset="0"/>
              </a:rPr>
              <a:t>CASE STUDIES</a:t>
            </a:r>
            <a:endParaRPr lang="en-US" sz="2800" dirty="0">
              <a:latin typeface="Arial" panose="020B0604020202020204" pitchFamily="34" charset="0"/>
              <a:cs typeface="Arial" panose="020B0604020202020204" pitchFamily="34" charset="0"/>
            </a:endParaRPr>
          </a:p>
          <a:p>
            <a:endParaRPr lang="en-US"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October 25, 2023</a:t>
            </a:r>
          </a:p>
          <a:p>
            <a:r>
              <a:rPr lang="en-US" sz="1800" dirty="0">
                <a:solidFill>
                  <a:schemeClr val="tx1"/>
                </a:solidFill>
                <a:latin typeface="Arial" panose="020B0604020202020204" pitchFamily="34" charset="0"/>
                <a:cs typeface="Arial" panose="020B0604020202020204" pitchFamily="34" charset="0"/>
              </a:rPr>
              <a:t>MCLE</a:t>
            </a:r>
          </a:p>
        </p:txBody>
      </p:sp>
      <p:sp>
        <p:nvSpPr>
          <p:cNvPr id="6" name="Text Placeholder 5"/>
          <p:cNvSpPr>
            <a:spLocks noGrp="1"/>
          </p:cNvSpPr>
          <p:nvPr>
            <p:ph type="body" idx="4294967295"/>
          </p:nvPr>
        </p:nvSpPr>
        <p:spPr>
          <a:xfrm>
            <a:off x="0" y="3648547"/>
            <a:ext cx="9144000" cy="2088678"/>
          </a:xfrm>
        </p:spPr>
        <p:txBody>
          <a:bodyPr>
            <a:normAutofit fontScale="92500" lnSpcReduction="10000"/>
          </a:bodyPr>
          <a:lstStyle/>
          <a:p>
            <a:pPr marL="457200" lvl="1" indent="0" algn="ctr">
              <a:spcBef>
                <a:spcPct val="0"/>
              </a:spcBef>
              <a:spcAft>
                <a:spcPts val="300"/>
              </a:spcAft>
              <a:buNone/>
            </a:pPr>
            <a:endParaRPr lang="en-US" dirty="0">
              <a:latin typeface="Arial" panose="020B0604020202020204" pitchFamily="34" charset="0"/>
              <a:cs typeface="Arial" panose="020B0604020202020204" pitchFamily="34" charset="0"/>
            </a:endParaRPr>
          </a:p>
          <a:p>
            <a:pPr marL="457200" lvl="1" indent="0" algn="ctr">
              <a:spcBef>
                <a:spcPct val="0"/>
              </a:spcBef>
              <a:spcAft>
                <a:spcPts val="300"/>
              </a:spcAft>
              <a:buNone/>
            </a:pPr>
            <a:endParaRPr lang="en-US" dirty="0">
              <a:solidFill>
                <a:schemeClr val="tx1"/>
              </a:solidFill>
              <a:latin typeface="Arial" panose="020B0604020202020204" pitchFamily="34" charset="0"/>
              <a:cs typeface="Arial" panose="020B0604020202020204" pitchFamily="34" charset="0"/>
            </a:endParaRPr>
          </a:p>
          <a:p>
            <a:pPr marL="457200" lvl="1" indent="0" algn="ctr">
              <a:spcBef>
                <a:spcPct val="0"/>
              </a:spcBef>
              <a:spcAft>
                <a:spcPts val="300"/>
              </a:spcAft>
              <a:buNone/>
            </a:pPr>
            <a:r>
              <a:rPr lang="en-US" u="sng" dirty="0">
                <a:latin typeface="Arial" panose="020B0604020202020204" pitchFamily="34" charset="0"/>
                <a:cs typeface="Arial" panose="020B0604020202020204" pitchFamily="34" charset="0"/>
              </a:rPr>
              <a:t>   </a:t>
            </a:r>
          </a:p>
          <a:p>
            <a:pPr marL="457200" lvl="1" indent="0" algn="ctr">
              <a:spcBef>
                <a:spcPct val="0"/>
              </a:spcBef>
              <a:spcAft>
                <a:spcPts val="300"/>
              </a:spcAft>
              <a:buNone/>
            </a:pPr>
            <a:endParaRPr lang="en-US" dirty="0">
              <a:solidFill>
                <a:schemeClr val="tx1"/>
              </a:solidFill>
              <a:latin typeface="Arial" panose="020B0604020202020204" pitchFamily="34" charset="0"/>
              <a:cs typeface="Arial" panose="020B0604020202020204" pitchFamily="34" charset="0"/>
            </a:endParaRPr>
          </a:p>
          <a:p>
            <a:pPr marL="457200" lvl="1" indent="0" algn="ctr">
              <a:spcBef>
                <a:spcPct val="0"/>
              </a:spcBef>
              <a:spcAft>
                <a:spcPts val="300"/>
              </a:spcAft>
              <a:buNone/>
            </a:pPr>
            <a:r>
              <a:rPr lang="en-US" dirty="0">
                <a:solidFill>
                  <a:schemeClr val="tx1"/>
                </a:solidFill>
                <a:latin typeface="Arial" panose="020B0604020202020204" pitchFamily="34" charset="0"/>
                <a:cs typeface="Arial" panose="020B0604020202020204" pitchFamily="34" charset="0"/>
              </a:rPr>
              <a:t>Colleen C. Cook, Esq.	</a:t>
            </a:r>
            <a:r>
              <a:rPr lang="en-US" dirty="0">
                <a:latin typeface="Arial" panose="020B0604020202020204" pitchFamily="34" charset="0"/>
                <a:cs typeface="Arial" panose="020B0604020202020204" pitchFamily="34" charset="0"/>
              </a:rPr>
              <a:t>S</a:t>
            </a:r>
            <a:r>
              <a:rPr lang="en-US" dirty="0">
                <a:solidFill>
                  <a:schemeClr val="tx1"/>
                </a:solidFill>
                <a:latin typeface="Arial" panose="020B0604020202020204" pitchFamily="34" charset="0"/>
                <a:cs typeface="Arial" panose="020B0604020202020204" pitchFamily="34" charset="0"/>
              </a:rPr>
              <a:t>molak &amp; Vaughan LLP </a:t>
            </a:r>
          </a:p>
          <a:p>
            <a:pPr marL="457200" lvl="1" indent="0" algn="ctr">
              <a:spcBef>
                <a:spcPct val="0"/>
              </a:spcBef>
              <a:spcAft>
                <a:spcPts val="300"/>
              </a:spcAft>
              <a:buNone/>
            </a:pPr>
            <a:r>
              <a:rPr lang="en-US" sz="1200" u="sng" dirty="0">
                <a:solidFill>
                  <a:schemeClr val="tx1"/>
                </a:solidFill>
                <a:latin typeface="Arial" panose="020B0604020202020204" pitchFamily="34" charset="0"/>
                <a:cs typeface="Arial" panose="020B0604020202020204" pitchFamily="34" charset="0"/>
                <a:hlinkClick r:id="rId3"/>
              </a:rPr>
              <a:t>ccook@smolakvaughan.com</a:t>
            </a:r>
            <a:endParaRPr lang="en-US" sz="1200" u="sng" dirty="0">
              <a:latin typeface="Arial" panose="020B0604020202020204" pitchFamily="34" charset="0"/>
              <a:cs typeface="Arial" panose="020B0604020202020204" pitchFamily="34" charset="0"/>
            </a:endParaRPr>
          </a:p>
          <a:p>
            <a:pPr marL="457200" lvl="1" indent="0" algn="ctr">
              <a:spcBef>
                <a:spcPct val="0"/>
              </a:spcBef>
              <a:spcAft>
                <a:spcPts val="300"/>
              </a:spcAft>
              <a:buNone/>
            </a:pPr>
            <a:r>
              <a:rPr lang="en-US" sz="1200" dirty="0">
                <a:solidFill>
                  <a:schemeClr val="tx1"/>
                </a:solidFill>
                <a:latin typeface="Arial" panose="020B0604020202020204" pitchFamily="34" charset="0"/>
                <a:cs typeface="Arial" panose="020B0604020202020204" pitchFamily="34" charset="0"/>
              </a:rPr>
              <a:t>978.327.5218</a:t>
            </a:r>
          </a:p>
          <a:p>
            <a:pPr marL="457200" lvl="1" indent="0" algn="ctr">
              <a:spcBef>
                <a:spcPct val="0"/>
              </a:spcBef>
              <a:spcAft>
                <a:spcPts val="300"/>
              </a:spcAft>
              <a:buNone/>
            </a:pPr>
            <a:r>
              <a:rPr lang="en-US" sz="1200" dirty="0">
                <a:solidFill>
                  <a:schemeClr val="tx1"/>
                </a:solidFill>
                <a:latin typeface="Arial" panose="020B0604020202020204" pitchFamily="34" charset="0"/>
                <a:cs typeface="Arial" panose="020B0604020202020204" pitchFamily="34" charset="0"/>
                <a:hlinkClick r:id="rId4"/>
              </a:rPr>
              <a:t>www.smolakvaughan.com</a:t>
            </a:r>
            <a:endParaRPr lang="en-US" sz="1000" dirty="0">
              <a:solidFill>
                <a:schemeClr val="tx1"/>
              </a:solidFill>
              <a:latin typeface="Arial" panose="020B0604020202020204" pitchFamily="34" charset="0"/>
              <a:cs typeface="Arial" panose="020B0604020202020204" pitchFamily="34" charset="0"/>
            </a:endParaRPr>
          </a:p>
          <a:p>
            <a:pPr marL="0" indent="0">
              <a:spcAft>
                <a:spcPts val="900"/>
              </a:spcAft>
              <a:buNone/>
            </a:pPr>
            <a:endParaRPr lang="en-US" sz="2000" dirty="0">
              <a:latin typeface="Georgia" pitchFamily="18" charset="0"/>
            </a:endParaRPr>
          </a:p>
        </p:txBody>
      </p:sp>
    </p:spTree>
    <p:extLst>
      <p:ext uri="{BB962C8B-B14F-4D97-AF65-F5344CB8AC3E}">
        <p14:creationId xmlns:p14="http://schemas.microsoft.com/office/powerpoint/2010/main" val="1017478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Dismissal Case</a:t>
            </a:r>
            <a:br>
              <a:rPr lang="en-US" u="sng" dirty="0">
                <a:latin typeface="Arial" panose="020B0604020202020204" pitchFamily="34" charset="0"/>
                <a:cs typeface="Arial" panose="020B0604020202020204" pitchFamily="34" charset="0"/>
              </a:rPr>
            </a:br>
            <a:endParaRPr lang="en-US"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700" y="1294545"/>
            <a:ext cx="7771770" cy="4953862"/>
          </a:xfrm>
        </p:spPr>
        <p:txBody>
          <a:bodyPr/>
          <a:lstStyle/>
          <a:p>
            <a:r>
              <a:rPr lang="en-US" u="sng" dirty="0">
                <a:latin typeface="Arial" panose="020B0604020202020204" pitchFamily="34" charset="0"/>
                <a:cs typeface="Arial" panose="020B0604020202020204" pitchFamily="34" charset="0"/>
              </a:rPr>
              <a:t>Bishop v. Public Storage</a:t>
            </a:r>
            <a:r>
              <a:rPr lang="en-US" dirty="0">
                <a:latin typeface="Arial" panose="020B0604020202020204" pitchFamily="34" charset="0"/>
                <a:cs typeface="Arial" panose="020B0604020202020204" pitchFamily="34" charset="0"/>
              </a:rPr>
              <a:t>, 2018 Mass. App. Div. 200 (Dec. 19, 2018, Mass. App. Div.)</a:t>
            </a:r>
          </a:p>
          <a:p>
            <a:r>
              <a:rPr lang="en-US" dirty="0">
                <a:latin typeface="Arial" panose="020B0604020202020204" pitchFamily="34" charset="0"/>
                <a:cs typeface="Arial" panose="020B0604020202020204" pitchFamily="34" charset="0"/>
              </a:rPr>
              <a:t>Injunction had issued against plaintiff requiring him to attach it to all future complaints filed in state court to prevent further vexatious litigation</a:t>
            </a:r>
          </a:p>
          <a:p>
            <a:r>
              <a:rPr lang="en-US" dirty="0">
                <a:latin typeface="Arial" panose="020B0604020202020204" pitchFamily="34" charset="0"/>
                <a:cs typeface="Arial" panose="020B0604020202020204" pitchFamily="34" charset="0"/>
              </a:rPr>
              <a:t>The district court dismissed the case for his failure to attach the injunction to the filing and was affirmed on appeal</a:t>
            </a:r>
          </a:p>
          <a:p>
            <a:r>
              <a:rPr lang="en-US" dirty="0">
                <a:latin typeface="Arial" panose="020B0604020202020204" pitchFamily="34" charset="0"/>
                <a:cs typeface="Arial" panose="020B0604020202020204" pitchFamily="34" charset="0"/>
              </a:rPr>
              <a:t>“The injunction does not bar all future filings . . . rather, it bars future filings without leave of court after a hearing at which the appellant may be present,” citing </a:t>
            </a:r>
            <a:r>
              <a:rPr lang="en-US" u="sng" dirty="0">
                <a:latin typeface="Arial" panose="020B0604020202020204" pitchFamily="34" charset="0"/>
                <a:cs typeface="Arial" panose="020B0604020202020204" pitchFamily="34" charset="0"/>
              </a:rPr>
              <a:t>Matter of Tobin</a:t>
            </a:r>
            <a:r>
              <a:rPr lang="en-US" dirty="0">
                <a:latin typeface="Arial" panose="020B0604020202020204" pitchFamily="34" charset="0"/>
                <a:cs typeface="Arial" panose="020B0604020202020204" pitchFamily="34" charset="0"/>
              </a:rPr>
              <a:t>, 417 Mass. 92, 96 (1994)(“On seventeen different occasions, various courts admonished the respondent to cease his barrage of frivolous and inappropriate actions and pleadings.  Moreover, he was barred from filing further pleadings without leave of court.”)</a:t>
            </a:r>
          </a:p>
          <a:p>
            <a:endParaRPr lang="en-US" dirty="0">
              <a:latin typeface="Arial" panose="020B0604020202020204" pitchFamily="34" charset="0"/>
              <a:cs typeface="Arial" panose="020B0604020202020204" pitchFamily="34" charset="0"/>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708230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11051" y="216877"/>
            <a:ext cx="7055380" cy="1383323"/>
          </a:xfrm>
        </p:spPr>
        <p:txBody>
          <a:bodyPr/>
          <a:lstStyle/>
          <a:p>
            <a:pPr algn="ctr"/>
            <a:r>
              <a:rPr lang="en-US" u="sng">
                <a:latin typeface="Arial" panose="020B0604020202020204" pitchFamily="34" charset="0"/>
                <a:cs typeface="Arial" panose="020B0604020202020204" pitchFamily="34" charset="0"/>
              </a:rPr>
              <a:t>Warning Case</a:t>
            </a:r>
            <a:endParaRPr lang="en-US"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700" y="1145928"/>
            <a:ext cx="7879648" cy="5416336"/>
          </a:xfrm>
        </p:spPr>
        <p:txBody>
          <a:bodyPr>
            <a:normAutofit fontScale="77500" lnSpcReduction="20000"/>
          </a:bodyPr>
          <a:lstStyle/>
          <a:p>
            <a:r>
              <a:rPr lang="en-US" sz="2300" u="sng" dirty="0">
                <a:latin typeface="Arial" panose="020B0604020202020204" pitchFamily="34" charset="0"/>
                <a:cs typeface="Arial" panose="020B0604020202020204" pitchFamily="34" charset="0"/>
              </a:rPr>
              <a:t>Gillard v. United States Dist. Ct.</a:t>
            </a:r>
            <a:r>
              <a:rPr lang="en-US" sz="2300" dirty="0">
                <a:latin typeface="Arial" panose="020B0604020202020204" pitchFamily="34" charset="0"/>
                <a:cs typeface="Arial" panose="020B0604020202020204" pitchFamily="34" charset="0"/>
              </a:rPr>
              <a:t>, 2016 U.S. Dist. LEXIS 96633             (D. Mass. 2016)</a:t>
            </a:r>
          </a:p>
          <a:p>
            <a:r>
              <a:rPr lang="en-US" sz="2300" dirty="0">
                <a:latin typeface="Arial" panose="020B0604020202020204" pitchFamily="34" charset="0"/>
                <a:cs typeface="Arial" panose="020B0604020202020204" pitchFamily="34" charset="0"/>
              </a:rPr>
              <a:t>Pro se plaintiff subject to Federal Rules, including Rule 11</a:t>
            </a:r>
          </a:p>
          <a:p>
            <a:r>
              <a:rPr lang="en-US" sz="2300" dirty="0">
                <a:latin typeface="Arial" panose="020B0604020202020204" pitchFamily="34" charset="0"/>
                <a:cs typeface="Arial" panose="020B0604020202020204" pitchFamily="34" charset="0"/>
              </a:rPr>
              <a:t>Complaint seeking to challenge rulings in another case dismissed for lack of subject matter jurisdiction</a:t>
            </a:r>
          </a:p>
          <a:p>
            <a:r>
              <a:rPr lang="en-US" sz="2300" dirty="0">
                <a:latin typeface="Arial" panose="020B0604020202020204" pitchFamily="34" charset="0"/>
                <a:cs typeface="Arial" panose="020B0604020202020204" pitchFamily="34" charset="0"/>
              </a:rPr>
              <a:t>Plaintiff then filed amended complaint, motion for relief from judgment, amended motion for relief from judgment, motion to strike, motion to consolidate and four memoranda of law</a:t>
            </a:r>
          </a:p>
          <a:p>
            <a:r>
              <a:rPr lang="en-US" sz="2300" dirty="0">
                <a:latin typeface="Arial" panose="020B0604020202020204" pitchFamily="34" charset="0"/>
                <a:cs typeface="Arial" panose="020B0604020202020204" pitchFamily="34" charset="0"/>
              </a:rPr>
              <a:t>Judge Casper denied motion for relief from judgment, ruling:</a:t>
            </a:r>
          </a:p>
          <a:p>
            <a:pPr lvl="1"/>
            <a:r>
              <a:rPr lang="en-US" sz="1900" dirty="0">
                <a:latin typeface="Arial" panose="020B0604020202020204" pitchFamily="34" charset="0"/>
                <a:cs typeface="Arial" panose="020B0604020202020204" pitchFamily="34" charset="0"/>
              </a:rPr>
              <a:t>“Given plaintiff’s litigious history, this Court now finds that plaintiff’s post-judgment motions are without merit and her conduct is vexatious and an abuse of the processes of this Court for administration of justice.”</a:t>
            </a:r>
          </a:p>
          <a:p>
            <a:pPr lvl="1"/>
            <a:r>
              <a:rPr lang="en-US" sz="1900" dirty="0">
                <a:latin typeface="Arial" panose="020B0604020202020204" pitchFamily="34" charset="0"/>
                <a:cs typeface="Arial" panose="020B0604020202020204" pitchFamily="34" charset="0"/>
              </a:rPr>
              <a:t>“Apart from authority under Rule 11 and [28 U.S.C. </a:t>
            </a:r>
            <a:r>
              <a:rPr lang="en-US" sz="1900" dirty="0">
                <a:effectLst/>
                <a:latin typeface="Arial" panose="020B0604020202020204" pitchFamily="34" charset="0"/>
                <a:ea typeface="Times New Roman" panose="02020603050405020304" pitchFamily="18" charset="0"/>
                <a:cs typeface="Arial" panose="020B0604020202020204" pitchFamily="34" charset="0"/>
              </a:rPr>
              <a:t>§ 1927], a district court has the inherent power to manage its own proceedings and to control the conduc</a:t>
            </a:r>
            <a:r>
              <a:rPr lang="en-US" sz="1900" dirty="0">
                <a:latin typeface="Arial" panose="020B0604020202020204" pitchFamily="34" charset="0"/>
                <a:ea typeface="Times New Roman" panose="02020603050405020304" pitchFamily="18" charset="0"/>
                <a:cs typeface="Arial" panose="020B0604020202020204" pitchFamily="34" charset="0"/>
              </a:rPr>
              <a:t>t of litigants who appear before it through orders or the issuance of monetary sanctions for bad-faith, vexatious, wanton, or oppressive behavior.”  (citations omitted)</a:t>
            </a:r>
          </a:p>
          <a:p>
            <a:pPr lvl="1"/>
            <a:r>
              <a:rPr lang="en-US" sz="1900" dirty="0">
                <a:effectLst/>
                <a:latin typeface="Arial" panose="020B0604020202020204" pitchFamily="34" charset="0"/>
                <a:ea typeface="Calibri" panose="020F0502020204030204" pitchFamily="34" charset="0"/>
                <a:cs typeface="Arial" panose="020B0604020202020204" pitchFamily="34" charset="0"/>
              </a:rPr>
              <a:t>“Plaintiff is cautioned that she is subject to 1) being enjoined from further filings in this Court absent </a:t>
            </a:r>
            <a:r>
              <a:rPr lang="en-US" sz="1900" dirty="0">
                <a:latin typeface="Arial" panose="020B0604020202020204" pitchFamily="34" charset="0"/>
                <a:ea typeface="Calibri" panose="020F0502020204030204" pitchFamily="34" charset="0"/>
                <a:cs typeface="Arial" panose="020B0604020202020204" pitchFamily="34" charset="0"/>
              </a:rPr>
              <a:t>prior </a:t>
            </a:r>
            <a:r>
              <a:rPr lang="en-US" sz="1900" dirty="0">
                <a:effectLst/>
                <a:latin typeface="Arial" panose="020B0604020202020204" pitchFamily="34" charset="0"/>
                <a:ea typeface="Calibri" panose="020F0502020204030204" pitchFamily="34" charset="0"/>
                <a:cs typeface="Arial" panose="020B0604020202020204" pitchFamily="34" charset="0"/>
              </a:rPr>
              <a:t>permission fro</a:t>
            </a:r>
            <a:r>
              <a:rPr lang="en-US" sz="1900" dirty="0">
                <a:latin typeface="Arial" panose="020B0604020202020204" pitchFamily="34" charset="0"/>
                <a:ea typeface="Calibri" panose="020F0502020204030204" pitchFamily="34" charset="0"/>
                <a:cs typeface="Arial" panose="020B0604020202020204" pitchFamily="34" charset="0"/>
              </a:rPr>
              <a:t>m a district judge;</a:t>
            </a:r>
            <a:r>
              <a:rPr lang="en-US" sz="1900" dirty="0">
                <a:effectLst/>
                <a:latin typeface="Arial" panose="020B0604020202020204" pitchFamily="34" charset="0"/>
                <a:ea typeface="Calibri" panose="020F0502020204030204" pitchFamily="34" charset="0"/>
                <a:cs typeface="Arial" panose="020B0604020202020204" pitchFamily="34" charset="0"/>
              </a:rPr>
              <a:t> 2) monetary sanctions should she make any additional frivolous, malicious, vexatious, and/or otherwise unreasonable submissions to this Court.”</a:t>
            </a:r>
          </a:p>
          <a:p>
            <a:endParaRPr lang="en-US" sz="19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dirty="0"/>
              <a:t>11</a:t>
            </a:r>
          </a:p>
        </p:txBody>
      </p:sp>
    </p:spTree>
    <p:extLst>
      <p:ext uri="{BB962C8B-B14F-4D97-AF65-F5344CB8AC3E}">
        <p14:creationId xmlns:p14="http://schemas.microsoft.com/office/powerpoint/2010/main" val="331653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Interesting Statistics</a:t>
            </a:r>
          </a:p>
        </p:txBody>
      </p:sp>
      <p:sp>
        <p:nvSpPr>
          <p:cNvPr id="8" name="Content Placeholder 7"/>
          <p:cNvSpPr>
            <a:spLocks noGrp="1"/>
          </p:cNvSpPr>
          <p:nvPr>
            <p:ph idx="1"/>
          </p:nvPr>
        </p:nvSpPr>
        <p:spPr>
          <a:xfrm>
            <a:off x="941606" y="1645519"/>
            <a:ext cx="6861615" cy="4195481"/>
          </a:xfrm>
        </p:spPr>
        <p:txBody>
          <a:bodyPr>
            <a:normAutofit/>
          </a:bodyPr>
          <a:lstStyle/>
          <a:p>
            <a:r>
              <a:rPr lang="en-US" dirty="0">
                <a:latin typeface="Arial" panose="020B0604020202020204" pitchFamily="34" charset="0"/>
                <a:cs typeface="Arial" panose="020B0604020202020204" pitchFamily="34" charset="0"/>
              </a:rPr>
              <a:t>“vexatious litigation” search</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240 case results for all time for MA state and federal</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39 in MA state only</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10 in MA state in last 20 years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117 total in last 20 years (almost double for all time)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dirty="0"/>
              <a:t>1</a:t>
            </a:r>
          </a:p>
        </p:txBody>
      </p:sp>
      <p:sp>
        <p:nvSpPr>
          <p:cNvPr id="9" name="Rectangle 3"/>
          <p:cNvSpPr txBox="1">
            <a:spLocks noChangeArrowheads="1"/>
          </p:cNvSpPr>
          <p:nvPr/>
        </p:nvSpPr>
        <p:spPr>
          <a:xfrm>
            <a:off x="1480693" y="3776407"/>
            <a:ext cx="3769659" cy="1968091"/>
          </a:xfrm>
          <a:prstGeom prst="rect">
            <a:avLst/>
          </a:prstGeom>
          <a:noFill/>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spcBef>
                <a:spcPct val="100000"/>
              </a:spcBef>
              <a:buClr>
                <a:schemeClr val="accent1"/>
              </a:buClr>
              <a:buNone/>
            </a:pPr>
            <a:endParaRPr lang="en-US" altLang="en-US" sz="2000" dirty="0">
              <a:latin typeface="Arial" panose="020B0604020202020204" pitchFamily="34" charset="0"/>
              <a:ea typeface="Palatino Linotype" charset="0"/>
              <a:cs typeface="Arial" panose="020B0604020202020204" pitchFamily="34" charset="0"/>
            </a:endParaRPr>
          </a:p>
        </p:txBody>
      </p:sp>
    </p:spTree>
    <p:extLst>
      <p:ext uri="{BB962C8B-B14F-4D97-AF65-F5344CB8AC3E}">
        <p14:creationId xmlns:p14="http://schemas.microsoft.com/office/powerpoint/2010/main" val="374874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910534" cy="1400530"/>
          </a:xfrm>
        </p:spPr>
        <p:txBody>
          <a:bodyPr/>
          <a:lstStyle/>
          <a:p>
            <a:pPr algn="ctr"/>
            <a:r>
              <a:rPr lang="en-US" u="sng" dirty="0">
                <a:latin typeface="Arial" panose="020B0604020202020204" pitchFamily="34" charset="0"/>
                <a:cs typeface="Arial" panose="020B0604020202020204" pitchFamily="34" charset="0"/>
              </a:rPr>
              <a:t>Key Case</a:t>
            </a:r>
          </a:p>
        </p:txBody>
      </p:sp>
      <p:sp>
        <p:nvSpPr>
          <p:cNvPr id="3" name="Content Placeholder 2"/>
          <p:cNvSpPr>
            <a:spLocks noGrp="1"/>
          </p:cNvSpPr>
          <p:nvPr>
            <p:ph idx="1"/>
          </p:nvPr>
        </p:nvSpPr>
        <p:spPr>
          <a:xfrm>
            <a:off x="827699" y="1439501"/>
            <a:ext cx="7520054" cy="4808905"/>
          </a:xfrm>
        </p:spPr>
        <p:txBody>
          <a:bodyPr>
            <a:noAutofit/>
          </a:bodyPr>
          <a:lstStyle/>
          <a:p>
            <a:r>
              <a:rPr lang="en-US" altLang="en-US" sz="1800" u="sng" dirty="0">
                <a:latin typeface="Arial" panose="020B0604020202020204" pitchFamily="34" charset="0"/>
                <a:cs typeface="Arial" panose="020B0604020202020204" pitchFamily="34" charset="0"/>
              </a:rPr>
              <a:t>State Realty Co. v. MacNeil</a:t>
            </a:r>
            <a:r>
              <a:rPr lang="en-US" altLang="en-US" sz="1800" dirty="0">
                <a:latin typeface="Arial" panose="020B0604020202020204" pitchFamily="34" charset="0"/>
                <a:cs typeface="Arial" panose="020B0604020202020204" pitchFamily="34" charset="0"/>
              </a:rPr>
              <a:t>, 341 Mass. 123 (1960)</a:t>
            </a:r>
          </a:p>
          <a:p>
            <a:r>
              <a:rPr lang="en-US" altLang="en-US" sz="1800" dirty="0">
                <a:latin typeface="Arial" panose="020B0604020202020204" pitchFamily="34" charset="0"/>
                <a:cs typeface="Arial" panose="020B0604020202020204" pitchFamily="34" charset="0"/>
              </a:rPr>
              <a:t>Injunctions ordered against pro se to prevent vexatious litigation</a:t>
            </a:r>
          </a:p>
          <a:p>
            <a:r>
              <a:rPr lang="en-US" altLang="en-US" sz="1800" dirty="0">
                <a:latin typeface="Arial" panose="020B0604020202020204" pitchFamily="34" charset="0"/>
                <a:cs typeface="Arial" panose="020B0604020202020204" pitchFamily="34" charset="0"/>
              </a:rPr>
              <a:t>Petition for contempt for violation of injunctions</a:t>
            </a:r>
          </a:p>
          <a:p>
            <a:r>
              <a:rPr lang="en-US" altLang="en-US" sz="1800" dirty="0">
                <a:latin typeface="Arial" panose="020B0604020202020204" pitchFamily="34" charset="0"/>
                <a:cs typeface="Arial" panose="020B0604020202020204" pitchFamily="34" charset="0"/>
              </a:rPr>
              <a:t>Third judge disapproved of injunctions and dismissed petition</a:t>
            </a:r>
          </a:p>
          <a:p>
            <a:r>
              <a:rPr lang="en-US" altLang="en-US" sz="1800" dirty="0">
                <a:latin typeface="Arial" panose="020B0604020202020204" pitchFamily="34" charset="0"/>
                <a:cs typeface="Arial" panose="020B0604020202020204" pitchFamily="34" charset="0"/>
              </a:rPr>
              <a:t>SJC reversed:</a:t>
            </a:r>
          </a:p>
          <a:p>
            <a:pPr lvl="1"/>
            <a:r>
              <a:rPr lang="en-US" altLang="en-US" sz="1600" dirty="0">
                <a:latin typeface="Arial" panose="020B0604020202020204" pitchFamily="34" charset="0"/>
                <a:cs typeface="Arial" panose="020B0604020202020204" pitchFamily="34" charset="0"/>
              </a:rPr>
              <a:t>“In view of the record in this case and the history of derivative litigation which already has produced nearly a score of reported decisions in this court and in Federal courts, the injunction undoubtedly was aimed at putting a stop to harassing, vexatious, and repetitious litigation initiated by the respondent.”</a:t>
            </a:r>
          </a:p>
          <a:p>
            <a:pPr lvl="1"/>
            <a:r>
              <a:rPr lang="en-US" altLang="en-US" sz="1600" dirty="0">
                <a:latin typeface="Arial" panose="020B0604020202020204" pitchFamily="34" charset="0"/>
                <a:cs typeface="Arial" panose="020B0604020202020204" pitchFamily="34" charset="0"/>
              </a:rPr>
              <a:t>“A court of equity has ample power to grant such relief.”</a:t>
            </a:r>
          </a:p>
          <a:p>
            <a:pPr marL="0" indent="0">
              <a:buNone/>
            </a:pPr>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16748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Injunction Cases</a:t>
            </a:r>
          </a:p>
        </p:txBody>
      </p:sp>
      <p:sp>
        <p:nvSpPr>
          <p:cNvPr id="4" name="Content Placeholder 3"/>
          <p:cNvSpPr>
            <a:spLocks noGrp="1"/>
          </p:cNvSpPr>
          <p:nvPr>
            <p:ph idx="1"/>
          </p:nvPr>
        </p:nvSpPr>
        <p:spPr>
          <a:xfrm>
            <a:off x="827699" y="1309955"/>
            <a:ext cx="7520053" cy="4938452"/>
          </a:xfrm>
        </p:spPr>
        <p:txBody>
          <a:bodyPr>
            <a:noAutofit/>
          </a:bodyPr>
          <a:lstStyle/>
          <a:p>
            <a:r>
              <a:rPr lang="en-US" altLang="en-US" sz="1800" u="sng" dirty="0">
                <a:latin typeface="Arial" panose="020B0604020202020204" pitchFamily="34" charset="0"/>
                <a:cs typeface="Arial" panose="020B0604020202020204" pitchFamily="34" charset="0"/>
              </a:rPr>
              <a:t>Chalifoux v. James</a:t>
            </a:r>
            <a:r>
              <a:rPr lang="en-US" altLang="en-US" sz="1800" dirty="0">
                <a:latin typeface="Arial" panose="020B0604020202020204" pitchFamily="34" charset="0"/>
                <a:cs typeface="Arial" panose="020B0604020202020204" pitchFamily="34" charset="0"/>
              </a:rPr>
              <a:t>, 100 Mass. App. Ct. 1127 (</a:t>
            </a:r>
            <a:r>
              <a:rPr lang="en-US" altLang="en-US" sz="1800" dirty="0" err="1">
                <a:latin typeface="Arial" panose="020B0604020202020204" pitchFamily="34" charset="0"/>
                <a:cs typeface="Arial" panose="020B0604020202020204" pitchFamily="34" charset="0"/>
              </a:rPr>
              <a:t>Unpub</a:t>
            </a:r>
            <a:r>
              <a:rPr lang="en-US" altLang="en-US" sz="1800" dirty="0">
                <a:latin typeface="Arial" panose="020B0604020202020204" pitchFamily="34" charset="0"/>
                <a:cs typeface="Arial" panose="020B0604020202020204" pitchFamily="34" charset="0"/>
              </a:rPr>
              <a:t>.) (2022) </a:t>
            </a:r>
          </a:p>
          <a:p>
            <a:r>
              <a:rPr lang="en-US" altLang="en-US" sz="1800" dirty="0">
                <a:latin typeface="Arial" panose="020B0604020202020204" pitchFamily="34" charset="0"/>
                <a:cs typeface="Arial" panose="020B0604020202020204" pitchFamily="34" charset="0"/>
              </a:rPr>
              <a:t>Highly contentious divorce cases in Probate Court for years</a:t>
            </a:r>
          </a:p>
          <a:p>
            <a:r>
              <a:rPr lang="en-US" altLang="en-US" sz="1800" dirty="0">
                <a:latin typeface="Arial" panose="020B0604020202020204" pitchFamily="34" charset="0"/>
                <a:cs typeface="Arial" panose="020B0604020202020204" pitchFamily="34" charset="0"/>
              </a:rPr>
              <a:t>Appeal by husband of “gatekeeper order”</a:t>
            </a:r>
          </a:p>
          <a:p>
            <a:r>
              <a:rPr lang="en-US" altLang="en-US" sz="1800" dirty="0">
                <a:latin typeface="Arial" panose="020B0604020202020204" pitchFamily="34" charset="0"/>
                <a:cs typeface="Arial" panose="020B0604020202020204" pitchFamily="34" charset="0"/>
              </a:rPr>
              <a:t>Divorce judge characterized it as “the most out of control litigation he had seen in his more four-decade legal career”</a:t>
            </a:r>
          </a:p>
          <a:p>
            <a:r>
              <a:rPr lang="en-US" altLang="en-US" sz="1800" dirty="0">
                <a:latin typeface="Arial" panose="020B0604020202020204" pitchFamily="34" charset="0"/>
                <a:cs typeface="Arial" panose="020B0604020202020204" pitchFamily="34" charset="0"/>
              </a:rPr>
              <a:t>After “scorched earth” divorce litigation, husband filed 7 lawsuits in 3 different courts relating to the divorce</a:t>
            </a:r>
          </a:p>
          <a:p>
            <a:r>
              <a:rPr lang="en-US" altLang="en-US" sz="1800" dirty="0">
                <a:latin typeface="Arial" panose="020B0604020202020204" pitchFamily="34" charset="0"/>
                <a:cs typeface="Arial" panose="020B0604020202020204" pitchFamily="34" charset="0"/>
              </a:rPr>
              <a:t>Court consolidated the remaining MA actions and allowed defendants’ special motions to dismiss, attorneys’ fees (anti-SLAPP) and gatekeeper order</a:t>
            </a:r>
          </a:p>
          <a:p>
            <a:r>
              <a:rPr lang="en-US" altLang="en-US" sz="1800" dirty="0">
                <a:latin typeface="Arial" panose="020B0604020202020204" pitchFamily="34" charset="0"/>
                <a:cs typeface="Arial" panose="020B0604020202020204" pitchFamily="34" charset="0"/>
              </a:rPr>
              <a:t>Affirmed on appeal, citing </a:t>
            </a:r>
            <a:r>
              <a:rPr lang="en-US" altLang="en-US" sz="1800" u="sng" dirty="0">
                <a:latin typeface="Arial" panose="020B0604020202020204" pitchFamily="34" charset="0"/>
                <a:cs typeface="Arial" panose="020B0604020202020204" pitchFamily="34" charset="0"/>
              </a:rPr>
              <a:t>State Realty Co. of Boston</a:t>
            </a:r>
          </a:p>
          <a:p>
            <a:pPr lvl="1"/>
            <a:r>
              <a:rPr lang="en-US" altLang="en-US" sz="1600" dirty="0">
                <a:latin typeface="Arial" panose="020B0604020202020204" pitchFamily="34" charset="0"/>
                <a:cs typeface="Arial" panose="020B0604020202020204" pitchFamily="34" charset="0"/>
              </a:rPr>
              <a:t>“In appropriate circumstances, judges may exercise their inherent discretion to control a proliferation of filings by entering a limited filing order…Such an order is especially appropriate where, as here, less-restrictive methods, including orders to pay $20,000 in attorney’s fees as sanctions in the divorce case and the [NH] Superior Court case, have not prevented frivolous and harassing filings.”</a:t>
            </a:r>
            <a:br>
              <a:rPr lang="en-US" altLang="en-US" dirty="0">
                <a:latin typeface="Arial" panose="020B0604020202020204" pitchFamily="34" charset="0"/>
                <a:cs typeface="Arial" panose="020B0604020202020204" pitchFamily="34" charset="0"/>
              </a:rPr>
            </a:br>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pPr marL="0" indent="0">
              <a:buNone/>
            </a:pPr>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“If the glove doesn’t fit, you must acquit.”</a:t>
            </a:r>
          </a:p>
          <a:p>
            <a:endParaRPr lang="en-US" altLang="en-US" sz="28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323818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Injunction Cases</a:t>
            </a:r>
          </a:p>
        </p:txBody>
      </p:sp>
      <p:sp>
        <p:nvSpPr>
          <p:cNvPr id="3" name="Content Placeholder 2"/>
          <p:cNvSpPr>
            <a:spLocks noGrp="1"/>
          </p:cNvSpPr>
          <p:nvPr>
            <p:ph idx="1"/>
          </p:nvPr>
        </p:nvSpPr>
        <p:spPr>
          <a:xfrm>
            <a:off x="771927" y="1313288"/>
            <a:ext cx="7765898" cy="5248976"/>
          </a:xfrm>
        </p:spPr>
        <p:txBody>
          <a:bodyPr>
            <a:normAutofit fontScale="70000" lnSpcReduction="20000"/>
          </a:bodyPr>
          <a:lstStyle/>
          <a:p>
            <a:endParaRPr lang="en-US" altLang="en-US" u="sng" dirty="0">
              <a:latin typeface="Arial" panose="020B0604020202020204" pitchFamily="34" charset="0"/>
              <a:cs typeface="Arial" panose="020B0604020202020204" pitchFamily="34" charset="0"/>
            </a:endParaRPr>
          </a:p>
          <a:p>
            <a:r>
              <a:rPr lang="en-US" altLang="en-US" u="sng" dirty="0">
                <a:latin typeface="Arial" panose="020B0604020202020204" pitchFamily="34" charset="0"/>
                <a:cs typeface="Arial" panose="020B0604020202020204" pitchFamily="34" charset="0"/>
              </a:rPr>
              <a:t>In re Woods</a:t>
            </a:r>
            <a:r>
              <a:rPr lang="en-US" altLang="en-US" dirty="0">
                <a:latin typeface="Arial" panose="020B0604020202020204" pitchFamily="34" charset="0"/>
                <a:cs typeface="Arial" panose="020B0604020202020204" pitchFamily="34" charset="0"/>
              </a:rPr>
              <a:t>, 2021 WL 933486 (D. Mass. 2021) (Bankruptcy)</a:t>
            </a:r>
          </a:p>
          <a:p>
            <a:r>
              <a:rPr lang="en-US" altLang="en-US" dirty="0">
                <a:latin typeface="Arial" panose="020B0604020202020204" pitchFamily="34" charset="0"/>
                <a:cs typeface="Arial" panose="020B0604020202020204" pitchFamily="34" charset="0"/>
              </a:rPr>
              <a:t>Debtor lost house in foreclosure proceeding and filed second action to prevent her own eviction</a:t>
            </a:r>
          </a:p>
          <a:p>
            <a:r>
              <a:rPr lang="en-US" altLang="en-US" dirty="0">
                <a:latin typeface="Arial" panose="020B0604020202020204" pitchFamily="34" charset="0"/>
                <a:cs typeface="Arial" panose="020B0604020202020204" pitchFamily="34" charset="0"/>
              </a:rPr>
              <a:t>Court ruled Debtor’s arguments as to validity of foreclosure sale were barred by res judicata and the </a:t>
            </a:r>
            <a:r>
              <a:rPr lang="en-US" altLang="en-US" dirty="0" err="1">
                <a:latin typeface="Arial" panose="020B0604020202020204" pitchFamily="34" charset="0"/>
                <a:cs typeface="Arial" panose="020B0604020202020204" pitchFamily="34" charset="0"/>
              </a:rPr>
              <a:t>Rooker</a:t>
            </a:r>
            <a:r>
              <a:rPr lang="en-US" altLang="en-US" dirty="0">
                <a:latin typeface="Arial" panose="020B0604020202020204" pitchFamily="34" charset="0"/>
                <a:cs typeface="Arial" panose="020B0604020202020204" pitchFamily="34" charset="0"/>
              </a:rPr>
              <a:t>-Feldman doctrine</a:t>
            </a:r>
          </a:p>
          <a:p>
            <a:r>
              <a:rPr lang="en-US" altLang="en-US" dirty="0">
                <a:latin typeface="Arial" panose="020B0604020202020204" pitchFamily="34" charset="0"/>
                <a:cs typeface="Arial" panose="020B0604020202020204" pitchFamily="34" charset="0"/>
              </a:rPr>
              <a:t>Debtor sought evidentiary hearing – denied</a:t>
            </a:r>
          </a:p>
          <a:p>
            <a:r>
              <a:rPr lang="en-US" altLang="en-US" dirty="0">
                <a:latin typeface="Arial" panose="020B0604020202020204" pitchFamily="34" charset="0"/>
                <a:cs typeface="Arial" panose="020B0604020202020204" pitchFamily="34" charset="0"/>
              </a:rPr>
              <a:t>Debtor filed two motions for reconsideration – denied</a:t>
            </a:r>
          </a:p>
          <a:p>
            <a:r>
              <a:rPr lang="en-US" altLang="en-US" dirty="0">
                <a:latin typeface="Arial" panose="020B0604020202020204" pitchFamily="34" charset="0"/>
                <a:cs typeface="Arial" panose="020B0604020202020204" pitchFamily="34" charset="0"/>
              </a:rPr>
              <a:t>Debtor continued to file pleadings contesting the foreclosure for the next 2.5 years</a:t>
            </a:r>
          </a:p>
          <a:p>
            <a:r>
              <a:rPr lang="en-US" altLang="en-US" dirty="0">
                <a:latin typeface="Arial" panose="020B0604020202020204" pitchFamily="34" charset="0"/>
                <a:cs typeface="Arial" panose="020B0604020202020204" pitchFamily="34" charset="0"/>
              </a:rPr>
              <a:t>Debtor appealed order permitting sale of another property and order to vacate</a:t>
            </a:r>
          </a:p>
          <a:p>
            <a:r>
              <a:rPr lang="en-US" altLang="en-US" dirty="0">
                <a:latin typeface="Arial" panose="020B0604020202020204" pitchFamily="34" charset="0"/>
                <a:cs typeface="Arial" panose="020B0604020202020204" pitchFamily="34" charset="0"/>
              </a:rPr>
              <a:t>Debtor sought to remove Trustee from case and continuously disparaged the Trustee</a:t>
            </a:r>
          </a:p>
          <a:p>
            <a:pPr lvl="1"/>
            <a:r>
              <a:rPr lang="en-US" altLang="en-US" dirty="0">
                <a:latin typeface="Arial" panose="020B0604020202020204" pitchFamily="34" charset="0"/>
                <a:cs typeface="Arial" panose="020B0604020202020204" pitchFamily="34" charset="0"/>
              </a:rPr>
              <a:t>“the Trustee may want to wake up and reform his unethical and potentially criminal ways”</a:t>
            </a:r>
          </a:p>
          <a:p>
            <a:r>
              <a:rPr lang="en-US" altLang="en-US" dirty="0">
                <a:latin typeface="Arial" panose="020B0604020202020204" pitchFamily="34" charset="0"/>
                <a:cs typeface="Arial" panose="020B0604020202020204" pitchFamily="34" charset="0"/>
              </a:rPr>
              <a:t>Trustee filed motion to restrict Debtor from further filings – warning to Debtor</a:t>
            </a:r>
          </a:p>
          <a:p>
            <a:r>
              <a:rPr lang="en-US" altLang="en-US" dirty="0">
                <a:latin typeface="Arial" panose="020B0604020202020204" pitchFamily="34" charset="0"/>
                <a:cs typeface="Arial" panose="020B0604020202020204" pitchFamily="34" charset="0"/>
              </a:rPr>
              <a:t>Trustee filed second “Motion to Restrict Vexatious Litigation” – allowed as limited by Court</a:t>
            </a:r>
          </a:p>
          <a:p>
            <a:pPr lvl="1"/>
            <a:r>
              <a:rPr lang="en-US" altLang="en-US" dirty="0">
                <a:latin typeface="Arial" panose="020B0604020202020204" pitchFamily="34" charset="0"/>
                <a:cs typeface="Arial" panose="020B0604020202020204" pitchFamily="34" charset="0"/>
              </a:rPr>
              <a:t>“Federal courts plainly possess discretionary powers to regulate the conduct of abusive litigants…This power encompasses the Court’s ability to enjoin litigants who abuse the court system by filing groundless and vexatious litigation.”</a:t>
            </a:r>
          </a:p>
          <a:p>
            <a:pPr lvl="1"/>
            <a:r>
              <a:rPr lang="en-US" altLang="en-US" dirty="0">
                <a:latin typeface="Arial" panose="020B0604020202020204" pitchFamily="34" charset="0"/>
                <a:cs typeface="Arial" panose="020B0604020202020204" pitchFamily="34" charset="0"/>
              </a:rPr>
              <a:t>“The Debtor has clearly evidenced a propensity to file repeated [pleadings] involving the same or similar claims of a frivolous or vexatious nature…”</a:t>
            </a:r>
          </a:p>
          <a:p>
            <a:pPr marL="0" indent="0">
              <a:buNone/>
            </a:pPr>
            <a:endParaRPr lang="en-US" altLang="en-US"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3134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26338"/>
            <a:ext cx="7055380" cy="1027110"/>
          </a:xfrm>
        </p:spPr>
        <p:txBody>
          <a:bodyPr/>
          <a:lstStyle/>
          <a:p>
            <a:pPr algn="ctr"/>
            <a:r>
              <a:rPr lang="en-US" u="sng" dirty="0">
                <a:latin typeface="Arial" panose="020B0604020202020204" pitchFamily="34" charset="0"/>
                <a:cs typeface="Arial" panose="020B0604020202020204" pitchFamily="34" charset="0"/>
              </a:rPr>
              <a:t>Injunction Cases</a:t>
            </a:r>
          </a:p>
        </p:txBody>
      </p:sp>
      <p:sp>
        <p:nvSpPr>
          <p:cNvPr id="3" name="Content Placeholder 2"/>
          <p:cNvSpPr>
            <a:spLocks noGrp="1"/>
          </p:cNvSpPr>
          <p:nvPr>
            <p:ph idx="1"/>
          </p:nvPr>
        </p:nvSpPr>
        <p:spPr>
          <a:xfrm>
            <a:off x="828436" y="1253448"/>
            <a:ext cx="7724800" cy="4537302"/>
          </a:xfrm>
        </p:spPr>
        <p:txBody>
          <a:bodyPr>
            <a:noAutofit/>
          </a:bodyPr>
          <a:lstStyle/>
          <a:p>
            <a:r>
              <a:rPr lang="en-US" altLang="en-US" u="sng" dirty="0" err="1">
                <a:latin typeface="Arial" panose="020B0604020202020204" pitchFamily="34" charset="0"/>
                <a:cs typeface="Arial" panose="020B0604020202020204" pitchFamily="34" charset="0"/>
              </a:rPr>
              <a:t>Saade</a:t>
            </a:r>
            <a:r>
              <a:rPr lang="en-US" altLang="en-US" u="sng" dirty="0">
                <a:latin typeface="Arial" panose="020B0604020202020204" pitchFamily="34" charset="0"/>
                <a:cs typeface="Arial" panose="020B0604020202020204" pitchFamily="34" charset="0"/>
              </a:rPr>
              <a:t> v. Wilmington Trust, N.A.</a:t>
            </a:r>
            <a:r>
              <a:rPr lang="en-US" altLang="en-US" dirty="0">
                <a:latin typeface="Arial" panose="020B0604020202020204" pitchFamily="34" charset="0"/>
                <a:cs typeface="Arial" panose="020B0604020202020204" pitchFamily="34" charset="0"/>
              </a:rPr>
              <a:t>, 27 LCR 590 (Nov. 7, 2019) </a:t>
            </a:r>
          </a:p>
          <a:p>
            <a:r>
              <a:rPr lang="en-US" altLang="en-US" dirty="0">
                <a:latin typeface="Arial" panose="020B0604020202020204" pitchFamily="34" charset="0"/>
                <a:cs typeface="Arial" panose="020B0604020202020204" pitchFamily="34" charset="0"/>
              </a:rPr>
              <a:t>Repetitive litigation filed by plaintiff from 2011 to 2019 arising out of mortgage default</a:t>
            </a:r>
          </a:p>
          <a:p>
            <a:r>
              <a:rPr lang="en-US" altLang="en-US" dirty="0">
                <a:latin typeface="Arial" panose="020B0604020202020204" pitchFamily="34" charset="0"/>
                <a:cs typeface="Arial" panose="020B0604020202020204" pitchFamily="34" charset="0"/>
              </a:rPr>
              <a:t>Motions to dismiss granted in 2019 Land Court case</a:t>
            </a:r>
          </a:p>
          <a:p>
            <a:r>
              <a:rPr lang="en-US" altLang="en-US" dirty="0">
                <a:latin typeface="Arial" panose="020B0604020202020204" pitchFamily="34" charset="0"/>
                <a:cs typeface="Arial" panose="020B0604020202020204" pitchFamily="34" charset="0"/>
              </a:rPr>
              <a:t>Prior to filing motions to dismiss, defendants filed motion for sanctions and sought injunction barring </a:t>
            </a:r>
            <a:r>
              <a:rPr lang="en-US" altLang="en-US" i="1" dirty="0">
                <a:latin typeface="Arial" panose="020B0604020202020204" pitchFamily="34" charset="0"/>
                <a:cs typeface="Arial" panose="020B0604020202020204" pitchFamily="34" charset="0"/>
              </a:rPr>
              <a:t>any further actions on same subject within the Commonwealth </a:t>
            </a:r>
            <a:r>
              <a:rPr lang="en-US" altLang="en-US" dirty="0">
                <a:latin typeface="Arial" panose="020B0604020202020204" pitchFamily="34" charset="0"/>
                <a:cs typeface="Arial" panose="020B0604020202020204" pitchFamily="34" charset="0"/>
              </a:rPr>
              <a:t>absent approval</a:t>
            </a:r>
          </a:p>
          <a:p>
            <a:r>
              <a:rPr lang="en-US" altLang="en-US" dirty="0">
                <a:latin typeface="Arial" panose="020B0604020202020204" pitchFamily="34" charset="0"/>
                <a:cs typeface="Arial" panose="020B0604020202020204" pitchFamily="34" charset="0"/>
              </a:rPr>
              <a:t>Court notes Federal Court had already issued injunction</a:t>
            </a:r>
          </a:p>
          <a:p>
            <a:r>
              <a:rPr lang="en-US" altLang="en-US" dirty="0">
                <a:latin typeface="Arial" panose="020B0604020202020204" pitchFamily="34" charset="0"/>
                <a:cs typeface="Arial" panose="020B0604020202020204" pitchFamily="34" charset="0"/>
              </a:rPr>
              <a:t>Thorough analysis of the </a:t>
            </a:r>
            <a:r>
              <a:rPr lang="en-US" altLang="en-US" u="sng" dirty="0">
                <a:latin typeface="Arial" panose="020B0604020202020204" pitchFamily="34" charset="0"/>
                <a:cs typeface="Arial" panose="020B0604020202020204" pitchFamily="34" charset="0"/>
              </a:rPr>
              <a:t>State Realty</a:t>
            </a:r>
            <a:r>
              <a:rPr lang="en-US" altLang="en-US" dirty="0">
                <a:latin typeface="Arial" panose="020B0604020202020204" pitchFamily="34" charset="0"/>
                <a:cs typeface="Arial" panose="020B0604020202020204" pitchFamily="34" charset="0"/>
              </a:rPr>
              <a:t> test:  “harassing, vexatious, and repetitious litigation” </a:t>
            </a:r>
          </a:p>
          <a:p>
            <a:r>
              <a:rPr lang="en-US" altLang="en-US" dirty="0">
                <a:latin typeface="Arial" panose="020B0604020202020204" pitchFamily="34" charset="0"/>
                <a:cs typeface="Arial" panose="020B0604020202020204" pitchFamily="34" charset="0"/>
              </a:rPr>
              <a:t>Test met by filing of 7 different actions in “Superior Court, U.S. District Court, U.S Court of Appeals and [Land] Court”</a:t>
            </a:r>
          </a:p>
          <a:p>
            <a:pPr lvl="1"/>
            <a:r>
              <a:rPr lang="en-US" altLang="en-US" dirty="0">
                <a:latin typeface="Arial" panose="020B0604020202020204" pitchFamily="34" charset="0"/>
                <a:cs typeface="Arial" panose="020B0604020202020204" pitchFamily="34" charset="0"/>
              </a:rPr>
              <a:t>Court notes </a:t>
            </a:r>
            <a:r>
              <a:rPr lang="en-US" altLang="en-US" dirty="0" err="1">
                <a:latin typeface="Arial" panose="020B0604020202020204" pitchFamily="34" charset="0"/>
                <a:cs typeface="Arial" panose="020B0604020202020204" pitchFamily="34" charset="0"/>
              </a:rPr>
              <a:t>Saade</a:t>
            </a:r>
            <a:r>
              <a:rPr lang="en-US" altLang="en-US" dirty="0">
                <a:latin typeface="Arial" panose="020B0604020202020204" pitchFamily="34" charset="0"/>
                <a:cs typeface="Arial" panose="020B0604020202020204" pitchFamily="34" charset="0"/>
              </a:rPr>
              <a:t> should have stopped after Third Action in 2017</a:t>
            </a:r>
          </a:p>
          <a:p>
            <a:r>
              <a:rPr lang="en-US" altLang="en-US" dirty="0">
                <a:latin typeface="Arial" panose="020B0604020202020204" pitchFamily="34" charset="0"/>
                <a:cs typeface="Arial" panose="020B0604020202020204" pitchFamily="34" charset="0"/>
              </a:rPr>
              <a:t>Injunction issued</a:t>
            </a:r>
          </a:p>
        </p:txBody>
      </p:sp>
      <p:sp>
        <p:nvSpPr>
          <p:cNvPr id="4" name="Slide Number Placeholder 3"/>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243516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48084" y="190168"/>
            <a:ext cx="7055380" cy="1400530"/>
          </a:xfrm>
        </p:spPr>
        <p:txBody>
          <a:bodyPr/>
          <a:lstStyle/>
          <a:p>
            <a:pPr algn="ctr"/>
            <a:r>
              <a:rPr lang="en-US" u="sng" dirty="0">
                <a:latin typeface="Arial" panose="020B0604020202020204" pitchFamily="34" charset="0"/>
                <a:cs typeface="Arial" panose="020B0604020202020204" pitchFamily="34" charset="0"/>
              </a:rPr>
              <a:t>Sanctions Cases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54777" y="1155321"/>
            <a:ext cx="7436814" cy="4794322"/>
          </a:xfrm>
        </p:spPr>
        <p:txBody>
          <a:bodyPr>
            <a:noAutofit/>
          </a:bodyPr>
          <a:lstStyle/>
          <a:p>
            <a:pPr>
              <a:lnSpc>
                <a:spcPct val="120000"/>
              </a:lnSpc>
              <a:spcBef>
                <a:spcPts val="600"/>
              </a:spcBef>
              <a:spcAft>
                <a:spcPts val="600"/>
              </a:spcAft>
            </a:pPr>
            <a:r>
              <a:rPr lang="en-US" sz="1800" u="sng" dirty="0">
                <a:latin typeface="Arial" panose="020B0604020202020204" pitchFamily="34" charset="0"/>
                <a:cs typeface="Arial" panose="020B0604020202020204" pitchFamily="34" charset="0"/>
              </a:rPr>
              <a:t>Klein v. </a:t>
            </a:r>
            <a:r>
              <a:rPr lang="en-US" sz="1800" u="sng" dirty="0" err="1">
                <a:latin typeface="Arial" panose="020B0604020202020204" pitchFamily="34" charset="0"/>
                <a:cs typeface="Arial" panose="020B0604020202020204" pitchFamily="34" charset="0"/>
              </a:rPr>
              <a:t>Devoti</a:t>
            </a:r>
            <a:r>
              <a:rPr lang="en-US" sz="1800" dirty="0">
                <a:latin typeface="Arial" panose="020B0604020202020204" pitchFamily="34" charset="0"/>
                <a:cs typeface="Arial" panose="020B0604020202020204" pitchFamily="34" charset="0"/>
              </a:rPr>
              <a:t>, 101 Mass. App. Ct. 1106 (</a:t>
            </a:r>
            <a:r>
              <a:rPr lang="en-US" sz="1800" dirty="0" err="1">
                <a:latin typeface="Arial" panose="020B0604020202020204" pitchFamily="34" charset="0"/>
                <a:cs typeface="Arial" panose="020B0604020202020204" pitchFamily="34" charset="0"/>
              </a:rPr>
              <a:t>Unpub</a:t>
            </a:r>
            <a:r>
              <a:rPr lang="en-US" sz="1800" dirty="0">
                <a:latin typeface="Arial" panose="020B0604020202020204" pitchFamily="34" charset="0"/>
                <a:cs typeface="Arial" panose="020B0604020202020204" pitchFamily="34" charset="0"/>
              </a:rPr>
              <a:t>.)(2022)</a:t>
            </a:r>
          </a:p>
          <a:p>
            <a:pPr>
              <a:lnSpc>
                <a:spcPct val="120000"/>
              </a:lnSpc>
              <a:spcBef>
                <a:spcPts val="600"/>
              </a:spcBef>
              <a:spcAft>
                <a:spcPts val="600"/>
              </a:spcAft>
            </a:pPr>
            <a:r>
              <a:rPr lang="en-US" sz="1800" dirty="0">
                <a:latin typeface="Arial" panose="020B0604020202020204" pitchFamily="34" charset="0"/>
                <a:cs typeface="Arial" panose="020B0604020202020204" pitchFamily="34" charset="0"/>
              </a:rPr>
              <a:t>Divorce client contested attorneys’ lien in Superior Court</a:t>
            </a:r>
          </a:p>
          <a:p>
            <a:pPr>
              <a:lnSpc>
                <a:spcPct val="120000"/>
              </a:lnSpc>
              <a:spcBef>
                <a:spcPts val="600"/>
              </a:spcBef>
              <a:spcAft>
                <a:spcPts val="600"/>
              </a:spcAft>
            </a:pPr>
            <a:r>
              <a:rPr lang="en-US" sz="1800" dirty="0">
                <a:latin typeface="Arial" panose="020B0604020202020204" pitchFamily="34" charset="0"/>
                <a:cs typeface="Arial" panose="020B0604020202020204" pitchFamily="34" charset="0"/>
              </a:rPr>
              <a:t>She repeatedly challenged the Court’s jurisdiction, was sanctioned twice and was ultimately defaulted for not paying the sanctions</a:t>
            </a:r>
          </a:p>
          <a:p>
            <a:pPr>
              <a:lnSpc>
                <a:spcPct val="120000"/>
              </a:lnSpc>
              <a:spcBef>
                <a:spcPts val="600"/>
              </a:spcBef>
              <a:spcAft>
                <a:spcPts val="600"/>
              </a:spcAft>
            </a:pPr>
            <a:r>
              <a:rPr lang="en-US" sz="1800" dirty="0">
                <a:latin typeface="Arial" panose="020B0604020202020204" pitchFamily="34" charset="0"/>
                <a:cs typeface="Arial" panose="020B0604020202020204" pitchFamily="34" charset="0"/>
              </a:rPr>
              <a:t>She filed three motions to dismiss on the same grounds, a motion for reconsideration, a petition for leave to file an interlocutory appeal, and motion for clarification</a:t>
            </a:r>
          </a:p>
          <a:p>
            <a:pPr>
              <a:lnSpc>
                <a:spcPct val="120000"/>
              </a:lnSpc>
              <a:spcBef>
                <a:spcPts val="600"/>
              </a:spcBef>
              <a:spcAft>
                <a:spcPts val="600"/>
              </a:spcAft>
            </a:pPr>
            <a:r>
              <a:rPr lang="en-US" sz="1800" dirty="0">
                <a:latin typeface="Arial" panose="020B0604020202020204" pitchFamily="34" charset="0"/>
                <a:cs typeface="Arial" panose="020B0604020202020204" pitchFamily="34" charset="0"/>
              </a:rPr>
              <a:t>One motion judge described the conduct as “abusive of the process” and “vexatious litigation” warranting sanctions</a:t>
            </a:r>
          </a:p>
          <a:p>
            <a:pPr>
              <a:lnSpc>
                <a:spcPct val="120000"/>
              </a:lnSpc>
              <a:spcBef>
                <a:spcPts val="600"/>
              </a:spcBef>
              <a:spcAft>
                <a:spcPts val="600"/>
              </a:spcAft>
            </a:pPr>
            <a:r>
              <a:rPr lang="en-US" sz="1800" dirty="0">
                <a:latin typeface="Arial" panose="020B0604020202020204" pitchFamily="34" charset="0"/>
                <a:cs typeface="Arial" panose="020B0604020202020204" pitchFamily="34" charset="0"/>
              </a:rPr>
              <a:t>Appeals Court upheld the sanctions, ruling: “Where </a:t>
            </a:r>
            <a:r>
              <a:rPr lang="en-US" sz="1800" dirty="0" err="1">
                <a:latin typeface="Arial" panose="020B0604020202020204" pitchFamily="34" charset="0"/>
                <a:cs typeface="Arial" panose="020B0604020202020204" pitchFamily="34" charset="0"/>
              </a:rPr>
              <a:t>Devoti</a:t>
            </a:r>
            <a:r>
              <a:rPr lang="en-US" sz="1800" dirty="0">
                <a:latin typeface="Arial" panose="020B0604020202020204" pitchFamily="34" charset="0"/>
                <a:cs typeface="Arial" panose="020B0604020202020204" pitchFamily="34" charset="0"/>
              </a:rPr>
              <a:t> repeatedly raised her jurisdictional argument -- resulting in repetitive, futile, and costly motion practice -- we see no abuse of discretion in the motion judge’s imposition of sanctions.”</a:t>
            </a:r>
          </a:p>
        </p:txBody>
      </p:sp>
      <p:sp>
        <p:nvSpPr>
          <p:cNvPr id="4" name="Slide Number Placeholder 3"/>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val="402089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7881" y="295736"/>
            <a:ext cx="7055380" cy="1400530"/>
          </a:xfrm>
        </p:spPr>
        <p:txBody>
          <a:bodyPr/>
          <a:lstStyle/>
          <a:p>
            <a:pPr algn="ctr"/>
            <a:r>
              <a:rPr lang="en-US" u="sng" dirty="0">
                <a:latin typeface="Arial" panose="020B0604020202020204" pitchFamily="34" charset="0"/>
                <a:cs typeface="Arial" panose="020B0604020202020204" pitchFamily="34" charset="0"/>
              </a:rPr>
              <a:t>Sanctions Cases</a:t>
            </a:r>
          </a:p>
        </p:txBody>
      </p:sp>
      <p:sp>
        <p:nvSpPr>
          <p:cNvPr id="3" name="Content Placeholder 2"/>
          <p:cNvSpPr>
            <a:spLocks noGrp="1"/>
          </p:cNvSpPr>
          <p:nvPr>
            <p:ph idx="1"/>
          </p:nvPr>
        </p:nvSpPr>
        <p:spPr>
          <a:xfrm>
            <a:off x="219018" y="1063423"/>
            <a:ext cx="8289395" cy="5271672"/>
          </a:xfrm>
        </p:spPr>
        <p:txBody>
          <a:bodyPr>
            <a:noAutofit/>
          </a:bodyPr>
          <a:lstStyle/>
          <a:p>
            <a:pPr lvl="1"/>
            <a:r>
              <a:rPr lang="en-US" sz="2000" u="sng" dirty="0">
                <a:latin typeface="Arial" panose="020B0604020202020204" pitchFamily="34" charset="0"/>
                <a:cs typeface="Arial" panose="020B0604020202020204" pitchFamily="34" charset="0"/>
              </a:rPr>
              <a:t>Adams v. </a:t>
            </a:r>
            <a:r>
              <a:rPr lang="en-US" sz="2000" u="sng" dirty="0" err="1">
                <a:latin typeface="Arial" panose="020B0604020202020204" pitchFamily="34" charset="0"/>
                <a:cs typeface="Arial" panose="020B0604020202020204" pitchFamily="34" charset="0"/>
              </a:rPr>
              <a:t>Gissell</a:t>
            </a:r>
            <a:r>
              <a:rPr lang="en-US" sz="2000" dirty="0">
                <a:latin typeface="Arial" panose="020B0604020202020204" pitchFamily="34" charset="0"/>
                <a:cs typeface="Arial" panose="020B0604020202020204" pitchFamily="34" charset="0"/>
              </a:rPr>
              <a:t>, 2022 </a:t>
            </a:r>
            <a:r>
              <a:rPr lang="en-US" sz="2000" dirty="0" err="1">
                <a:latin typeface="Arial" panose="020B0604020202020204" pitchFamily="34" charset="0"/>
                <a:cs typeface="Arial" panose="020B0604020202020204" pitchFamily="34" charset="0"/>
              </a:rPr>
              <a:t>U.S.Dist</a:t>
            </a:r>
            <a:r>
              <a:rPr lang="en-US" sz="2000" dirty="0">
                <a:latin typeface="Arial" panose="020B0604020202020204" pitchFamily="34" charset="0"/>
                <a:cs typeface="Arial" panose="020B0604020202020204" pitchFamily="34" charset="0"/>
              </a:rPr>
              <a:t>. LEXIS 119444 (D. Mass. 2022)</a:t>
            </a:r>
            <a:endParaRPr lang="en-US" sz="2000" u="sng"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Husband (Adams), a pro se lawyer, filed multiple frivolous suits in several states against wife after she filed for divorce to harass, threaten and embarrass her</a:t>
            </a:r>
          </a:p>
          <a:p>
            <a:pPr lvl="1"/>
            <a:r>
              <a:rPr lang="en-US" sz="2000" dirty="0">
                <a:latin typeface="Arial" panose="020B0604020202020204" pitchFamily="34" charset="0"/>
                <a:cs typeface="Arial" panose="020B0604020202020204" pitchFamily="34" charset="0"/>
              </a:rPr>
              <a:t>Magistrate recommended sanctions</a:t>
            </a:r>
          </a:p>
          <a:p>
            <a:pPr lvl="1"/>
            <a:r>
              <a:rPr lang="en-US" sz="2000" dirty="0">
                <a:latin typeface="Arial" panose="020B0604020202020204" pitchFamily="34" charset="0"/>
                <a:cs typeface="Arial" panose="020B0604020202020204" pitchFamily="34" charset="0"/>
              </a:rPr>
              <a:t>Adams began filing suits (13 total) the day after he received a TRO issued by a Montana court to protect the wife:</a:t>
            </a:r>
          </a:p>
          <a:p>
            <a:pPr lvl="2"/>
            <a:r>
              <a:rPr lang="en-US" dirty="0">
                <a:latin typeface="Arial" panose="020B0604020202020204" pitchFamily="34" charset="0"/>
                <a:cs typeface="Arial" panose="020B0604020202020204" pitchFamily="34" charset="0"/>
              </a:rPr>
              <a:t>3 in Montana</a:t>
            </a:r>
          </a:p>
          <a:p>
            <a:pPr lvl="2"/>
            <a:r>
              <a:rPr lang="en-US" dirty="0">
                <a:latin typeface="Arial" panose="020B0604020202020204" pitchFamily="34" charset="0"/>
                <a:cs typeface="Arial" panose="020B0604020202020204" pitchFamily="34" charset="0"/>
              </a:rPr>
              <a:t>4 in Utah </a:t>
            </a:r>
          </a:p>
          <a:p>
            <a:pPr lvl="2"/>
            <a:r>
              <a:rPr lang="en-US" dirty="0">
                <a:latin typeface="Arial" panose="020B0604020202020204" pitchFamily="34" charset="0"/>
                <a:cs typeface="Arial" panose="020B0604020202020204" pitchFamily="34" charset="0"/>
              </a:rPr>
              <a:t>4 in Massachusetts</a:t>
            </a:r>
          </a:p>
          <a:p>
            <a:pPr lvl="2"/>
            <a:r>
              <a:rPr lang="en-US" dirty="0">
                <a:latin typeface="Arial" panose="020B0604020202020204" pitchFamily="34" charset="0"/>
                <a:cs typeface="Arial" panose="020B0604020202020204" pitchFamily="34" charset="0"/>
              </a:rPr>
              <a:t>1 in Minnesota</a:t>
            </a:r>
          </a:p>
          <a:p>
            <a:pPr lvl="2"/>
            <a:r>
              <a:rPr lang="en-US" dirty="0">
                <a:latin typeface="Arial" panose="020B0604020202020204" pitchFamily="34" charset="0"/>
                <a:cs typeface="Arial" panose="020B0604020202020204" pitchFamily="34" charset="0"/>
              </a:rPr>
              <a:t>1 in California</a:t>
            </a:r>
          </a:p>
          <a:p>
            <a:pPr lvl="1"/>
            <a:r>
              <a:rPr lang="en-US" sz="2000" dirty="0">
                <a:latin typeface="Arial" panose="020B0604020202020204" pitchFamily="34" charset="0"/>
                <a:cs typeface="Arial" panose="020B0604020202020204" pitchFamily="34" charset="0"/>
              </a:rPr>
              <a:t>The Court ruled that letters sent by the husband to the wife “demonstrate Adams’ abuse of the legal system through both threats to instigate new litigation and threats to prolong litigation.”</a:t>
            </a:r>
          </a:p>
        </p:txBody>
      </p:sp>
      <p:sp>
        <p:nvSpPr>
          <p:cNvPr id="4" name="Slide Number Placeholder 3"/>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82573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Sanctions Cases</a:t>
            </a:r>
          </a:p>
        </p:txBody>
      </p:sp>
      <p:sp>
        <p:nvSpPr>
          <p:cNvPr id="3" name="Content Placeholder 2"/>
          <p:cNvSpPr>
            <a:spLocks noGrp="1"/>
          </p:cNvSpPr>
          <p:nvPr>
            <p:ph idx="1"/>
          </p:nvPr>
        </p:nvSpPr>
        <p:spPr>
          <a:xfrm>
            <a:off x="484710" y="1484769"/>
            <a:ext cx="8174579" cy="4763638"/>
          </a:xfrm>
        </p:spPr>
        <p:txBody>
          <a:bodyPr>
            <a:normAutofit/>
          </a:bodyPr>
          <a:lstStyle/>
          <a:p>
            <a:r>
              <a:rPr lang="en-US" u="sng" dirty="0">
                <a:latin typeface="Arial" panose="020B0604020202020204" pitchFamily="34" charset="0"/>
                <a:cs typeface="Arial" panose="020B0604020202020204" pitchFamily="34" charset="0"/>
              </a:rPr>
              <a:t>Corona-Perez v. </a:t>
            </a:r>
            <a:r>
              <a:rPr lang="en-US" u="sng" dirty="0" err="1">
                <a:latin typeface="Arial" panose="020B0604020202020204" pitchFamily="34" charset="0"/>
                <a:cs typeface="Arial" panose="020B0604020202020204" pitchFamily="34" charset="0"/>
              </a:rPr>
              <a:t>Venditto</a:t>
            </a:r>
            <a:r>
              <a:rPr lang="en-US" dirty="0">
                <a:latin typeface="Arial" panose="020B0604020202020204" pitchFamily="34" charset="0"/>
                <a:cs typeface="Arial" panose="020B0604020202020204" pitchFamily="34" charset="0"/>
              </a:rPr>
              <a:t>, 88 Mass. App. Ct. 1113 (</a:t>
            </a:r>
            <a:r>
              <a:rPr lang="en-US" dirty="0" err="1">
                <a:latin typeface="Arial" panose="020B0604020202020204" pitchFamily="34" charset="0"/>
                <a:cs typeface="Arial" panose="020B0604020202020204" pitchFamily="34" charset="0"/>
              </a:rPr>
              <a:t>Unpub</a:t>
            </a:r>
            <a:r>
              <a:rPr lang="en-US" dirty="0">
                <a:latin typeface="Arial" panose="020B0604020202020204" pitchFamily="34" charset="0"/>
                <a:cs typeface="Arial" panose="020B0604020202020204" pitchFamily="34" charset="0"/>
              </a:rPr>
              <a:t>.)(2015)</a:t>
            </a:r>
            <a:endParaRPr lang="en-US" u="sng"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Frivolous appeal and sanctions imposed under M.R.A.P. 25</a:t>
            </a:r>
          </a:p>
          <a:p>
            <a:r>
              <a:rPr lang="en-US" dirty="0">
                <a:latin typeface="Arial" panose="020B0604020202020204" pitchFamily="34" charset="0"/>
                <a:cs typeface="Arial" panose="020B0604020202020204" pitchFamily="34" charset="0"/>
              </a:rPr>
              <a:t>Court ruled the appeal was for improper purposes to harass, cause delay, increase cost of litigation, and briefs contained irrelevant and misleading arguments and misrepresentations</a:t>
            </a:r>
          </a:p>
          <a:p>
            <a:r>
              <a:rPr lang="en-US" dirty="0">
                <a:latin typeface="Arial" panose="020B0604020202020204" pitchFamily="34" charset="0"/>
                <a:cs typeface="Arial" panose="020B0604020202020204" pitchFamily="34" charset="0"/>
              </a:rPr>
              <a:t>The Court also referred the matter to bar counsel:  </a:t>
            </a:r>
          </a:p>
          <a:p>
            <a:pPr lvl="1"/>
            <a:r>
              <a:rPr lang="en-US" dirty="0">
                <a:latin typeface="Arial" panose="020B0604020202020204" pitchFamily="34" charset="0"/>
                <a:cs typeface="Arial" panose="020B0604020202020204" pitchFamily="34" charset="0"/>
              </a:rPr>
              <a:t>“In addition, because the conduct of Corona-Perez in this vexatious litigation raises questions as to her compliance with the rules of professional conduct, we are directing the Clerk of this court to forward a copy of this memorandum and order to the Office of Bar Counsel.”</a:t>
            </a:r>
            <a:endParaRPr lang="en-US" dirty="0"/>
          </a:p>
          <a:p>
            <a:endParaRPr lang="en-US" dirty="0"/>
          </a:p>
        </p:txBody>
      </p:sp>
      <p:sp>
        <p:nvSpPr>
          <p:cNvPr id="4" name="Slide Number Placeholder 3"/>
          <p:cNvSpPr>
            <a:spLocks noGrp="1"/>
          </p:cNvSpPr>
          <p:nvPr>
            <p:ph type="sldNum" sz="quarter" idx="12"/>
          </p:nvPr>
        </p:nvSpPr>
        <p:spPr/>
        <p:txBody>
          <a:bodyPr/>
          <a:lstStyle/>
          <a:p>
            <a:r>
              <a:rPr lang="en-US" dirty="0"/>
              <a:t>9</a:t>
            </a:r>
          </a:p>
        </p:txBody>
      </p:sp>
    </p:spTree>
    <p:extLst>
      <p:ext uri="{BB962C8B-B14F-4D97-AF65-F5344CB8AC3E}">
        <p14:creationId xmlns:p14="http://schemas.microsoft.com/office/powerpoint/2010/main" val="2509989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メイリオ"/>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entury Gothic" panose="020B050202020202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メイリオ"/>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tileRect/>
        </a:gradFill>
        <a:gradFill rotWithShape="1">
          <a:gsLst>
            <a:gs pos="0">
              <a:schemeClr val="phClr">
                <a:tint val="98000"/>
                <a:lumMod val="114000"/>
              </a:schemeClr>
            </a:gs>
            <a:gs pos="100000">
              <a:schemeClr val="phClr">
                <a:shade val="90000"/>
                <a:lumMod val="84000"/>
              </a:schemeClr>
            </a:gs>
          </a:gsLst>
          <a:lin ang="5400000" scaled="0"/>
          <a:tileRect/>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tileRect/>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303</TotalTime>
  <Words>1551</Words>
  <Application>Microsoft Office PowerPoint</Application>
  <PresentationFormat>On-screen Show (4:3)</PresentationFormat>
  <Paragraphs>148</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Georgia</vt:lpstr>
      <vt:lpstr>Wingdings 3</vt:lpstr>
      <vt:lpstr>Ion</vt:lpstr>
      <vt:lpstr>PowerPoint Presentation</vt:lpstr>
      <vt:lpstr>Interesting Statistics</vt:lpstr>
      <vt:lpstr>Key Case</vt:lpstr>
      <vt:lpstr>Injunction Cases</vt:lpstr>
      <vt:lpstr>Injunction Cases</vt:lpstr>
      <vt:lpstr>Injunction Cases</vt:lpstr>
      <vt:lpstr>Sanctions Cases</vt:lpstr>
      <vt:lpstr>Sanctions Cases</vt:lpstr>
      <vt:lpstr>Sanctions Cases</vt:lpstr>
      <vt:lpstr>Dismissal Case </vt:lpstr>
      <vt:lpstr>Warning Case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Cook</dc:creator>
  <cp:lastModifiedBy>Colleen Cook</cp:lastModifiedBy>
  <cp:revision>4</cp:revision>
  <cp:lastPrinted>2019-09-26T10:40:55Z</cp:lastPrinted>
  <dcterms:created xsi:type="dcterms:W3CDTF">2019-09-26T10:40:55Z</dcterms:created>
  <dcterms:modified xsi:type="dcterms:W3CDTF">2023-10-04T12:15:04Z</dcterms:modified>
</cp:coreProperties>
</file>