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5-->
<p:presentation xmlns:r="http://schemas.openxmlformats.org/officeDocument/2006/relationships" xmlns:a="http://schemas.openxmlformats.org/drawingml/2006/main" xmlns:p="http://schemas.openxmlformats.org/presentationml/2006/main" removePersonalInfoOnSave="1" saveSubsetFonts="1">
  <p:sldMasterIdLst>
    <p:sldMasterId id="2147483648" r:id="rId1"/>
  </p:sldMasterIdLst>
  <p:notesMasterIdLst>
    <p:notesMasterId r:id="rId2"/>
  </p:notesMasterIdLst>
  <p:handoutMasterIdLst>
    <p:handoutMasterId r:id="rId3"/>
  </p:handoutMasterIdLst>
  <p:sldIdLst>
    <p:sldId id="256" r:id="rId4"/>
    <p:sldId id="265" r:id="rId5"/>
    <p:sldId id="267" r:id="rId6"/>
    <p:sldId id="268" r:id="rId7"/>
    <p:sldId id="270" r:id="rId8"/>
    <p:sldId id="269" r:id="rId9"/>
    <p:sldId id="271" r:id="rId10"/>
    <p:sldId id="272" r:id="rId11"/>
    <p:sldId id="273" r:id="rId12"/>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320" autoAdjust="0"/>
  </p:normalViewPr>
  <p:slideViewPr>
    <p:cSldViewPr snapToGrid="0">
      <p:cViewPr varScale="1">
        <p:scale>
          <a:sx n="95" d="100"/>
          <a:sy n="95" d="100"/>
        </p:scale>
        <p:origin x="1194" y="9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7AB62684-DA2F-11EE-026F-39034AAF28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4E7078-19F0-571C-4BB9-36BCEDF3E9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076354-2234-4DD6-92F1-3AC9E5406F9F}" type="datetimeFigureOut">
              <a:rPr lang="en-US" smtClean="0"/>
              <a:t>10/3/2023</a:t>
            </a:fld>
            <a:endParaRPr lang="en-US"/>
          </a:p>
        </p:txBody>
      </p:sp>
      <p:sp>
        <p:nvSpPr>
          <p:cNvPr id="4" name="Footer Placeholder 3">
            <a:extLst>
              <a:ext uri="{FF2B5EF4-FFF2-40B4-BE49-F238E27FC236}">
                <a16:creationId xmlns:a16="http://schemas.microsoft.com/office/drawing/2014/main" id="{703223AA-E99C-1731-8D7C-14076682B6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04955B-EF3E-7328-2F08-118C7D2CA6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8283B-1352-4482-A8E0-CC588C6C0B4B}" type="slidenum">
              <a:rPr lang="en-US" smtClean="0"/>
              <a:t>‹#›</a:t>
            </a:fld>
            <a:endParaRPr lang="en-US"/>
          </a:p>
        </p:txBody>
      </p:sp>
    </p:spTree>
    <p:extLst>
      <p:ext uri="{BB962C8B-B14F-4D97-AF65-F5344CB8AC3E}">
        <p14:creationId xmlns:p14="http://schemas.microsoft.com/office/powerpoint/2010/main" val="38231267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88A85-CA3D-4317-9FDE-041481F5C15A}"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284D7F-1801-4C03-A6B4-67F307B359C9}" type="slidenum">
              <a:rPr lang="en-US" smtClean="0"/>
              <a:t>‹#›</a:t>
            </a:fld>
            <a:endParaRPr lang="en-US"/>
          </a:p>
        </p:txBody>
      </p:sp>
    </p:spTree>
    <p:extLst>
      <p:ext uri="{BB962C8B-B14F-4D97-AF65-F5344CB8AC3E}">
        <p14:creationId xmlns:p14="http://schemas.microsoft.com/office/powerpoint/2010/main" val="4279342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1</a:t>
            </a:fld>
            <a:endParaRPr lang="en-US"/>
          </a:p>
        </p:txBody>
      </p:sp>
    </p:spTree>
    <p:extLst>
      <p:ext uri="{BB962C8B-B14F-4D97-AF65-F5344CB8AC3E}">
        <p14:creationId xmlns:p14="http://schemas.microsoft.com/office/powerpoint/2010/main" val="1376516177"/>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2</a:t>
            </a:fld>
            <a:endParaRPr lang="en-US"/>
          </a:p>
        </p:txBody>
      </p:sp>
    </p:spTree>
    <p:extLst>
      <p:ext uri="{BB962C8B-B14F-4D97-AF65-F5344CB8AC3E}">
        <p14:creationId xmlns:p14="http://schemas.microsoft.com/office/powerpoint/2010/main" val="163695344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3</a:t>
            </a:fld>
            <a:endParaRPr lang="en-US"/>
          </a:p>
        </p:txBody>
      </p:sp>
    </p:spTree>
    <p:extLst>
      <p:ext uri="{BB962C8B-B14F-4D97-AF65-F5344CB8AC3E}">
        <p14:creationId xmlns:p14="http://schemas.microsoft.com/office/powerpoint/2010/main" val="23554134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4</a:t>
            </a:fld>
            <a:endParaRPr lang="en-US"/>
          </a:p>
        </p:txBody>
      </p:sp>
    </p:spTree>
    <p:extLst>
      <p:ext uri="{BB962C8B-B14F-4D97-AF65-F5344CB8AC3E}">
        <p14:creationId xmlns:p14="http://schemas.microsoft.com/office/powerpoint/2010/main" val="201785927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5</a:t>
            </a:fld>
            <a:endParaRPr lang="en-US"/>
          </a:p>
        </p:txBody>
      </p:sp>
    </p:spTree>
    <p:extLst>
      <p:ext uri="{BB962C8B-B14F-4D97-AF65-F5344CB8AC3E}">
        <p14:creationId xmlns:p14="http://schemas.microsoft.com/office/powerpoint/2010/main" val="410960110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6</a:t>
            </a:fld>
            <a:endParaRPr lang="en-US"/>
          </a:p>
        </p:txBody>
      </p:sp>
    </p:spTree>
    <p:extLst>
      <p:ext uri="{BB962C8B-B14F-4D97-AF65-F5344CB8AC3E}">
        <p14:creationId xmlns:p14="http://schemas.microsoft.com/office/powerpoint/2010/main" val="130240067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7</a:t>
            </a:fld>
            <a:endParaRPr lang="en-US"/>
          </a:p>
        </p:txBody>
      </p:sp>
    </p:spTree>
    <p:extLst>
      <p:ext uri="{BB962C8B-B14F-4D97-AF65-F5344CB8AC3E}">
        <p14:creationId xmlns:p14="http://schemas.microsoft.com/office/powerpoint/2010/main" val="152003441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8</a:t>
            </a:fld>
            <a:endParaRPr lang="en-US"/>
          </a:p>
        </p:txBody>
      </p:sp>
    </p:spTree>
    <p:extLst>
      <p:ext uri="{BB962C8B-B14F-4D97-AF65-F5344CB8AC3E}">
        <p14:creationId xmlns:p14="http://schemas.microsoft.com/office/powerpoint/2010/main" val="92313761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284D7F-1801-4C03-A6B4-67F307B359C9}" type="slidenum">
              <a:rPr lang="en-US" smtClean="0"/>
              <a:t>9</a:t>
            </a:fld>
            <a:endParaRPr lang="en-US"/>
          </a:p>
        </p:txBody>
      </p:sp>
    </p:spTree>
    <p:extLst>
      <p:ext uri="{BB962C8B-B14F-4D97-AF65-F5344CB8AC3E}">
        <p14:creationId xmlns:p14="http://schemas.microsoft.com/office/powerpoint/2010/main" val="128630257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AEB2A3BE-D0E5-718D-5DFA-14CE5AACBF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C42FA9-7847-6CA2-6CF6-E49DD080A3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F4BA27-D750-2D7B-8163-71A566F3D737}"/>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573C828D-E641-28B5-2814-3DE0BB245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B7543-60F1-6F9A-E78E-AA79513A81FF}"/>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374526676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3073CB32-01B3-2681-4A3E-897A99CE09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EBB3F-AD0F-A3B5-B8EE-22339A2D64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014E8-7BF2-E2FB-9646-112F7DEEB4F0}"/>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6801D66E-696F-5DD1-81B9-3F1FFB91B0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D248F-EC10-7860-263D-858A3C017F5E}"/>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285855748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C27C9721-9F4A-292E-80E7-53298F6941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CE0F2F-4A7B-EB48-C234-4C3921E241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4070B-DEBB-9C7C-3E4C-B96CE40EDFF9}"/>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D8D05A6D-E31F-19F1-11DD-63E71EBF7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DD288-EE73-FF98-1ED2-11C39C5AD9D8}"/>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379279818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8D1ABBE5-583D-211C-FAE5-DFE7D3CA6C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77BFCF-F6DC-AB72-6B8E-D6643BBFE9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F0A3D-2C55-8BB1-73E7-7F92ED3709F8}"/>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F8E1B9F5-F3B5-B647-3822-55951D849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0DAF4-0EFC-E9AD-1603-0F010B8012FD}"/>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323238864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700C3885-FEF4-6672-18D3-2D073FC037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0DACF-C5F8-B2DF-BFB9-DF9B6E1D9F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1E701-36C6-EFDE-E7B2-C4B720A636E7}"/>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629CADFA-5E2D-A1D5-F386-6757B50CF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3E4EF-0AF8-53F6-01AC-01001F929EB4}"/>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295835831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4EEA9F4B-5625-B915-51D2-7FEB9244FA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0E013-99CA-2F2F-678A-162CED7B8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6BB7D6-6D97-6973-D86B-C40A634873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C78732-2A27-17E2-77E7-2E7B6FCD74C9}"/>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6" name="Footer Placeholder 5">
            <a:extLst>
              <a:ext uri="{FF2B5EF4-FFF2-40B4-BE49-F238E27FC236}">
                <a16:creationId xmlns:a16="http://schemas.microsoft.com/office/drawing/2014/main" id="{E22FBA31-43EA-E26C-9670-C99DD22C9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516F9B-5FA1-F499-63F7-DBA216875745}"/>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231017189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9818E80B-2028-D173-46BE-6015978EE8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BF963D-2D61-004B-0398-8576FD0A44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00FB56-2473-75D3-ACB3-04B49E163E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5C53B4-A04F-3D21-D87D-2308828D9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F66A6B-BBC5-57C0-DCFA-B0A4E88FFC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D746F7-C760-7301-FAA9-4A707F207F42}"/>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8" name="Footer Placeholder 7">
            <a:extLst>
              <a:ext uri="{FF2B5EF4-FFF2-40B4-BE49-F238E27FC236}">
                <a16:creationId xmlns:a16="http://schemas.microsoft.com/office/drawing/2014/main" id="{29FC8319-8C1C-80A2-EC6E-9B8BCB7522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903B08-D1E7-2148-906E-4F8AD135B544}"/>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249740431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E119A7CA-55EA-5AA2-1523-CD99698BD0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B37522-D9E8-16A2-4022-61395F8C9479}"/>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4" name="Footer Placeholder 3">
            <a:extLst>
              <a:ext uri="{FF2B5EF4-FFF2-40B4-BE49-F238E27FC236}">
                <a16:creationId xmlns:a16="http://schemas.microsoft.com/office/drawing/2014/main" id="{FA1922D4-11ED-340D-2D13-79E9C9361A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262D60-48C7-E454-9756-AFA8D52AF9D1}"/>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165631818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E64D804D-29CB-FC44-7EE7-329D5BF8B0D0}"/>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3" name="Footer Placeholder 2">
            <a:extLst>
              <a:ext uri="{FF2B5EF4-FFF2-40B4-BE49-F238E27FC236}">
                <a16:creationId xmlns:a16="http://schemas.microsoft.com/office/drawing/2014/main" id="{AA6D2D2C-5DEE-D551-24EE-C30539CE88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DE0865-86F4-D8A1-C9A9-B23F68B402E0}"/>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174082456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63C8D724-3F42-DE89-225C-B33F22E9D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BC043E-D5D5-2D79-EB8E-25DB758945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6C076E-D1CE-6743-A7BB-BC819539B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E86A2F-5BF4-CF2D-C939-CFD2DB583468}"/>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6" name="Footer Placeholder 5">
            <a:extLst>
              <a:ext uri="{FF2B5EF4-FFF2-40B4-BE49-F238E27FC236}">
                <a16:creationId xmlns:a16="http://schemas.microsoft.com/office/drawing/2014/main" id="{C289B692-AD0B-21EA-6969-5290BCA25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55B51C-677F-2983-4663-C675509C300D}"/>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214076128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63F7DB06-D417-206B-8F60-79DABF636B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78F17-EA4A-C879-F5E1-198553B695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31F420-63ED-0245-DE2D-EDDA54D84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D4D5C5-1BB2-854F-003A-72C74AD7EDC6}"/>
              </a:ext>
            </a:extLst>
          </p:cNvPr>
          <p:cNvSpPr>
            <a:spLocks noGrp="1"/>
          </p:cNvSpPr>
          <p:nvPr>
            <p:ph type="dt" sz="half" idx="10"/>
          </p:nvPr>
        </p:nvSpPr>
        <p:spPr/>
        <p:txBody>
          <a:bodyPr/>
          <a:lstStyle/>
          <a:p>
            <a:fld id="{92B8C656-EFCB-4FDC-979C-0EB175905123}" type="datetimeFigureOut">
              <a:rPr lang="en-US" smtClean="0"/>
              <a:t>10/3/2023</a:t>
            </a:fld>
            <a:endParaRPr lang="en-US"/>
          </a:p>
        </p:txBody>
      </p:sp>
      <p:sp>
        <p:nvSpPr>
          <p:cNvPr id="6" name="Footer Placeholder 5">
            <a:extLst>
              <a:ext uri="{FF2B5EF4-FFF2-40B4-BE49-F238E27FC236}">
                <a16:creationId xmlns:a16="http://schemas.microsoft.com/office/drawing/2014/main" id="{598F7FA3-9BBC-C717-424E-94676CBBFD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0BF11-3929-4682-9574-ACF5D5AB50A1}"/>
              </a:ext>
            </a:extLst>
          </p:cNvPr>
          <p:cNvSpPr>
            <a:spLocks noGrp="1"/>
          </p:cNvSpPr>
          <p:nvPr>
            <p:ph type="sldNum" sz="quarter" idx="12"/>
          </p:nvPr>
        </p:nvSpPr>
        <p:spPr/>
        <p:txBody>
          <a:bodyPr/>
          <a:lstStyle/>
          <a:p>
            <a:fld id="{5227C75F-4810-4897-8F97-C55FB295F417}" type="slidenum">
              <a:rPr lang="en-US" smtClean="0"/>
              <a:t>‹#›</a:t>
            </a:fld>
            <a:endParaRPr lang="en-US"/>
          </a:p>
        </p:txBody>
      </p:sp>
    </p:spTree>
    <p:extLst>
      <p:ext uri="{BB962C8B-B14F-4D97-AF65-F5344CB8AC3E}">
        <p14:creationId xmlns:p14="http://schemas.microsoft.com/office/powerpoint/2010/main" val="3235300383"/>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0DB0D242-DDEE-C9BE-A591-3BA8C858A7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21C605-64E0-ABC6-2FD5-2F5272218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272C6-26E6-765A-00CA-3CF4FB8C62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8C656-EFCB-4FDC-979C-0EB175905123}" type="datetimeFigureOut">
              <a:rPr lang="en-US" smtClean="0"/>
              <a:t>10/3/2023</a:t>
            </a:fld>
            <a:endParaRPr lang="en-US"/>
          </a:p>
        </p:txBody>
      </p:sp>
      <p:sp>
        <p:nvSpPr>
          <p:cNvPr id="5" name="Footer Placeholder 4">
            <a:extLst>
              <a:ext uri="{FF2B5EF4-FFF2-40B4-BE49-F238E27FC236}">
                <a16:creationId xmlns:a16="http://schemas.microsoft.com/office/drawing/2014/main" id="{8DA61F52-EA94-9999-384B-79BC50C5C3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D1FDBD-9B02-16B0-22E5-4C0B4292E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7C75F-4810-4897-8F97-C55FB295F417}" type="slidenum">
              <a:rPr lang="en-US" smtClean="0"/>
              <a:t>‹#›</a:t>
            </a:fld>
            <a:endParaRPr lang="en-US"/>
          </a:p>
        </p:txBody>
      </p:sp>
    </p:spTree>
    <p:extLst>
      <p:ext uri="{BB962C8B-B14F-4D97-AF65-F5344CB8AC3E}">
        <p14:creationId xmlns:p14="http://schemas.microsoft.com/office/powerpoint/2010/main" val="3662296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A246234-3FFE-21C1-ED1D-A9C572070D7A}"/>
              </a:ext>
            </a:extLst>
          </p:cNvPr>
          <p:cNvSpPr>
            <a:spLocks noGrp="1"/>
          </p:cNvSpPr>
          <p:nvPr>
            <p:ph type="ctrTitle"/>
          </p:nvPr>
        </p:nvSpPr>
        <p:spPr/>
        <p:txBody>
          <a:bodyPr/>
          <a:lstStyle/>
          <a:p>
            <a:r>
              <a:rPr lang="en-US"/>
              <a:t>Vexatious Litigation</a:t>
            </a:r>
          </a:p>
        </p:txBody>
      </p:sp>
      <p:sp>
        <p:nvSpPr>
          <p:cNvPr id="3" name="Subtitle 2">
            <a:extLst>
              <a:ext uri="{FF2B5EF4-FFF2-40B4-BE49-F238E27FC236}">
                <a16:creationId xmlns:a16="http://schemas.microsoft.com/office/drawing/2014/main" id="{E254F215-9965-1792-E511-95E6136D70F9}"/>
              </a:ext>
            </a:extLst>
          </p:cNvPr>
          <p:cNvSpPr>
            <a:spLocks noGrp="1"/>
          </p:cNvSpPr>
          <p:nvPr>
            <p:ph type="subTitle" idx="1"/>
          </p:nvPr>
        </p:nvSpPr>
        <p:spPr/>
        <p:txBody>
          <a:bodyPr/>
          <a:lstStyle/>
          <a:p>
            <a:r>
              <a:rPr lang="en-US"/>
              <a:t>Avoiding the Hex of the Vexed</a:t>
            </a:r>
          </a:p>
        </p:txBody>
      </p:sp>
    </p:spTree>
    <p:extLst>
      <p:ext uri="{BB962C8B-B14F-4D97-AF65-F5344CB8AC3E}">
        <p14:creationId xmlns:p14="http://schemas.microsoft.com/office/powerpoint/2010/main" val="4116056264"/>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BA665FE-7920-7CA3-24C7-EB92DDB8953E}"/>
              </a:ext>
            </a:extLst>
          </p:cNvPr>
          <p:cNvSpPr>
            <a:spLocks noGrp="1"/>
          </p:cNvSpPr>
          <p:nvPr>
            <p:ph type="title"/>
          </p:nvPr>
        </p:nvSpPr>
        <p:spPr/>
        <p:txBody>
          <a:bodyPr/>
          <a:lstStyle/>
          <a:p>
            <a:r>
              <a:rPr lang="en-US" b="1">
                <a:latin typeface="+mn-lt"/>
              </a:rPr>
              <a:t>Definitions</a:t>
            </a:r>
          </a:p>
        </p:txBody>
      </p:sp>
      <p:sp>
        <p:nvSpPr>
          <p:cNvPr id="3" name="Content Placeholder 2">
            <a:extLst>
              <a:ext uri="{FF2B5EF4-FFF2-40B4-BE49-F238E27FC236}">
                <a16:creationId xmlns:a16="http://schemas.microsoft.com/office/drawing/2014/main" id="{37E32DCB-829F-7857-A331-A60CC547E048}"/>
              </a:ext>
            </a:extLst>
          </p:cNvPr>
          <p:cNvSpPr>
            <a:spLocks noGrp="1"/>
          </p:cNvSpPr>
          <p:nvPr>
            <p:ph idx="1"/>
          </p:nvPr>
        </p:nvSpPr>
        <p:spPr/>
        <p:txBody>
          <a:bodyPr/>
          <a:lstStyle/>
          <a:p>
            <a:pPr>
              <a:lnSpc>
                <a:spcPct val="100000"/>
              </a:lnSpc>
              <a:spcAft>
                <a:spcPts val="600"/>
              </a:spcAft>
            </a:pPr>
            <a:r>
              <a:rPr lang="en-US" sz="2800" b="1" kern="100">
                <a:effectLst/>
                <a:latin typeface="Calibri" panose="020f0502020204030204" pitchFamily="34" charset="0"/>
                <a:ea typeface="Calibri" panose="020f0502020204030204" pitchFamily="34" charset="0"/>
                <a:cs typeface="Times New Roman" panose="02020603050405020304" pitchFamily="18" charset="0"/>
              </a:rPr>
              <a:t>Vexatious</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“(1) (a) causing vexation; (b) intended to harass; (2) full of disorder or stress.”  </a:t>
            </a:r>
            <a:r>
              <a:rPr lang="en-US" i="1" kern="100">
                <a:effectLst/>
                <a:latin typeface="Calibri" panose="020f0502020204030204" pitchFamily="34" charset="0"/>
                <a:ea typeface="Calibri" panose="020f0502020204030204" pitchFamily="34" charset="0"/>
                <a:cs typeface="Times New Roman" panose="02020603050405020304" pitchFamily="18" charset="0"/>
              </a:rPr>
              <a:t>Merriam-Webster</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“without reasonable or probable cause or excuse; harassing; annoying.”  </a:t>
            </a:r>
            <a:r>
              <a:rPr lang="en-US" i="1" kern="100">
                <a:effectLst/>
                <a:latin typeface="Calibri" panose="020f0502020204030204" pitchFamily="34" charset="0"/>
                <a:ea typeface="Calibri" panose="020f0502020204030204" pitchFamily="34" charset="0"/>
                <a:cs typeface="Times New Roman" panose="02020603050405020304" pitchFamily="18" charset="0"/>
              </a:rPr>
              <a:t>Black’s Law Dictionary</a:t>
            </a:r>
            <a:endParaRPr lang="en-US"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600"/>
              </a:spcAft>
            </a:pPr>
            <a:r>
              <a:rPr lang="en-US" sz="2800" b="1" kern="100">
                <a:effectLst/>
                <a:latin typeface="Calibri" panose="020f0502020204030204" pitchFamily="34" charset="0"/>
                <a:ea typeface="Calibri" panose="020f0502020204030204" pitchFamily="34" charset="0"/>
                <a:cs typeface="Times New Roman" panose="02020603050405020304" pitchFamily="18" charset="0"/>
              </a:rPr>
              <a:t>Vexatious Suit</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“A lawsuit instituted maliciously and without good cause.”  </a:t>
            </a:r>
            <a:r>
              <a:rPr lang="en-US" i="1" kern="100">
                <a:effectLst/>
                <a:latin typeface="Calibri" panose="020f0502020204030204" pitchFamily="34" charset="0"/>
                <a:ea typeface="Calibri" panose="020f0502020204030204" pitchFamily="34" charset="0"/>
                <a:cs typeface="Times New Roman" panose="02020603050405020304" pitchFamily="18" charset="0"/>
              </a:rPr>
              <a:t>Black’s Law Dictionary</a:t>
            </a:r>
            <a:endParaRPr lang="en-US"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487787502"/>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AE0AD9E-F7CE-5726-FEF0-AED35E5DC7CA}"/>
              </a:ext>
            </a:extLst>
          </p:cNvPr>
          <p:cNvSpPr>
            <a:spLocks noGrp="1"/>
          </p:cNvSpPr>
          <p:nvPr>
            <p:ph type="title"/>
          </p:nvPr>
        </p:nvSpPr>
        <p:spPr>
          <a:xfrm>
            <a:off x="838200" y="365125"/>
            <a:ext cx="10515600" cy="1282805"/>
          </a:xfrm>
        </p:spPr>
        <p:txBody>
          <a:bodyPr>
            <a:normAutofit/>
          </a:bodyPr>
          <a:lstStyle/>
          <a:p>
            <a:r>
              <a:rPr lang="en-US" sz="3200" b="1" kern="100">
                <a:effectLst/>
                <a:latin typeface="Calibri" panose="020f0502020204030204" pitchFamily="34" charset="0"/>
                <a:ea typeface="Calibri" panose="020f0502020204030204" pitchFamily="34" charset="0"/>
                <a:cs typeface="Times New Roman" panose="02020603050405020304" pitchFamily="18" charset="0"/>
              </a:rPr>
              <a:t>Setting the Stage – Dispelling Some Misconceptions about the Term “Vexatious Litigation”</a:t>
            </a:r>
            <a:endParaRPr lang="en-US" sz="3200"/>
          </a:p>
        </p:txBody>
      </p:sp>
      <p:sp>
        <p:nvSpPr>
          <p:cNvPr id="3" name="Content Placeholder 2">
            <a:extLst>
              <a:ext uri="{FF2B5EF4-FFF2-40B4-BE49-F238E27FC236}">
                <a16:creationId xmlns:a16="http://schemas.microsoft.com/office/drawing/2014/main" id="{53B3255B-68E2-2803-06D5-F9F8E6EFA609}"/>
              </a:ext>
            </a:extLst>
          </p:cNvPr>
          <p:cNvSpPr>
            <a:spLocks noGrp="1"/>
          </p:cNvSpPr>
          <p:nvPr>
            <p:ph idx="1"/>
          </p:nvPr>
        </p:nvSpPr>
        <p:spPr>
          <a:xfrm>
            <a:off x="838200" y="1647930"/>
            <a:ext cx="10515600" cy="4529033"/>
          </a:xfrm>
        </p:spPr>
        <p:txBody>
          <a:bodyPr>
            <a:normAutofit fontScale="92500" lnSpcReduction="10000"/>
          </a:bodyPr>
          <a:lstStyle/>
          <a:p>
            <a:pPr marL="0" indent="0">
              <a:lnSpc>
                <a:spcPct val="100000"/>
              </a:lnSpc>
              <a:spcAft>
                <a:spcPts val="600"/>
              </a:spcAft>
              <a:buNone/>
            </a:pPr>
            <a:r>
              <a:rPr lang="en-US" sz="2800" kern="100">
                <a:effectLst/>
                <a:latin typeface="Calibri" panose="020f0502020204030204" pitchFamily="34" charset="0"/>
                <a:ea typeface="Calibri" panose="020f0502020204030204" pitchFamily="34" charset="0"/>
                <a:cs typeface="Times New Roman" panose="02020603050405020304" pitchFamily="18" charset="0"/>
              </a:rPr>
              <a:t>What this program is </a:t>
            </a:r>
            <a:r>
              <a:rPr lang="en-US" sz="2800" u="sng" kern="100">
                <a:effectLst/>
                <a:latin typeface="Calibri" panose="020f0502020204030204" pitchFamily="34" charset="0"/>
                <a:ea typeface="Calibri" panose="020f0502020204030204" pitchFamily="34" charset="0"/>
                <a:cs typeface="Times New Roman" panose="02020603050405020304" pitchFamily="18" charset="0"/>
              </a:rPr>
              <a:t>not</a:t>
            </a:r>
            <a:r>
              <a:rPr lang="en-US" sz="2800" kern="100">
                <a:effectLst/>
                <a:latin typeface="Calibri" panose="020f0502020204030204" pitchFamily="34" charset="0"/>
                <a:ea typeface="Calibri" panose="020f0502020204030204" pitchFamily="34" charset="0"/>
                <a:cs typeface="Times New Roman" panose="02020603050405020304" pitchFamily="18" charset="0"/>
              </a:rPr>
              <a:t> about–</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Abuse of process or malicious prosecution</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Except to the extent such claims may be potential </a:t>
            </a:r>
            <a:r>
              <a:rPr lang="en-US" b="1" u="sng" kern="100">
                <a:effectLst/>
                <a:latin typeface="Calibri" panose="020f0502020204030204" pitchFamily="34" charset="0"/>
                <a:ea typeface="Calibri" panose="020f0502020204030204" pitchFamily="34" charset="0"/>
                <a:cs typeface="Times New Roman" panose="02020603050405020304" pitchFamily="18" charset="0"/>
              </a:rPr>
              <a:t>remedies</a:t>
            </a:r>
            <a:r>
              <a:rPr lang="en-US" kern="100">
                <a:effectLst/>
                <a:latin typeface="Calibri" panose="020f0502020204030204" pitchFamily="34" charset="0"/>
                <a:ea typeface="Calibri" panose="020f0502020204030204" pitchFamily="34" charset="0"/>
                <a:cs typeface="Times New Roman" panose="02020603050405020304" pitchFamily="18" charset="0"/>
              </a:rPr>
              <a:t> for a party targeted by a vexatious litigant</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Anti-SLAPP Statute</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Except to the extent the anti-SLAPP statute, Mass. Gen. Laws ch. 231, </a:t>
            </a:r>
            <a:r>
              <a:rPr lang="en-US" kern="100">
                <a:effectLst/>
                <a:latin typeface="Calibri" panose="020f0502020204030204" pitchFamily="34" charset="0"/>
                <a:ea typeface="Calibri" panose="020f0502020204030204" pitchFamily="34" charset="0"/>
                <a:cs typeface="Calibri" panose="020f0502020204030204" pitchFamily="34" charset="0"/>
              </a:rPr>
              <a:t>§</a:t>
            </a:r>
            <a:r>
              <a:rPr lang="en-US" kern="100">
                <a:effectLst/>
                <a:latin typeface="Calibri" panose="020f0502020204030204" pitchFamily="34" charset="0"/>
                <a:ea typeface="Calibri" panose="020f0502020204030204" pitchFamily="34" charset="0"/>
                <a:cs typeface="Times New Roman" panose="02020603050405020304" pitchFamily="18" charset="0"/>
              </a:rPr>
              <a:t> 59H, is a potential </a:t>
            </a:r>
            <a:r>
              <a:rPr lang="en-US" b="1" u="sng" kern="100">
                <a:effectLst/>
                <a:latin typeface="Calibri" panose="020f0502020204030204" pitchFamily="34" charset="0"/>
                <a:ea typeface="Calibri" panose="020f0502020204030204" pitchFamily="34" charset="0"/>
                <a:cs typeface="Times New Roman" panose="02020603050405020304" pitchFamily="18" charset="0"/>
              </a:rPr>
              <a:t>remedy</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Nuisance suits (e.g., “patent troll”)</a:t>
            </a:r>
          </a:p>
          <a:p>
            <a:pPr>
              <a:lnSpc>
                <a:spcPct val="100000"/>
              </a:lnSpc>
              <a:spcAft>
                <a:spcPts val="600"/>
              </a:spcAft>
            </a:pPr>
            <a:r>
              <a:rPr lang="en-US" sz="2800" kern="100">
                <a:latin typeface="Calibri" panose="020f0502020204030204" pitchFamily="34" charset="0"/>
                <a:ea typeface="Calibri" panose="020f0502020204030204" pitchFamily="34" charset="0"/>
                <a:cs typeface="Times New Roman" panose="02020603050405020304" pitchFamily="18" charset="0"/>
              </a:rPr>
              <a:t>Dealing with difficult opposing counsel</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b="1" u="sng"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215299708"/>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A24CF40-B741-E719-59F9-B6645D434E31}"/>
              </a:ext>
            </a:extLst>
          </p:cNvPr>
          <p:cNvSpPr>
            <a:spLocks noGrp="1"/>
          </p:cNvSpPr>
          <p:nvPr>
            <p:ph type="title"/>
          </p:nvPr>
        </p:nvSpPr>
        <p:spPr>
          <a:xfrm>
            <a:off x="838200" y="365126"/>
            <a:ext cx="10515600" cy="870821"/>
          </a:xfrm>
        </p:spPr>
        <p:txBody>
          <a:bodyPr>
            <a:normAutofit fontScale="90000"/>
          </a:bodyPr>
          <a:lstStyle/>
          <a:p>
            <a:r>
              <a:rPr lang="en-US" sz="4000" b="1" kern="100">
                <a:effectLst/>
                <a:latin typeface="Calibri" panose="020f0502020204030204" pitchFamily="34" charset="0"/>
                <a:ea typeface="Calibri" panose="020f0502020204030204" pitchFamily="34" charset="0"/>
                <a:cs typeface="Times New Roman" panose="02020603050405020304" pitchFamily="18" charset="0"/>
              </a:rPr>
              <a:t>Vexatious Litigant – Broadly Framed</a:t>
            </a:r>
            <a:br>
              <a:rPr lang="en-US" sz="3200" kern="100">
                <a:effectLst/>
                <a:latin typeface="Calibri" panose="020f0502020204030204" pitchFamily="34" charset="0"/>
                <a:ea typeface="Calibri" panose="020f0502020204030204" pitchFamily="34" charset="0"/>
                <a:cs typeface="Times New Roman" panose="02020603050405020304" pitchFamily="18" charset="0"/>
              </a:rPr>
            </a:br>
            <a:endParaRPr lang="en-US" sz="3200"/>
          </a:p>
        </p:txBody>
      </p:sp>
      <p:sp>
        <p:nvSpPr>
          <p:cNvPr id="3" name="Content Placeholder 2">
            <a:extLst>
              <a:ext uri="{FF2B5EF4-FFF2-40B4-BE49-F238E27FC236}">
                <a16:creationId xmlns:a16="http://schemas.microsoft.com/office/drawing/2014/main" id="{5E937F74-DC23-D5C9-8885-125E4C290281}"/>
              </a:ext>
            </a:extLst>
          </p:cNvPr>
          <p:cNvSpPr>
            <a:spLocks noGrp="1"/>
          </p:cNvSpPr>
          <p:nvPr>
            <p:ph idx="1"/>
          </p:nvPr>
        </p:nvSpPr>
        <p:spPr>
          <a:xfrm>
            <a:off x="838200" y="1235947"/>
            <a:ext cx="10515600" cy="4870678"/>
          </a:xfrm>
        </p:spPr>
        <p:txBody>
          <a:bodyPr>
            <a:normAutofit fontScale="92500"/>
          </a:bodyPr>
          <a:lstStyle/>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Vexatious litigant – a party, often pro se, who abuses the judicial system, imposing costs and burden on an opposing party, but the court as well</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“While here in the United States the definition of what is ‘vexatious’ differs from state to state, it can generally be defined as the filing of multiple pieces of litigation or litigation strategies within a certain time frame without legal merit and/or with intent to harass.”  </a:t>
            </a:r>
            <a:r>
              <a:rPr lang="en-US" i="1" kern="100">
                <a:effectLst/>
                <a:latin typeface="Calibri" panose="020f0502020204030204" pitchFamily="34" charset="0"/>
                <a:ea typeface="Calibri" panose="020f0502020204030204" pitchFamily="34" charset="0"/>
                <a:cs typeface="Times New Roman" panose="02020603050405020304" pitchFamily="18" charset="0"/>
              </a:rPr>
              <a:t>National Center for State Courts</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Burden on the court is an important element</a:t>
            </a:r>
          </a:p>
          <a:p>
            <a:pPr lvl="1">
              <a:lnSpc>
                <a:spcPct val="100000"/>
              </a:lnSpc>
              <a:spcAft>
                <a:spcPts val="600"/>
              </a:spcAft>
            </a:pPr>
            <a:r>
              <a:rPr lang="en-US" i="1" kern="100">
                <a:effectLst/>
                <a:latin typeface="Calibri" panose="020f0502020204030204" pitchFamily="34" charset="0"/>
                <a:ea typeface="Calibri" panose="020f0502020204030204" pitchFamily="34" charset="0"/>
                <a:cs typeface="Times New Roman" panose="02020603050405020304" pitchFamily="18" charset="0"/>
              </a:rPr>
              <a:t>E.g.</a:t>
            </a:r>
            <a:r>
              <a:rPr lang="en-US" kern="100">
                <a:effectLst/>
                <a:latin typeface="Calibri" panose="020f0502020204030204" pitchFamily="34" charset="0"/>
                <a:ea typeface="Calibri" panose="020f0502020204030204" pitchFamily="34" charset="0"/>
                <a:cs typeface="Times New Roman" panose="02020603050405020304" pitchFamily="18" charset="0"/>
              </a:rPr>
              <a:t>, repeated filings of petitions invoking the SJC’s supervisory powers under Mass. Gen. Laws. ch. 211, </a:t>
            </a:r>
            <a:r>
              <a:rPr lang="en-US" kern="100">
                <a:effectLst/>
                <a:latin typeface="Calibri" panose="020f0502020204030204" pitchFamily="34" charset="0"/>
                <a:ea typeface="Calibri" panose="020f0502020204030204" pitchFamily="34" charset="0"/>
                <a:cs typeface="Calibri" panose="020f0502020204030204" pitchFamily="34" charset="0"/>
              </a:rPr>
              <a:t>§</a:t>
            </a:r>
            <a:r>
              <a:rPr lang="en-US" kern="100">
                <a:effectLst/>
                <a:latin typeface="Calibri" panose="020f0502020204030204" pitchFamily="34" charset="0"/>
                <a:ea typeface="Calibri" panose="020f0502020204030204" pitchFamily="34" charset="0"/>
                <a:cs typeface="Times New Roman" panose="02020603050405020304" pitchFamily="18" charset="0"/>
              </a:rPr>
              <a:t> 3, “consumes the court’s limited resources;” to counteract burden on court, measures imposed to prevent litigant “from further abusing the system.”  </a:t>
            </a:r>
            <a:r>
              <a:rPr lang="en-US" i="1" kern="100">
                <a:effectLst/>
                <a:latin typeface="Calibri" panose="020f0502020204030204" pitchFamily="34" charset="0"/>
                <a:ea typeface="Calibri" panose="020f0502020204030204" pitchFamily="34" charset="0"/>
                <a:cs typeface="Times New Roman" panose="02020603050405020304" pitchFamily="18" charset="0"/>
              </a:rPr>
              <a:t>Watson v. Justice of Boston Div. of Hous. Court Dep’t</a:t>
            </a:r>
            <a:r>
              <a:rPr lang="en-US" kern="100">
                <a:effectLst/>
                <a:latin typeface="Calibri" panose="020f0502020204030204" pitchFamily="34" charset="0"/>
                <a:ea typeface="Calibri" panose="020f0502020204030204" pitchFamily="34" charset="0"/>
                <a:cs typeface="Times New Roman" panose="02020603050405020304" pitchFamily="18" charset="0"/>
              </a:rPr>
              <a:t>, 458 Mass. 1025, 1027 (2011).</a:t>
            </a: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232081632"/>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05D59BE-4B08-19D5-AE98-75AF1B560DC7}"/>
              </a:ext>
            </a:extLst>
          </p:cNvPr>
          <p:cNvSpPr>
            <a:spLocks noGrp="1"/>
          </p:cNvSpPr>
          <p:nvPr>
            <p:ph type="title"/>
          </p:nvPr>
        </p:nvSpPr>
        <p:spPr>
          <a:xfrm>
            <a:off x="838200" y="321547"/>
            <a:ext cx="10515600" cy="944545"/>
          </a:xfrm>
        </p:spPr>
        <p:txBody>
          <a:bodyPr>
            <a:noAutofit/>
          </a:bodyPr>
          <a:lstStyle/>
          <a:p>
            <a:r>
              <a:rPr lang="en-US" sz="4000" b="1" kern="100">
                <a:effectLst/>
                <a:latin typeface="Calibri" panose="020f0502020204030204" pitchFamily="34" charset="0"/>
                <a:ea typeface="Calibri" panose="020f0502020204030204" pitchFamily="34" charset="0"/>
                <a:cs typeface="Times New Roman" panose="02020603050405020304" pitchFamily="18" charset="0"/>
              </a:rPr>
              <a:t>Hallmarks of a Vexatious Litigant</a:t>
            </a:r>
            <a:br>
              <a:rPr lang="en-US" sz="4000" kern="100">
                <a:effectLst/>
                <a:latin typeface="Calibri" panose="020f0502020204030204" pitchFamily="34" charset="0"/>
                <a:ea typeface="Calibri" panose="020f0502020204030204" pitchFamily="34" charset="0"/>
                <a:cs typeface="Times New Roman" panose="02020603050405020304" pitchFamily="18" charset="0"/>
              </a:rPr>
            </a:br>
            <a:endParaRPr lang="en-US" sz="4000"/>
          </a:p>
        </p:txBody>
      </p:sp>
      <p:sp>
        <p:nvSpPr>
          <p:cNvPr id="3" name="Content Placeholder 2">
            <a:extLst>
              <a:ext uri="{FF2B5EF4-FFF2-40B4-BE49-F238E27FC236}">
                <a16:creationId xmlns:a16="http://schemas.microsoft.com/office/drawing/2014/main" id="{2A461144-B4FC-1BBC-6AC3-3BA3C9EA097F}"/>
              </a:ext>
            </a:extLst>
          </p:cNvPr>
          <p:cNvSpPr>
            <a:spLocks noGrp="1"/>
          </p:cNvSpPr>
          <p:nvPr>
            <p:ph idx="1"/>
          </p:nvPr>
        </p:nvSpPr>
        <p:spPr>
          <a:xfrm>
            <a:off x="838200" y="1105319"/>
            <a:ext cx="10515600" cy="5071644"/>
          </a:xfrm>
        </p:spPr>
        <p:txBody>
          <a:bodyPr>
            <a:normAutofit/>
          </a:bodyPr>
          <a:lstStyle/>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Party’s litigation history</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Number of actions filed</a:t>
            </a:r>
          </a:p>
          <a:p>
            <a:pPr lvl="2">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Generally, no strict minimum</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Duplicative filings/filings directed to the same issue</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Actions brought to harass</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Frivolous actions</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Causes needless expense to other parties, who usually are represented by counsel, whereas vexatious party is pro se</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Has imposed unnecessary burden on courts</a:t>
            </a:r>
            <a:endParaRPr lang="en-US" kern="100">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481395871"/>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743028F-EC46-DC99-37B5-DE42610E85F6}"/>
              </a:ext>
            </a:extLst>
          </p:cNvPr>
          <p:cNvSpPr>
            <a:spLocks noGrp="1"/>
          </p:cNvSpPr>
          <p:nvPr>
            <p:ph type="title"/>
          </p:nvPr>
        </p:nvSpPr>
        <p:spPr>
          <a:xfrm>
            <a:off x="838200" y="365126"/>
            <a:ext cx="10515600" cy="850726"/>
          </a:xfrm>
        </p:spPr>
        <p:txBody>
          <a:bodyPr>
            <a:normAutofit fontScale="90000"/>
          </a:bodyPr>
          <a:lstStyle/>
          <a:p>
            <a:r>
              <a:rPr lang="en-US" sz="4400" b="1" kern="100">
                <a:effectLst/>
                <a:latin typeface="Calibri" panose="020f0502020204030204" pitchFamily="34" charset="0"/>
                <a:ea typeface="Calibri" panose="020f0502020204030204" pitchFamily="34" charset="0"/>
                <a:cs typeface="Times New Roman" panose="02020603050405020304" pitchFamily="18" charset="0"/>
              </a:rPr>
              <a:t>Legislative Attempts to Define Vexation</a:t>
            </a:r>
            <a:br>
              <a:rPr lang="en-US" sz="4400" kern="100">
                <a:effectLst/>
                <a:latin typeface="Calibri" panose="020f0502020204030204" pitchFamily="34" charset="0"/>
                <a:ea typeface="Calibri" panose="020f050202020403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9177DDAD-A75E-824E-3FAD-843BC8E8BDED}"/>
              </a:ext>
            </a:extLst>
          </p:cNvPr>
          <p:cNvSpPr>
            <a:spLocks noGrp="1"/>
          </p:cNvSpPr>
          <p:nvPr>
            <p:ph idx="1"/>
          </p:nvPr>
        </p:nvSpPr>
        <p:spPr>
          <a:xfrm>
            <a:off x="838200" y="1215852"/>
            <a:ext cx="10515600" cy="4961111"/>
          </a:xfrm>
        </p:spPr>
        <p:txBody>
          <a:bodyPr>
            <a:normAutofit lnSpcReduction="10000"/>
          </a:bodyPr>
          <a:lstStyle/>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Two bills previously proposed in Massachusetts legislature, each  entitled, “An act to prevent vexatious litigation and waste of judicial resources”</a:t>
            </a:r>
          </a:p>
          <a:p>
            <a:pPr>
              <a:lnSpc>
                <a:spcPct val="100000"/>
              </a:lnSpc>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Proposed Definition of Vexatious Litigant</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(1) Any party as defined in this section [Mass. Gen. Laws ch. 231, </a:t>
            </a:r>
            <a:r>
              <a:rPr lang="en-US" kern="100">
                <a:effectLst/>
                <a:latin typeface="Calibri" panose="020f0502020204030204" pitchFamily="34" charset="0"/>
                <a:ea typeface="Calibri" panose="020f0502020204030204" pitchFamily="34" charset="0"/>
                <a:cs typeface="Calibri" panose="020f0502020204030204" pitchFamily="34" charset="0"/>
              </a:rPr>
              <a:t>§</a:t>
            </a:r>
            <a:r>
              <a:rPr lang="en-US" kern="100">
                <a:effectLst/>
                <a:latin typeface="Calibri" panose="020f0502020204030204" pitchFamily="34" charset="0"/>
                <a:ea typeface="Calibri" panose="020f0502020204030204" pitchFamily="34" charset="0"/>
                <a:cs typeface="Times New Roman" panose="02020603050405020304" pitchFamily="18" charset="0"/>
              </a:rPr>
              <a:t> 6E] who, in the immediately preceding 5-year period, has commenced, prosecuted, or maintained, pro se, five or more civil actions in any court in this state, except an action governed by the Massachusetts Uniform Small Claims Rules, which actions have been finally and adversely determined against such person or entity; or</a:t>
            </a:r>
          </a:p>
          <a:p>
            <a:pPr lvl="1">
              <a:lnSpc>
                <a:spcPct val="100000"/>
              </a:lnSpc>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(2) Any party previously found to be a vexatious litigant pursuant to Section 6F½.</a:t>
            </a: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635027971"/>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B928314-3441-EF73-B49E-916729F20036}"/>
              </a:ext>
            </a:extLst>
          </p:cNvPr>
          <p:cNvSpPr>
            <a:spLocks noGrp="1"/>
          </p:cNvSpPr>
          <p:nvPr>
            <p:ph type="title"/>
          </p:nvPr>
        </p:nvSpPr>
        <p:spPr>
          <a:xfrm>
            <a:off x="838200" y="321547"/>
            <a:ext cx="10515600" cy="1316334"/>
          </a:xfrm>
        </p:spPr>
        <p:txBody>
          <a:bodyPr>
            <a:normAutofit fontScale="90000"/>
          </a:bodyPr>
          <a:lstStyle/>
          <a:p>
            <a:r>
              <a:rPr lang="en-US" sz="4000" b="1" kern="100">
                <a:effectLst/>
                <a:latin typeface="Calibri" panose="020f0502020204030204" pitchFamily="34" charset="0"/>
                <a:ea typeface="Calibri" panose="020f0502020204030204" pitchFamily="34" charset="0"/>
                <a:cs typeface="Times New Roman" panose="02020603050405020304" pitchFamily="18" charset="0"/>
              </a:rPr>
              <a:t>Lawyers Beware – When Your Conduct May be Declared Vexatious</a:t>
            </a:r>
            <a:br>
              <a:rPr lang="en-US" sz="4400" kern="100">
                <a:effectLst/>
                <a:latin typeface="Calibri" panose="020f0502020204030204" pitchFamily="34" charset="0"/>
                <a:ea typeface="Calibri" panose="020f050202020403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2E42D00E-F645-C641-A2DD-C66F1D112B08}"/>
              </a:ext>
            </a:extLst>
          </p:cNvPr>
          <p:cNvSpPr>
            <a:spLocks noGrp="1"/>
          </p:cNvSpPr>
          <p:nvPr>
            <p:ph idx="1"/>
          </p:nvPr>
        </p:nvSpPr>
        <p:spPr/>
        <p:txBody>
          <a:bodyPr/>
          <a:lstStyle/>
          <a:p>
            <a:pPr>
              <a:lnSpc>
                <a:spcPct val="100000"/>
              </a:lnSpc>
              <a:spcAft>
                <a:spcPts val="600"/>
              </a:spcAft>
            </a:pPr>
            <a:r>
              <a:rPr lang="en-US" sz="2800" kern="1800">
                <a:solidFill>
                  <a:srgbClr val="333333"/>
                </a:solidFill>
                <a:effectLst/>
                <a:ea typeface="Times New Roman" panose="02020603050405020304" pitchFamily="18" charset="0"/>
                <a:cs typeface="Times New Roman" panose="02020603050405020304" pitchFamily="18" charset="0"/>
              </a:rPr>
              <a:t>28 U.S. Code § 1927 - Counsel’s liability for excessive costs</a:t>
            </a:r>
          </a:p>
          <a:p>
            <a:pPr lvl="1">
              <a:lnSpc>
                <a:spcPct val="100000"/>
              </a:lnSpc>
              <a:spcAft>
                <a:spcPts val="600"/>
              </a:spcAft>
            </a:pPr>
            <a:r>
              <a:rPr lang="en-US" kern="100">
                <a:solidFill>
                  <a:srgbClr val="333333"/>
                </a:solidFill>
                <a:effectLst/>
                <a:ea typeface="Calibri" panose="020f0502020204030204" pitchFamily="34" charset="0"/>
                <a:cs typeface="Times New Roman" panose="02020603050405020304" pitchFamily="18" charset="0"/>
              </a:rPr>
              <a:t>“</a:t>
            </a:r>
            <a:r>
              <a:rPr lang="en-US" kern="0">
                <a:solidFill>
                  <a:srgbClr val="333333"/>
                </a:solidFill>
                <a:effectLst/>
                <a:ea typeface="Times New Roman" panose="02020603050405020304" pitchFamily="18" charset="0"/>
                <a:cs typeface="Times New Roman" panose="02020603050405020304" pitchFamily="18" charset="0"/>
              </a:rPr>
              <a:t>Any attorney or other person admitted to conduct cases in any court of the United States or any Territory thereof who so multiplies the proceedings in any case unreasonably and vexatiously may be required by the court to satisfy personally the excess costs, expenses, and attorneys’ fees reasonably incurred because of such conduct.”</a:t>
            </a:r>
            <a:endParaRPr lang="en-US"/>
          </a:p>
        </p:txBody>
      </p:sp>
    </p:spTree>
    <p:extLst>
      <p:ext uri="{BB962C8B-B14F-4D97-AF65-F5344CB8AC3E}">
        <p14:creationId xmlns:p14="http://schemas.microsoft.com/office/powerpoint/2010/main" val="3148084195"/>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0CB41AC-A8C7-3692-221B-1624402FBB82}"/>
              </a:ext>
            </a:extLst>
          </p:cNvPr>
          <p:cNvSpPr>
            <a:spLocks noGrp="1"/>
          </p:cNvSpPr>
          <p:nvPr>
            <p:ph type="title"/>
          </p:nvPr>
        </p:nvSpPr>
        <p:spPr/>
        <p:txBody>
          <a:bodyPr>
            <a:normAutofit/>
          </a:bodyPr>
          <a:lstStyle/>
          <a:p>
            <a:r>
              <a:rPr lang="en-US" sz="36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Lawyers Beware – When Your Conduct May be Declared Vexatious cont.</a:t>
            </a:r>
            <a:endParaRPr lang="en-US" sz="3600"/>
          </a:p>
        </p:txBody>
      </p:sp>
      <p:sp>
        <p:nvSpPr>
          <p:cNvPr id="3" name="Content Placeholder 2">
            <a:extLst>
              <a:ext uri="{FF2B5EF4-FFF2-40B4-BE49-F238E27FC236}">
                <a16:creationId xmlns:a16="http://schemas.microsoft.com/office/drawing/2014/main" id="{69C448CE-D3D2-88FF-7186-1B9870C96173}"/>
              </a:ext>
            </a:extLst>
          </p:cNvPr>
          <p:cNvSpPr>
            <a:spLocks noGrp="1"/>
          </p:cNvSpPr>
          <p:nvPr>
            <p:ph idx="1"/>
          </p:nvPr>
        </p:nvSpPr>
        <p:spPr/>
        <p:txBody>
          <a:bodyPr>
            <a:normAutofit lnSpcReduction="10000"/>
          </a:bodyPr>
          <a:lstStyle/>
          <a:p>
            <a:pPr>
              <a:lnSpc>
                <a:spcPct val="110000"/>
              </a:lnSpc>
              <a:spcBef>
                <a:spcPct val="0"/>
              </a:spcBef>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In First Circuit, commencing an action cannot violate Section 1927</a:t>
            </a:r>
          </a:p>
          <a:p>
            <a:pPr lvl="1">
              <a:lnSpc>
                <a:spcPct val="110000"/>
              </a:lnSpc>
              <a:spcBef>
                <a:spcPct val="0"/>
              </a:spcBef>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Sanctionable conduct can arise only after proceeding is commenced.</a:t>
            </a:r>
          </a:p>
          <a:p>
            <a:pPr>
              <a:lnSpc>
                <a:spcPct val="110000"/>
              </a:lnSpc>
              <a:spcBef>
                <a:spcPct val="0"/>
              </a:spcBef>
              <a:spcAft>
                <a:spcPts val="600"/>
              </a:spcAft>
            </a:pPr>
            <a:r>
              <a:rPr lang="en-US" sz="2800" kern="100">
                <a:effectLst/>
                <a:latin typeface="Calibri" panose="020f0502020204030204" pitchFamily="34" charset="0"/>
                <a:ea typeface="Calibri" panose="020f0502020204030204" pitchFamily="34" charset="0"/>
                <a:cs typeface="Times New Roman" panose="02020603050405020304" pitchFamily="18" charset="0"/>
              </a:rPr>
              <a:t>First Circuit uses “mainly objective standard for purpose of determining when a lawyer’s actions are unreasonable or vexatious.”</a:t>
            </a:r>
          </a:p>
          <a:p>
            <a:pPr lvl="1">
              <a:lnSpc>
                <a:spcPct val="110000"/>
              </a:lnSpc>
              <a:spcBef>
                <a:spcPct val="0"/>
              </a:spcBef>
              <a:spcAft>
                <a:spcPts val="6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“[A]n attorney’s actions must evince a studied disregard of the need for an orderly judicial process, or add up to a reckless breach of the lawyer’s obligations as an officer of the court.  Bad faith is not an essential element, but a finding of bad faith is usually a telltale indicium of sanctionable conduct.”  </a:t>
            </a:r>
            <a:r>
              <a:rPr lang="en-US" sz="2400" i="1" kern="100">
                <a:effectLst/>
                <a:latin typeface="Calibri" panose="020f0502020204030204" pitchFamily="34" charset="0"/>
                <a:ea typeface="Calibri" panose="020f0502020204030204" pitchFamily="34" charset="0"/>
                <a:cs typeface="Times New Roman" panose="02020603050405020304" pitchFamily="18" charset="0"/>
              </a:rPr>
              <a:t>Jensen v. Phillips Screw Co.</a:t>
            </a:r>
            <a:r>
              <a:rPr lang="en-US" sz="2400" kern="100">
                <a:effectLst/>
                <a:latin typeface="Calibri" panose="020f0502020204030204" pitchFamily="34" charset="0"/>
                <a:ea typeface="Calibri" panose="020f0502020204030204" pitchFamily="34" charset="0"/>
                <a:cs typeface="Times New Roman" panose="02020603050405020304" pitchFamily="18" charset="0"/>
              </a:rPr>
              <a:t>, 546 F.3d 59, 64 (1st Cir. 2008) (internal citations omitted).</a:t>
            </a:r>
            <a:endParaRPr lang="en-US"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606756767"/>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B0B2C3D-6DF9-CFF0-70C0-D599C81E4A0B}"/>
              </a:ext>
            </a:extLst>
          </p:cNvPr>
          <p:cNvSpPr>
            <a:spLocks noGrp="1"/>
          </p:cNvSpPr>
          <p:nvPr>
            <p:ph type="title"/>
          </p:nvPr>
        </p:nvSpPr>
        <p:spPr/>
        <p:txBody>
          <a:bodyPr>
            <a:normAutofit/>
          </a:bodyPr>
          <a:lstStyle/>
          <a:p>
            <a:r>
              <a:rPr lang="en-US" sz="4000" b="1" kern="100">
                <a:effectLst/>
                <a:latin typeface="Calibri" panose="020f0502020204030204" pitchFamily="34" charset="0"/>
                <a:ea typeface="Calibri" panose="020f0502020204030204" pitchFamily="34" charset="0"/>
                <a:cs typeface="Times New Roman" panose="02020603050405020304" pitchFamily="18" charset="0"/>
              </a:rPr>
              <a:t>First Amendment Rights at Issue</a:t>
            </a:r>
            <a:endParaRPr lang="en-US" sz="4000"/>
          </a:p>
        </p:txBody>
      </p:sp>
      <p:sp>
        <p:nvSpPr>
          <p:cNvPr id="3" name="Content Placeholder 2">
            <a:extLst>
              <a:ext uri="{FF2B5EF4-FFF2-40B4-BE49-F238E27FC236}">
                <a16:creationId xmlns:a16="http://schemas.microsoft.com/office/drawing/2014/main" id="{A51CABC4-5D1F-59C2-9D9D-24D7517344D3}"/>
              </a:ext>
            </a:extLst>
          </p:cNvPr>
          <p:cNvSpPr>
            <a:spLocks noGrp="1"/>
          </p:cNvSpPr>
          <p:nvPr>
            <p:ph idx="1"/>
          </p:nvPr>
        </p:nvSpPr>
        <p:spPr/>
        <p:txBody>
          <a:bodyPr/>
          <a:lstStyle/>
          <a:p>
            <a:r>
              <a:rPr lang="en-US" sz="2800" kern="100">
                <a:effectLst/>
                <a:latin typeface="Calibri" panose="020f0502020204030204" pitchFamily="34" charset="0"/>
                <a:ea typeface="Calibri" panose="020f0502020204030204" pitchFamily="34" charset="0"/>
                <a:cs typeface="Times New Roman" panose="02020603050405020304" pitchFamily="18" charset="0"/>
              </a:rPr>
              <a:t>A party’s First Amendment right to petition is at stake</a:t>
            </a:r>
          </a:p>
          <a:p>
            <a:r>
              <a:rPr lang="en-US" sz="2800" kern="100">
                <a:effectLst/>
                <a:latin typeface="Calibri" panose="020f0502020204030204" pitchFamily="34" charset="0"/>
                <a:ea typeface="Calibri" panose="020f0502020204030204" pitchFamily="34" charset="0"/>
                <a:cs typeface="Times New Roman" panose="02020603050405020304" pitchFamily="18" charset="0"/>
              </a:rPr>
              <a:t>Remedies, like an anti-injunction order, need to be narrowly tailored</a:t>
            </a:r>
          </a:p>
          <a:p>
            <a:endParaRPr lang="en-US"/>
          </a:p>
        </p:txBody>
      </p:sp>
    </p:spTree>
    <p:extLst>
      <p:ext uri="{BB962C8B-B14F-4D97-AF65-F5344CB8AC3E}">
        <p14:creationId xmlns:p14="http://schemas.microsoft.com/office/powerpoint/2010/main" val="3098115490"/>
      </p:ext>
    </p:extLst>
  </p:cSld>
  <p:clrMapOvr>
    <a:masterClrMapping/>
  </p:clrMapOvr>
  <p:transition/>
  <p:timing/>
</p:sld>
</file>

<file path=ppt/tags/tag1.xml><?xml version="1.0" encoding="utf-8"?>
<p:tagLst xmlns:p="http://schemas.openxmlformats.org/presentationml/2006/main">
  <p:tag name="AS_NET" val="4.0.30319.42000"/>
  <p:tag name="AS_OS" val="Microsoft Windows NT 10.0.22621.0"/>
  <p:tag name="AS_RELEASE_DATE" val="2021.05.14"/>
  <p:tag name="AS_TITLE" val="Aspose.Slides for .NET 4.0 Client Profile"/>
  <p:tag name="AS_VERSION" val="21.5"/>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