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9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customXml" Target="../customXml/item3.xml" Id="rId3" /><Relationship Type="http://schemas.openxmlformats.org/officeDocument/2006/relationships/slide" Target="slides/slide3.xml" Id="rId7" /><Relationship Type="http://schemas.openxmlformats.org/officeDocument/2006/relationships/tableStyles" Target="tableStyles.xml" Id="rId12" /><Relationship Type="http://schemas.openxmlformats.org/officeDocument/2006/relationships/customXml" Target="../customXml/item2.xml" Id="rId2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theme" Target="theme/theme1.xml" Id="rId11" /><Relationship Type="http://schemas.openxmlformats.org/officeDocument/2006/relationships/slide" Target="slides/slide1.xml" Id="rId5" /><Relationship Type="http://schemas.openxmlformats.org/officeDocument/2006/relationships/viewProps" Target="viewProps.xml" Id="rId10" /><Relationship Type="http://schemas.openxmlformats.org/officeDocument/2006/relationships/slideMaster" Target="slideMasters/slideMaster1.xml" Id="rId4" /><Relationship Type="http://schemas.openxmlformats.org/officeDocument/2006/relationships/presProps" Target="presProps.xml" Id="rId9" /><Relationship Type="http://schemas.openxmlformats.org/officeDocument/2006/relationships/customXml" Target="/customXML/item4.xml" Id="imanage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472698" y="1621999"/>
            <a:ext cx="6223618" cy="2023959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lnSpc>
                <a:spcPct val="85000"/>
              </a:lnSpc>
              <a:defRPr sz="47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60742" y="5981435"/>
            <a:ext cx="2935574" cy="3603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Month XX, 2017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472698" y="3724114"/>
            <a:ext cx="6223618" cy="486376"/>
          </a:xfrm>
          <a:prstGeom prst="rect">
            <a:avLst/>
          </a:prstGeom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b="1" i="0">
                <a:solidFill>
                  <a:srgbClr val="0E93D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472698" y="4210490"/>
            <a:ext cx="6223618" cy="486376"/>
          </a:xfrm>
          <a:prstGeom prst="rect">
            <a:avLst/>
          </a:prstGeom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b="1" i="1">
                <a:solidFill>
                  <a:srgbClr val="0E93D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defRPr/>
            </a:lvl2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473104680"/>
      </p:ext>
    </p:extLst>
  </p:cSld>
  <p:clrMapOvr>
    <a:masterClrMapping/>
  </p:clrMapOvr>
  <p:transition spd="slow">
    <p:wipe dir="r"/>
  </p:transition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30" b="35502"/>
          <a:stretch/>
        </p:blipFill>
        <p:spPr>
          <a:xfrm>
            <a:off x="0" y="852056"/>
            <a:ext cx="12192000" cy="141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907" y="304803"/>
            <a:ext cx="998993" cy="255652"/>
          </a:xfrm>
          <a:prstGeom prst="rect">
            <a:avLst/>
          </a:prstGeom>
        </p:spPr>
      </p:pic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34950" y="1271588"/>
            <a:ext cx="10515600" cy="499268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35527" y="0"/>
            <a:ext cx="10390432" cy="9326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51499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_2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30" b="35502"/>
          <a:stretch/>
        </p:blipFill>
        <p:spPr>
          <a:xfrm>
            <a:off x="0" y="852056"/>
            <a:ext cx="12192000" cy="141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907" y="304803"/>
            <a:ext cx="998993" cy="255652"/>
          </a:xfrm>
          <a:prstGeom prst="rect">
            <a:avLst/>
          </a:prstGeom>
        </p:spPr>
      </p:pic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34950" y="1271589"/>
            <a:ext cx="5624595" cy="373717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35527" y="0"/>
            <a:ext cx="10390432" cy="9326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96000" y="1266623"/>
            <a:ext cx="5614940" cy="373717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44605" y="5444067"/>
            <a:ext cx="11466335" cy="10379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997951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 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30" b="35502"/>
          <a:stretch/>
        </p:blipFill>
        <p:spPr>
          <a:xfrm>
            <a:off x="0" y="852056"/>
            <a:ext cx="12192000" cy="1417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907" y="304803"/>
            <a:ext cx="998993" cy="255652"/>
          </a:xfrm>
          <a:prstGeom prst="rect">
            <a:avLst/>
          </a:prstGeom>
        </p:spPr>
      </p:pic>
      <p:sp>
        <p:nvSpPr>
          <p:cNvPr id="1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24139" y="1586781"/>
            <a:ext cx="7743723" cy="4585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300"/>
              </a:spcBef>
              <a:buNone/>
              <a:defRPr sz="1800" b="1" cap="all" baseline="0">
                <a:solidFill>
                  <a:schemeClr val="accent2"/>
                </a:solidFill>
                <a:latin typeface="+mj-lt"/>
              </a:defRPr>
            </a:lvl1pPr>
            <a:lvl2pPr marL="234950" indent="-234950">
              <a:lnSpc>
                <a:spcPct val="100000"/>
              </a:lnSpc>
              <a:spcBef>
                <a:spcPts val="1300"/>
              </a:spcBef>
              <a:tabLst/>
              <a:defRPr sz="1800">
                <a:latin typeface="+mj-lt"/>
              </a:defRPr>
            </a:lvl2pPr>
            <a:lvl3pPr marL="460375" indent="-225425">
              <a:lnSpc>
                <a:spcPct val="100000"/>
              </a:lnSpc>
              <a:spcBef>
                <a:spcPts val="1300"/>
              </a:spcBef>
              <a:tabLst/>
              <a:defRPr sz="1800">
                <a:latin typeface="+mj-lt"/>
              </a:defRPr>
            </a:lvl3pPr>
            <a:lvl4pPr marL="685800" indent="-225425">
              <a:lnSpc>
                <a:spcPct val="100000"/>
              </a:lnSpc>
              <a:spcBef>
                <a:spcPts val="1300"/>
              </a:spcBef>
              <a:tabLst/>
              <a:defRPr sz="1800">
                <a:latin typeface="+mj-lt"/>
              </a:defRPr>
            </a:lvl4pPr>
            <a:lvl5pPr marL="920750" indent="-225425">
              <a:lnSpc>
                <a:spcPct val="100000"/>
              </a:lnSpc>
              <a:spcBef>
                <a:spcPts val="1300"/>
              </a:spcBef>
              <a:tabLst/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235527" y="0"/>
            <a:ext cx="10390432" cy="9326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119711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30" b="35502"/>
          <a:stretch/>
        </p:blipFill>
        <p:spPr>
          <a:xfrm>
            <a:off x="0" y="852056"/>
            <a:ext cx="12192000" cy="141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907" y="304803"/>
            <a:ext cx="998993" cy="255652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35527" y="0"/>
            <a:ext cx="10390432" cy="9326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2103438" y="1451647"/>
            <a:ext cx="7985125" cy="4600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432929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92" y="4698561"/>
            <a:ext cx="1603022" cy="458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33" y="2314222"/>
            <a:ext cx="2729276" cy="182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87186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B2CA2-45A2-4932-8A7F-5355A9318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7BD98-EC0B-4D2D-B6FA-0BC8FD191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CD8F6-1BFD-4820-A9E0-81DF6A2E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B8A4-11C9-490E-AC8A-946AFA59C9F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5DD28-D9B4-4C6A-B3CC-104FFC2FA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9D44D-46CB-4088-ABA1-3A5AF0EB7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ABC3-39FB-4A69-B51E-668354056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0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56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381" y="304803"/>
            <a:ext cx="1276987" cy="326794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6644" y="6356350"/>
            <a:ext cx="542956" cy="365125"/>
          </a:xfrm>
          <a:prstGeom prst="rect">
            <a:avLst/>
          </a:prstGeom>
        </p:spPr>
        <p:txBody>
          <a:bodyPr/>
          <a:lstStyle/>
          <a:p>
            <a:fld id="{2499ABC3-39FB-4A69-B51E-668354056B6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2243778"/>
            <a:ext cx="8464550" cy="217408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451350"/>
            <a:ext cx="8464550" cy="190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+mj-lt"/>
                <a:ea typeface="Flama" charset="0"/>
                <a:cs typeface="Flam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768122" y="6477640"/>
            <a:ext cx="271478" cy="243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36571"/>
      </p:ext>
    </p:extLst>
  </p:cSld>
  <p:clrMapOvr>
    <a:masterClrMapping/>
  </p:clrMapOvr>
  <p:transition spd="slow">
    <p:wipe dir="r"/>
  </p:transition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e Firm at a Gl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907" y="304803"/>
            <a:ext cx="998993" cy="255652"/>
          </a:xfrm>
          <a:prstGeom prst="rect">
            <a:avLst/>
          </a:prstGeom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235527" y="0"/>
            <a:ext cx="10390432" cy="93542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548395" y="1628775"/>
            <a:ext cx="9095210" cy="4287838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2500"/>
              </a:spcBef>
              <a:defRPr sz="2400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2500"/>
              </a:spcBef>
              <a:defRPr sz="2400"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2500"/>
              </a:spcBef>
              <a:defRPr sz="2400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2500"/>
              </a:spcBef>
              <a:defRPr sz="2400"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2500"/>
              </a:spcBef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889086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c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C5799ED-2853-4559-85D6-6CCA18B4C8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12488" r="62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C6B40D2B-B92B-49E2-815E-511DBFDDE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27" y="0"/>
            <a:ext cx="10390432" cy="935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3D3CC0E-E436-4CA2-9B73-7F00B94F90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8395" y="1628775"/>
            <a:ext cx="9095210" cy="4287838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2500"/>
              </a:spcBef>
              <a:defRPr sz="2400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2500"/>
              </a:spcBef>
              <a:defRPr sz="2400"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2500"/>
              </a:spcBef>
              <a:defRPr sz="2400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2500"/>
              </a:spcBef>
              <a:defRPr sz="2400"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2500"/>
              </a:spcBef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5B746A-0CAF-482B-BC05-632DE9AF05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272" y="304804"/>
            <a:ext cx="999628" cy="25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7305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pertise That Gets Noti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30" b="35502"/>
          <a:stretch/>
        </p:blipFill>
        <p:spPr>
          <a:xfrm>
            <a:off x="0" y="852056"/>
            <a:ext cx="12192000" cy="1417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907" y="304803"/>
            <a:ext cx="998993" cy="255652"/>
          </a:xfrm>
          <a:prstGeom prst="rect">
            <a:avLst/>
          </a:prstGeom>
        </p:spPr>
      </p:pic>
      <p:sp>
        <p:nvSpPr>
          <p:cNvPr id="2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28799" y="1271588"/>
            <a:ext cx="9719036" cy="4992687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235527" y="0"/>
            <a:ext cx="10390432" cy="9326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43125" y="1271187"/>
            <a:ext cx="1027113" cy="12619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43125" y="2755462"/>
            <a:ext cx="1027113" cy="12619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43125" y="4239736"/>
            <a:ext cx="1027113" cy="12619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49009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439" y="304803"/>
            <a:ext cx="998993" cy="255652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35527" y="0"/>
            <a:ext cx="10390432" cy="9326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856" y="1423041"/>
            <a:ext cx="146304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+mj-lt"/>
                <a:ea typeface="Arial Hebrew Scholar" charset="-79"/>
                <a:cs typeface="Arial Hebrew Scholar" charset="-79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872709" y="1423041"/>
            <a:ext cx="146304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+mj-lt"/>
                <a:ea typeface="Arial Hebrew Scholar" charset="-79"/>
                <a:cs typeface="Arial Hebrew Scholar" charset="-79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809562" y="1423041"/>
            <a:ext cx="146304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+mj-lt"/>
                <a:ea typeface="Arial Hebrew Scholar" charset="-79"/>
                <a:cs typeface="Arial Hebrew Scholar" charset="-79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746415" y="1423041"/>
            <a:ext cx="146304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+mj-lt"/>
                <a:ea typeface="Arial Hebrew Scholar" charset="-79"/>
                <a:cs typeface="Arial Hebrew Scholar" charset="-79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427626" y="3636141"/>
            <a:ext cx="146304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+mj-lt"/>
                <a:ea typeface="Arial Hebrew Scholar" charset="-79"/>
                <a:cs typeface="Arial Hebrew Scholar" charset="-79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364479" y="3636141"/>
            <a:ext cx="146304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+mj-lt"/>
                <a:ea typeface="Arial Hebrew Scholar" charset="-79"/>
                <a:cs typeface="Arial Hebrew Scholar" charset="-79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301332" y="3636141"/>
            <a:ext cx="146304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+mj-lt"/>
                <a:ea typeface="Arial Hebrew Scholar" charset="-79"/>
                <a:cs typeface="Arial Hebrew Scholar" charset="-79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58798" y="2882833"/>
            <a:ext cx="1817156" cy="5725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793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3695651" y="2882833"/>
            <a:ext cx="1817156" cy="5725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793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632504" y="2882833"/>
            <a:ext cx="1817156" cy="5725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793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9569357" y="2882833"/>
            <a:ext cx="1817156" cy="5725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793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2250568" y="5096641"/>
            <a:ext cx="1817156" cy="5725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793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5187421" y="5096641"/>
            <a:ext cx="1817156" cy="5725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793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8124274" y="5096641"/>
            <a:ext cx="1817156" cy="5725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793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35799813"/>
      </p:ext>
    </p:extLst>
  </p:cSld>
  <p:clrMapOvr>
    <a:masterClrMapping/>
  </p:clrMapOvr>
  <p:transition spd="slow">
    <p:wipe dir="r"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417" y="304803"/>
            <a:ext cx="998993" cy="255652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35527" y="0"/>
            <a:ext cx="10390432" cy="9326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27626" y="1422687"/>
            <a:ext cx="146304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+mj-lt"/>
                <a:ea typeface="Arial Hebrew Scholar" charset="-79"/>
                <a:cs typeface="Arial Hebrew Scholar" charset="-79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64479" y="1422687"/>
            <a:ext cx="146304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+mj-lt"/>
                <a:ea typeface="Arial Hebrew Scholar" charset="-79"/>
                <a:cs typeface="Arial Hebrew Scholar" charset="-79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01332" y="1422687"/>
            <a:ext cx="146304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+mj-lt"/>
                <a:ea typeface="Arial Hebrew Scholar" charset="-79"/>
                <a:cs typeface="Arial Hebrew Scholar" charset="-79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427626" y="3636141"/>
            <a:ext cx="146304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+mj-lt"/>
                <a:ea typeface="Arial Hebrew Scholar" charset="-79"/>
                <a:cs typeface="Arial Hebrew Scholar" charset="-79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364479" y="3636141"/>
            <a:ext cx="146304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+mj-lt"/>
                <a:ea typeface="Arial Hebrew Scholar" charset="-79"/>
                <a:cs typeface="Arial Hebrew Scholar" charset="-79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301332" y="3636141"/>
            <a:ext cx="146304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+mj-lt"/>
                <a:ea typeface="Arial Hebrew Scholar" charset="-79"/>
                <a:cs typeface="Arial Hebrew Scholar" charset="-79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250568" y="2882479"/>
            <a:ext cx="1817156" cy="5725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793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187421" y="2882479"/>
            <a:ext cx="1817156" cy="5725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793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8124274" y="2882479"/>
            <a:ext cx="1817156" cy="5725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793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2250568" y="5096641"/>
            <a:ext cx="1817156" cy="5725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793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5187421" y="5096641"/>
            <a:ext cx="1817156" cy="5725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793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8124274" y="5096641"/>
            <a:ext cx="1817156" cy="5725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793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6431447"/>
      </p:ext>
    </p:extLst>
  </p:cSld>
  <p:clrMapOvr>
    <a:masterClrMapping/>
  </p:clrMapOvr>
  <p:transition spd="slow">
    <p:wipe dir="r"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417" y="304803"/>
            <a:ext cx="998993" cy="255652"/>
          </a:xfrm>
          <a:prstGeom prst="rect">
            <a:avLst/>
          </a:prstGeom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235527" y="0"/>
            <a:ext cx="10390432" cy="9326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856" y="2590113"/>
            <a:ext cx="146304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+mj-lt"/>
                <a:ea typeface="Arial Hebrew Scholar" charset="-79"/>
                <a:cs typeface="Arial Hebrew Scholar" charset="-79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872709" y="2590113"/>
            <a:ext cx="146304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+mj-lt"/>
                <a:ea typeface="Arial Hebrew Scholar" charset="-79"/>
                <a:cs typeface="Arial Hebrew Scholar" charset="-79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809562" y="2590113"/>
            <a:ext cx="146304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+mj-lt"/>
                <a:ea typeface="Arial Hebrew Scholar" charset="-79"/>
                <a:cs typeface="Arial Hebrew Scholar" charset="-79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746415" y="2590113"/>
            <a:ext cx="146304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+mj-lt"/>
                <a:ea typeface="Arial Hebrew Scholar" charset="-79"/>
                <a:cs typeface="Arial Hebrew Scholar" charset="-79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58798" y="4049905"/>
            <a:ext cx="1817156" cy="5725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793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3695651" y="4049905"/>
            <a:ext cx="1817156" cy="5725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793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632504" y="4049905"/>
            <a:ext cx="1817156" cy="5725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793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9569357" y="4049905"/>
            <a:ext cx="1817156" cy="5725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793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98509328"/>
      </p:ext>
    </p:extLst>
  </p:cSld>
  <p:clrMapOvr>
    <a:masterClrMapping/>
  </p:clrMapOvr>
  <p:transition spd="slow">
    <p:wipe dir="r"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30" b="35502"/>
          <a:stretch/>
        </p:blipFill>
        <p:spPr>
          <a:xfrm>
            <a:off x="0" y="852056"/>
            <a:ext cx="12192000" cy="141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907" y="304803"/>
            <a:ext cx="998993" cy="255652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35527" y="0"/>
            <a:ext cx="10390432" cy="9326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47754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527" y="0"/>
            <a:ext cx="10390432" cy="932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6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87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accent1"/>
          </a:solidFill>
          <a:latin typeface="+mj-lt"/>
          <a:ea typeface="Flama Light" charset="0"/>
          <a:cs typeface="Flama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Flama Light" charset="0"/>
          <a:ea typeface="Flama Light" charset="0"/>
          <a:cs typeface="Flama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Flama Light" charset="0"/>
          <a:ea typeface="Flama Light" charset="0"/>
          <a:cs typeface="Flama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Flama Light" charset="0"/>
          <a:ea typeface="Flama Light" charset="0"/>
          <a:cs typeface="Flama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Flama Light" charset="0"/>
          <a:ea typeface="Flama Light" charset="0"/>
          <a:cs typeface="Flama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Flama Light" charset="0"/>
          <a:ea typeface="Flama Light" charset="0"/>
          <a:cs typeface="Flama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urts.ca.gov/12272.htm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DAE898-3263-45FA-8872-8CAC1B5F13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UK’s 1896 Vexatious Actions Act</a:t>
            </a:r>
          </a:p>
          <a:p>
            <a:pPr lvl="1"/>
            <a:r>
              <a:rPr lang="en-US" dirty="0"/>
              <a:t>Serial litigant (solicitor) filed cases against leading members of Victorian society </a:t>
            </a:r>
          </a:p>
          <a:p>
            <a:r>
              <a:rPr lang="en-US" dirty="0"/>
              <a:t>Australia’s 1928 Act</a:t>
            </a:r>
          </a:p>
          <a:p>
            <a:pPr lvl="1"/>
            <a:r>
              <a:rPr lang="en-US" dirty="0"/>
              <a:t>Rupert </a:t>
            </a:r>
            <a:r>
              <a:rPr lang="en-US" dirty="0" err="1"/>
              <a:t>Milane’s</a:t>
            </a:r>
            <a:r>
              <a:rPr lang="en-US" dirty="0"/>
              <a:t> “seemingly endless” litigation</a:t>
            </a:r>
          </a:p>
          <a:p>
            <a:pPr lvl="1"/>
            <a:r>
              <a:rPr lang="en-US" dirty="0"/>
              <a:t>Created a “list” of vexatious litigants</a:t>
            </a:r>
          </a:p>
          <a:p>
            <a:r>
              <a:rPr lang="en-US" dirty="0"/>
              <a:t>California’s 1963 statute (CA Civ. P. § 391)</a:t>
            </a:r>
          </a:p>
          <a:p>
            <a:pPr lvl="1"/>
            <a:r>
              <a:rPr lang="en-US" dirty="0"/>
              <a:t>5 litigations after final determination/unjustified delay</a:t>
            </a:r>
          </a:p>
          <a:p>
            <a:pPr lvl="1"/>
            <a:r>
              <a:rPr lang="en-US" dirty="0"/>
              <a:t>“Repeatedly” unmeritorious papers, unnecessary discovery, etc.</a:t>
            </a:r>
          </a:p>
          <a:p>
            <a:pPr lvl="1"/>
            <a:r>
              <a:rPr lang="en-US" dirty="0"/>
              <a:t>Need permission to file more actions</a:t>
            </a:r>
          </a:p>
          <a:p>
            <a:pPr lvl="1"/>
            <a:r>
              <a:rPr lang="en-US" dirty="0"/>
              <a:t>The “list”:  </a:t>
            </a:r>
            <a:r>
              <a:rPr lang="en-US" dirty="0">
                <a:hlinkClick r:id="rId2"/>
              </a:rPr>
              <a:t>https://www.courts.ca.gov/12272.htm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C05603-1124-4989-8491-38127AEA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efforts… a “Rule 11” for </a:t>
            </a:r>
            <a:r>
              <a:rPr lang="en-US" i="1" dirty="0"/>
              <a:t>pro se </a:t>
            </a:r>
            <a:r>
              <a:rPr lang="en-US" dirty="0"/>
              <a:t>litigants</a:t>
            </a:r>
          </a:p>
        </p:txBody>
      </p:sp>
    </p:spTree>
    <p:extLst>
      <p:ext uri="{BB962C8B-B14F-4D97-AF65-F5344CB8AC3E}">
        <p14:creationId xmlns:p14="http://schemas.microsoft.com/office/powerpoint/2010/main" val="2530620932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E7B74E-5F1A-4E70-9C36-56142897F4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Who</a:t>
            </a:r>
          </a:p>
          <a:p>
            <a:pPr lvl="1"/>
            <a:r>
              <a:rPr lang="en-US" sz="1800" i="1" dirty="0"/>
              <a:t>Pro se </a:t>
            </a:r>
            <a:r>
              <a:rPr lang="en-US" sz="1800" dirty="0"/>
              <a:t>or party “representative”?</a:t>
            </a:r>
          </a:p>
          <a:p>
            <a:pPr lvl="1"/>
            <a:r>
              <a:rPr lang="en-US" sz="1800" dirty="0"/>
              <a:t>Definitions can be difficult</a:t>
            </a:r>
          </a:p>
          <a:p>
            <a:pPr lvl="1"/>
            <a:r>
              <a:rPr lang="en-US" sz="1800" dirty="0"/>
              <a:t>Do not want to cut off access to courts</a:t>
            </a:r>
          </a:p>
          <a:p>
            <a:pPr lvl="1"/>
            <a:r>
              <a:rPr lang="en-US" sz="1800" dirty="0"/>
              <a:t>Notice is usually required; opportunity to respond</a:t>
            </a:r>
          </a:p>
          <a:p>
            <a:pPr lvl="1"/>
            <a:r>
              <a:rPr lang="en-US" sz="1800" dirty="0"/>
              <a:t>Often requires judicial determination, at least in “first” suit</a:t>
            </a:r>
          </a:p>
          <a:p>
            <a:r>
              <a:rPr lang="en-US" sz="2400" dirty="0"/>
              <a:t>Authority</a:t>
            </a:r>
          </a:p>
          <a:p>
            <a:pPr lvl="1"/>
            <a:r>
              <a:rPr lang="en-US" sz="1800" dirty="0"/>
              <a:t>Statute</a:t>
            </a:r>
          </a:p>
          <a:p>
            <a:pPr lvl="1"/>
            <a:r>
              <a:rPr lang="en-US" sz="1800" dirty="0"/>
              <a:t>Rule</a:t>
            </a:r>
          </a:p>
          <a:p>
            <a:pPr lvl="1"/>
            <a:r>
              <a:rPr lang="en-US" sz="1800" dirty="0"/>
              <a:t>Courts</a:t>
            </a:r>
          </a:p>
          <a:p>
            <a:r>
              <a:rPr lang="en-US" sz="2400" dirty="0"/>
              <a:t>Requirements</a:t>
            </a:r>
          </a:p>
          <a:p>
            <a:pPr lvl="1"/>
            <a:r>
              <a:rPr lang="en-US" sz="1600" dirty="0"/>
              <a:t>Time </a:t>
            </a:r>
          </a:p>
          <a:p>
            <a:pPr lvl="1"/>
            <a:r>
              <a:rPr lang="en-US" sz="1600" dirty="0"/>
              <a:t>Hearing</a:t>
            </a:r>
          </a:p>
          <a:p>
            <a:pPr lvl="1"/>
            <a:r>
              <a:rPr lang="en-US" sz="1600" dirty="0"/>
              <a:t>Finding by court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288E23-6488-4791-BD52-4F3E65FDB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 efforts…</a:t>
            </a:r>
          </a:p>
        </p:txBody>
      </p:sp>
    </p:spTree>
    <p:extLst>
      <p:ext uri="{BB962C8B-B14F-4D97-AF65-F5344CB8AC3E}">
        <p14:creationId xmlns:p14="http://schemas.microsoft.com/office/powerpoint/2010/main" val="723068309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BE48A6-9EAC-4EA6-A65E-A222A1CDF9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Consequences</a:t>
            </a:r>
          </a:p>
          <a:p>
            <a:pPr lvl="1"/>
            <a:r>
              <a:rPr lang="en-US" sz="1800" dirty="0"/>
              <a:t>Can be “tiered”</a:t>
            </a:r>
          </a:p>
          <a:p>
            <a:pPr lvl="1"/>
            <a:r>
              <a:rPr lang="en-US" sz="1800" dirty="0"/>
              <a:t>Prohibition on filing new suits</a:t>
            </a:r>
          </a:p>
          <a:p>
            <a:pPr lvl="1"/>
            <a:r>
              <a:rPr lang="en-US" sz="1800" dirty="0"/>
              <a:t>Bond requirement</a:t>
            </a:r>
          </a:p>
          <a:p>
            <a:pPr lvl="1"/>
            <a:r>
              <a:rPr lang="en-US" sz="1800" dirty="0"/>
              <a:t>Sanctions/fines</a:t>
            </a:r>
          </a:p>
          <a:p>
            <a:pPr lvl="1"/>
            <a:r>
              <a:rPr lang="en-US" sz="1800" dirty="0"/>
              <a:t>Fee shifting </a:t>
            </a:r>
          </a:p>
          <a:p>
            <a:pPr lvl="1"/>
            <a:r>
              <a:rPr lang="en-US" sz="1800" dirty="0"/>
              <a:t>Reputation</a:t>
            </a:r>
          </a:p>
          <a:p>
            <a:r>
              <a:rPr lang="en-US" sz="2200" dirty="0"/>
              <a:t>Limits</a:t>
            </a:r>
          </a:p>
          <a:p>
            <a:pPr lvl="1"/>
            <a:r>
              <a:rPr lang="en-US" sz="1800" dirty="0"/>
              <a:t>Bar is quite high</a:t>
            </a:r>
          </a:p>
          <a:p>
            <a:pPr lvl="1"/>
            <a:r>
              <a:rPr lang="en-US" sz="1800" dirty="0"/>
              <a:t>Courts often reluctant</a:t>
            </a:r>
          </a:p>
          <a:p>
            <a:pPr lvl="1"/>
            <a:r>
              <a:rPr lang="en-US" sz="1800" dirty="0"/>
              <a:t>Litigant usually needs a “track record”</a:t>
            </a:r>
          </a:p>
          <a:p>
            <a:r>
              <a:rPr lang="en-US" sz="2200" dirty="0"/>
              <a:t>Tips</a:t>
            </a:r>
          </a:p>
          <a:p>
            <a:pPr lvl="1"/>
            <a:r>
              <a:rPr lang="en-US" sz="1800" dirty="0"/>
              <a:t>Check the “list”</a:t>
            </a:r>
          </a:p>
          <a:p>
            <a:pPr lvl="1"/>
            <a:r>
              <a:rPr lang="en-US" sz="1800" dirty="0"/>
              <a:t>Document abuses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8179D7-D254-489E-95D2-512CFBECF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 efforts…</a:t>
            </a:r>
          </a:p>
        </p:txBody>
      </p:sp>
    </p:spTree>
    <p:extLst>
      <p:ext uri="{BB962C8B-B14F-4D97-AF65-F5344CB8AC3E}">
        <p14:creationId xmlns:p14="http://schemas.microsoft.com/office/powerpoint/2010/main" val="1958653561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BE48A6-9EAC-4EA6-A65E-A222A1CDF9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Arizona (ARS § 12-3201)</a:t>
            </a:r>
          </a:p>
          <a:p>
            <a:r>
              <a:rPr lang="en-US" sz="2400" dirty="0"/>
              <a:t>Florida (FL ST § 68.093)</a:t>
            </a:r>
          </a:p>
          <a:p>
            <a:r>
              <a:rPr lang="en-US" sz="2400" dirty="0"/>
              <a:t>Hawaii (HI ST § 634J-7)</a:t>
            </a:r>
          </a:p>
          <a:p>
            <a:r>
              <a:rPr lang="en-US" sz="2400" dirty="0"/>
              <a:t>Idaho (ID R ADMIN Rule 59)</a:t>
            </a:r>
          </a:p>
          <a:p>
            <a:r>
              <a:rPr lang="en-US" sz="2400" dirty="0"/>
              <a:t>Michigan (MI R A MCR 7.216(C); MI R A MCR 7.316(C)</a:t>
            </a:r>
          </a:p>
          <a:p>
            <a:r>
              <a:rPr lang="en-US" sz="2400" dirty="0"/>
              <a:t>Nevada (NV ST 155.165; NV ST S CT Rule 9.5)</a:t>
            </a:r>
          </a:p>
          <a:p>
            <a:r>
              <a:rPr lang="en-US" sz="2400" dirty="0"/>
              <a:t>New Hampshire (NH ST § 507:15)</a:t>
            </a:r>
          </a:p>
          <a:p>
            <a:r>
              <a:rPr lang="en-US" sz="2400" dirty="0"/>
              <a:t>North Dakota (ND R ADMIN AR 58)</a:t>
            </a:r>
          </a:p>
          <a:p>
            <a:r>
              <a:rPr lang="en-US" sz="2400" dirty="0"/>
              <a:t>Ohio (OH ST § 2323.52)</a:t>
            </a:r>
          </a:p>
          <a:p>
            <a:r>
              <a:rPr lang="en-US" sz="2400" dirty="0"/>
              <a:t>Texas (TX CIV PRAC &amp; REM § 11.001</a:t>
            </a:r>
          </a:p>
          <a:p>
            <a:r>
              <a:rPr lang="en-US" sz="2400" dirty="0"/>
              <a:t>Utah (UT R RPC 83)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8179D7-D254-489E-95D2-512CFBECF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11 other </a:t>
            </a:r>
            <a:r>
              <a:rPr lang="en-US" dirty="0"/>
              <a:t>states have statutes/rules</a:t>
            </a:r>
          </a:p>
        </p:txBody>
      </p:sp>
    </p:spTree>
    <p:extLst>
      <p:ext uri="{BB962C8B-B14F-4D97-AF65-F5344CB8AC3E}">
        <p14:creationId xmlns:p14="http://schemas.microsoft.com/office/powerpoint/2010/main" val="64756102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Print Template">
  <a:themeElements>
    <a:clrScheme name="Nutter Law 4">
      <a:dk1>
        <a:srgbClr val="00284C"/>
      </a:dk1>
      <a:lt1>
        <a:srgbClr val="FFFFFF"/>
      </a:lt1>
      <a:dk2>
        <a:srgbClr val="F1C318"/>
      </a:dk2>
      <a:lt2>
        <a:srgbClr val="E28431"/>
      </a:lt2>
      <a:accent1>
        <a:srgbClr val="074E8B"/>
      </a:accent1>
      <a:accent2>
        <a:srgbClr val="008FD0"/>
      </a:accent2>
      <a:accent3>
        <a:srgbClr val="9C9EA2"/>
      </a:accent3>
      <a:accent4>
        <a:srgbClr val="CD342F"/>
      </a:accent4>
      <a:accent5>
        <a:srgbClr val="80396D"/>
      </a:accent5>
      <a:accent6>
        <a:srgbClr val="BABF32"/>
      </a:accent6>
      <a:hlink>
        <a:srgbClr val="008ED0"/>
      </a:hlink>
      <a:folHlink>
        <a:srgbClr val="9B9DA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8F71EF0-A623-4E10-85EF-C143E8721616}" vid="{43D09574-FBC2-4A9F-8EF9-137F782BED9B}"/>
    </a:ext>
  </a:extLst>
</a:theme>
</file>

<file path=customXML/item4.xml>��< ? x m l   v e r s i o n = " 1 . 0 "   e n c o d i n g = " u t f - 1 6 " ? >  
 < p r o p e r t i e s   x m l n s = " h t t p : / / w w w . i m a n a g e . c o m / w o r k / x m l s c h e m a " >  
     < d o c u m e n t i d > I M A N A G E ! 6 1 7 1 8 0 2 . 3 < / d o c u m e n t i d >  
     < s e n d e r i d > B M S < / s e n d e r i d >  
     < s e n d e r e m a i l > B S T E R N @ N U T T E R . C O M < / s e n d e r e m a i l >  
     < l a s t m o d i f i e d > 2 0 2 3 - 1 0 - 0 3 T 0 9 : 5 4 : 5 0 . 0 0 0 0 0 0 0 - 0 4 : 0 0 < / l a s t m o d i f i e d >  
     < d a t a b a s e > I M A N A G E < / d a t a b a s e >  
 < / p r o p e r t i e s > 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structions xmlns="8d389585-0773-4788-b7d8-c6f274005d0d">Please do not directly edit this template. Open in Read-Only mode and save a local copy.</Instruction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A5C7E8570FC944B75A0578B65E241E" ma:contentTypeVersion="6" ma:contentTypeDescription="Create a new document." ma:contentTypeScope="" ma:versionID="edbf560efd957c18fa4ab7cf80ec085e">
  <xsd:schema xmlns:xsd="http://www.w3.org/2001/XMLSchema" xmlns:xs="http://www.w3.org/2001/XMLSchema" xmlns:p="http://schemas.microsoft.com/office/2006/metadata/properties" xmlns:ns2="8d389585-0773-4788-b7d8-c6f274005d0d" targetNamespace="http://schemas.microsoft.com/office/2006/metadata/properties" ma:root="true" ma:fieldsID="d5fdc7d8aebabe7ac862e5f8954c3d61" ns2:_="">
    <xsd:import namespace="8d389585-0773-4788-b7d8-c6f274005d0d"/>
    <xsd:element name="properties">
      <xsd:complexType>
        <xsd:sequence>
          <xsd:element name="documentManagement">
            <xsd:complexType>
              <xsd:all>
                <xsd:element ref="ns2:Instructions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389585-0773-4788-b7d8-c6f274005d0d" elementFormDefault="qualified">
    <xsd:import namespace="http://schemas.microsoft.com/office/2006/documentManagement/types"/>
    <xsd:import namespace="http://schemas.microsoft.com/office/infopath/2007/PartnerControls"/>
    <xsd:element name="Instructions" ma:index="4" nillable="true" ma:displayName="Instructions" ma:internalName="Instructions" ma:readOnly="false">
      <xsd:simpleType>
        <xsd:restriction base="dms:Note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1BB71649-9109-495A-B679-5BCB8F028EFD}">
  <ds:schemaRefs>
    <ds:schemaRef ds:uri="http://schemas.microsoft.com/office/2006/metadata/properties"/>
    <ds:schemaRef ds:uri="http://schemas.microsoft.com/office/infopath/2007/PartnerControls"/>
    <ds:schemaRef ds:uri="8d389585-0773-4788-b7d8-c6f274005d0d"/>
  </ds:schemaRefs>
</ds:datastoreItem>
</file>

<file path=customXml/itemProps2.xml><?xml version="1.0" encoding="utf-8"?>
<ds:datastoreItem xmlns:ds="http://schemas.openxmlformats.org/officeDocument/2006/customXml" ds:itemID="{01DDF506-0F73-4ED8-84E7-AB35ACA87B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389585-0773-4788-b7d8-c6f274005d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D37DC8-A476-480B-A6E0-736243EE4D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Nutter_PowerPoint_Template_2019</Template>
  <TotalTime>190</TotalTime>
  <Words>308</Words>
  <Application>Microsoft Office PowerPoint</Application>
  <PresentationFormat>Widescreen</PresentationFormat>
  <Paragraphs>55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Flama Light</vt:lpstr>
      <vt:lpstr>Print Template</vt:lpstr>
      <vt:lpstr>Early efforts… a “Rule 11” for pro se litigants</vt:lpstr>
      <vt:lpstr>Later efforts…</vt:lpstr>
      <vt:lpstr>Later efforts…</vt:lpstr>
      <vt:lpstr>11 other states have statutes/rules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efforts…</dc:title>
  <dc:creator>Benjamin Stern</dc:creator>
  <cp:lastModifiedBy>Benjamin Stern</cp:lastModifiedBy>
  <cp:revision>8</cp:revision>
  <dcterms:created xsi:type="dcterms:W3CDTF">2023-09-18T19:20:44Z</dcterms:created>
  <dcterms:modified xsi:type="dcterms:W3CDTF">2023-10-03T13:54:50Z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0x0101000CA5C7E8570FC944B75A0578B65E241E</vt:lpwstr>
  </property>
</Properties>
</file>