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1" r:id="rId4"/>
    <p:sldId id="260" r:id="rId5"/>
    <p:sldId id="262" r:id="rId6"/>
    <p:sldId id="264" r:id="rId7"/>
    <p:sldId id="266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30B67-FD29-DA98-F2AD-FAADB0583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ADFD9-EA98-6FE2-374F-A2A6772EF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BF52A-BF5B-4235-E84D-96BEEBD7F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AB3C8-CFFA-9FE3-2976-6AE31B44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1F8F7-3C59-C020-3FAE-C43F1412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82819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BF706-AD0D-B668-19AB-2FEE12D90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968D8A-9E11-5FA6-8B9C-EC4235F67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6CD84-5ECF-AB09-0F79-23DFDF63E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AEEC0-E9B1-39DA-D6E8-3D92DDC9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F206D-638E-4264-8C3A-30E29EBEA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1775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B78EC6-8B7C-1952-7F69-A6EA7321C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E6DF77-A4E7-77EE-D862-D9B311C30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FB834-E58A-5B82-EF2D-2326D661D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510FE-698F-715C-0EF6-06E906E7A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4643B-B982-3DDC-2844-5E0B1B3C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21313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53B1-9460-CFF6-34F4-039C124C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036C-A816-A141-8A4C-E05799E5B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7E24B-A48A-4DF0-EA73-7FF5E17E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30B3D-3998-679B-7841-111F46D0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ECD49-AAC4-8F20-5EFB-B9BF6200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65386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BBAD-EA8A-C7DF-F112-940810D38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B291D-C657-D32E-2A3E-49DF22FEA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31195-900A-37FF-32D8-8AD6F9FA8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A85EE-4B40-B885-4707-DD912289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EF101-56F7-B9C6-6E23-ACB46902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58765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083CB-FCB7-29FC-2CF8-1B38E2FE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6FF3-0C27-EE65-CE7B-764DA7B8A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2BABB-7F57-D7B6-86D2-BE1618F15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25245-4BA6-98C9-BE2E-3A7FB173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18049-3B60-FA4C-578F-1D8D08512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2F5AE-C796-A055-1C9C-5A088AC3E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84802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CC3DF-11EC-1861-4B44-D4C5B22E8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EF865-2FF2-05CE-4CC6-0EAA551FA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AF876-37F9-0F61-F399-1C9CE540C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93D530-E364-EFFB-15AE-7EFEC202D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70746-7557-F9EA-B1FE-39CB48F42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BBF47C-7798-300F-660A-88AE6AFA4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19F870-338B-8FAE-8227-C2D9A3E4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3F8E0-12E5-A12B-6871-AB1DB059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51626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D1872-CC6E-C5D6-17D8-8AF18AF5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E55F5-DA01-3B20-756F-277C70F0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ABAD9-9456-047F-53DA-2780E88F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65283-0E97-3B8C-998D-519845B4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02584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51CFF7-FB91-18F5-24BB-2D236085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373CC-6904-2730-0D3C-A658AA49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3BC94-7C02-EB7B-5F59-45C76E51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84341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B344E-8E89-5AED-DBFA-EF7A90F90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988F7-773A-85FB-2687-BB4B6E522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E8832-8B17-7877-CBF6-D96E97A1F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25CEC-273F-465B-1D68-2635A996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545AC-1896-F8ED-161F-1E499092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AE0C8-6CA4-2F24-CBA3-E2EB70A5A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0259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5299-9CBE-5AB5-404E-B0A83171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6D221-3CAF-4305-A6C9-8EFB8BF07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5351A-5A28-9778-F8E0-F0BAA8448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D1D44-3FBA-0599-C547-EE93379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27963-E62C-AD0B-2A5B-C24F72534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E3FA1-C5FF-0007-DFC5-7D9C5491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2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FBB6B5-5B89-63F5-C7D3-3D66B52EF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0C501-BB3F-F875-B4F2-5586532F3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A612C-026D-1987-1969-F19EFDCEA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4DDD2-B51F-4981-8279-24CE0E14BA3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10940-5208-FDFD-A149-34223E575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57322-03E4-484E-A661-CADD3E68D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D05E6-28E3-48F8-8E60-EE36B3BE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5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E897C951-2E6B-595C-D2C6-DFE40C09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D8251E32-FCD6-C540-F088-C900566FF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How Courts Address Vexatious Litigation Under Current Massachusetts Law</a:t>
            </a:r>
          </a:p>
        </p:txBody>
      </p:sp>
    </p:spTree>
    <p:extLst>
      <p:ext uri="{BB962C8B-B14F-4D97-AF65-F5344CB8AC3E}">
        <p14:creationId xmlns:p14="http://schemas.microsoft.com/office/powerpoint/2010/main" val="1091214339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97EA993-484D-07A9-EDF0-53B11027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G.L. c. 231 §6F – Costs and Fees in Insubstantial, Frivolous or Bad Faith Actions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7357F4E0-4D17-4EEC-E53A-FAC0FACC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Applies when “all or substantially all of the claims, defenses, setoffs or counterclaims . . .” made by a represented party “were wholly insubstantial, frivolous and not advanced in good faith”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Covers frivolous claims and frivolous defenses.  Appeals too.  But, not in District Court or Federal Court.  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High bar:  does not apply “solely because a novel or unusual argument or principal of law was advanced”  </a:t>
            </a:r>
          </a:p>
          <a:p>
            <a:r>
              <a:rPr lang="en-US" sz="3200" dirty="0"/>
              <a:t>Does not displace authority of the Court under other provisions of law, but cases suggest no double recovery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93871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97EA993-484D-07A9-EDF0-53B11027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G.L. c. 231 §6F – Costs and Fees in Insubstantial, Frivolous or Bad Faith Actions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7357F4E0-4D17-4EEC-E53A-FAC0FACC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000"/>
              </a:spcAft>
            </a:pPr>
            <a:r>
              <a:rPr lang="en-US" sz="3200" b="1" u="sng" dirty="0"/>
              <a:t>Claims</a:t>
            </a:r>
            <a:r>
              <a:rPr lang="en-US" sz="3200" dirty="0"/>
              <a:t>:  If the court makes a finding with respect to “all or substantially all” claims, the court </a:t>
            </a:r>
            <a:r>
              <a:rPr lang="en-US" sz="3200" u="sng" dirty="0"/>
              <a:t>shall</a:t>
            </a:r>
            <a:r>
              <a:rPr lang="en-US" sz="3200" dirty="0"/>
              <a:t> award:</a:t>
            </a:r>
          </a:p>
          <a:p>
            <a:pPr lvl="1">
              <a:spcAft>
                <a:spcPts val="1000"/>
              </a:spcAft>
            </a:pPr>
            <a:r>
              <a:rPr lang="en-US" sz="2800" dirty="0"/>
              <a:t>“[R]</a:t>
            </a:r>
            <a:r>
              <a:rPr lang="en-US" sz="2800" dirty="0" err="1"/>
              <a:t>easonable</a:t>
            </a:r>
            <a:r>
              <a:rPr lang="en-US" sz="2800" dirty="0"/>
              <a:t> counsel fees and other costs and expenses incurred in defending against such claims”</a:t>
            </a:r>
          </a:p>
          <a:p>
            <a:pPr lvl="1">
              <a:spcAft>
                <a:spcPts val="1000"/>
              </a:spcAft>
            </a:pPr>
            <a:r>
              <a:rPr lang="en-US" sz="2800" dirty="0"/>
              <a:t>If unrepresented, “reasonable costs, expenses and effort in defending against such claims”</a:t>
            </a:r>
          </a:p>
          <a:p>
            <a:pPr>
              <a:spcAft>
                <a:spcPts val="1000"/>
              </a:spcAft>
            </a:pPr>
            <a:r>
              <a:rPr lang="en-US" sz="3200" b="1" u="sng" dirty="0"/>
              <a:t>Defenses</a:t>
            </a:r>
            <a:r>
              <a:rPr lang="en-US" sz="3200" dirty="0"/>
              <a:t>:  If the court makes a finding “with respect to a party’s defenses, setoffs or counterclaims,” the court </a:t>
            </a:r>
            <a:r>
              <a:rPr lang="en-US" sz="3200" u="sng" dirty="0"/>
              <a:t>shall</a:t>
            </a:r>
            <a:r>
              <a:rPr lang="en-US" sz="3200" dirty="0"/>
              <a:t> award:</a:t>
            </a:r>
          </a:p>
          <a:p>
            <a:pPr lvl="1">
              <a:spcAft>
                <a:spcPts val="1000"/>
              </a:spcAft>
            </a:pPr>
            <a:r>
              <a:rPr lang="en-US" sz="2800" dirty="0"/>
              <a:t>Interest on the unpaid portion of the monetary claim at 150% of the rate set for contract actions; and</a:t>
            </a:r>
          </a:p>
          <a:p>
            <a:pPr lvl="1">
              <a:spcAft>
                <a:spcPts val="1000"/>
              </a:spcAft>
            </a:pPr>
            <a:r>
              <a:rPr lang="en-US" sz="2800" dirty="0"/>
              <a:t>“[R]</a:t>
            </a:r>
            <a:r>
              <a:rPr lang="en-US" sz="2800" dirty="0" err="1"/>
              <a:t>easonable</a:t>
            </a:r>
            <a:r>
              <a:rPr lang="en-US" sz="2800" dirty="0"/>
              <a:t> counsel fees, costs and expenses of the claimant in prosecuting his claims or defending against those setoffs or counterclaims”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72543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97EA993-484D-07A9-EDF0-53B11027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G.L. c. 231 §6F – Costs and Fees in Insubstantial, Frivolous or Bad Faith Actions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7357F4E0-4D17-4EEC-E53A-FAC0FACC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Procedure: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Prevailing party files a separate motion </a:t>
            </a:r>
            <a:r>
              <a:rPr lang="en-US" u="sng" dirty="0"/>
              <a:t>after</a:t>
            </a:r>
            <a:r>
              <a:rPr lang="en-US" dirty="0"/>
              <a:t> a finding, verdict, decision, award, order or judgment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Must be filed within a reasonable time.  One Superior Court judge has found that 10 months later is untimely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Hearing and findings required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 Court granting an award must “specify in reasonable detail the method by which the amount of the award was computed and the calculation thereof”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Does not apply to default judgments or when there is a settlement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If there was a pre-settlement award, will be vacated unless the parties agree otherwise </a:t>
            </a:r>
          </a:p>
        </p:txBody>
      </p:sp>
    </p:spTree>
    <p:extLst>
      <p:ext uri="{BB962C8B-B14F-4D97-AF65-F5344CB8AC3E}">
        <p14:creationId xmlns:p14="http://schemas.microsoft.com/office/powerpoint/2010/main" val="515392113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97EA993-484D-07A9-EDF0-53B11027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Mass. R. Civ. P. 11–Appearances and Pleading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7357F4E0-4D17-4EEC-E53A-FAC0FACC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pleading (including a complaint) must be signed by an attorney or an unrepresented party</a:t>
            </a:r>
          </a:p>
          <a:p>
            <a:r>
              <a:rPr lang="en-US" dirty="0"/>
              <a:t>Attorney’s signature certifies that:</a:t>
            </a:r>
          </a:p>
          <a:p>
            <a:pPr lvl="1"/>
            <a:r>
              <a:rPr lang="en-US" dirty="0"/>
              <a:t>“. . . to the best of the attorney’s knowledge, information, and belief there is good ground to support” the filing; and </a:t>
            </a:r>
          </a:p>
          <a:p>
            <a:pPr lvl="1"/>
            <a:r>
              <a:rPr lang="en-US" dirty="0"/>
              <a:t>“it is not interposed for delay”</a:t>
            </a:r>
          </a:p>
          <a:p>
            <a:r>
              <a:rPr lang="en-US" sz="2800" dirty="0"/>
              <a:t>For a violation, the pleading can be stricken</a:t>
            </a:r>
          </a:p>
          <a:p>
            <a:r>
              <a:rPr lang="en-US" dirty="0"/>
              <a:t>F</a:t>
            </a:r>
            <a:r>
              <a:rPr lang="en-US" sz="2800" dirty="0"/>
              <a:t>or a willful violation, th</a:t>
            </a:r>
            <a:r>
              <a:rPr lang="en-US" dirty="0"/>
              <a:t>e </a:t>
            </a:r>
            <a:r>
              <a:rPr lang="en-US" sz="2800" dirty="0"/>
              <a:t>attorney may face “appropriate disciplinary action”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08378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97EA993-484D-07A9-EDF0-53B11027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Mass. R. Civ. P. 11–Appearances and Pleading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7357F4E0-4D17-4EEC-E53A-FAC0FACC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“Appropriate Disciplinary Action”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The rule does not mention attorney’s fees and costs.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But, the SJC has held that a court may impose fees and costs where an attorney lacked a subjective good faith belief that the pleading was supported in fact and law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The rule does not excuse “willful ignorance” or conscious disregard </a:t>
            </a:r>
          </a:p>
          <a:p>
            <a:pPr lvl="2"/>
            <a:r>
              <a:rPr lang="en-US" sz="2800" i="1" dirty="0"/>
              <a:t>Van Christo Adver. V. M/A-COM/LCS</a:t>
            </a:r>
            <a:r>
              <a:rPr lang="en-US" sz="2800" dirty="0"/>
              <a:t>, 426 Mass. 410 (1998)</a:t>
            </a:r>
          </a:p>
        </p:txBody>
      </p:sp>
    </p:spTree>
    <p:extLst>
      <p:ext uri="{BB962C8B-B14F-4D97-AF65-F5344CB8AC3E}">
        <p14:creationId xmlns:p14="http://schemas.microsoft.com/office/powerpoint/2010/main" val="3103359632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05944062-BD88-BF8B-6BE8-01752F5A8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Court’s Inherent Authority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5C449C7E-0FA0-187D-5687-8F72C1927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number of Massachusetts Courts have looked to the Court’s inherent authority to impose sanctions for vexatious litigation</a:t>
            </a:r>
          </a:p>
          <a:p>
            <a:endParaRPr lang="en-US" sz="3200" dirty="0"/>
          </a:p>
          <a:p>
            <a:r>
              <a:rPr lang="en-US" sz="3200" dirty="0"/>
              <a:t>More on that when we discuss case summaries shortly</a:t>
            </a:r>
          </a:p>
        </p:txBody>
      </p:sp>
    </p:spTree>
    <p:extLst>
      <p:ext uri="{BB962C8B-B14F-4D97-AF65-F5344CB8AC3E}">
        <p14:creationId xmlns:p14="http://schemas.microsoft.com/office/powerpoint/2010/main" val="1287192475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97EA993-484D-07A9-EDF0-53B11027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Contrast with Federal Provisions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7357F4E0-4D17-4EEC-E53A-FAC0FACC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Federal Rule 11 differs in some important ways, including:</a:t>
            </a:r>
          </a:p>
          <a:p>
            <a:pPr lvl="1"/>
            <a:r>
              <a:rPr lang="en-US" dirty="0"/>
              <a:t>Attorney’s signature constitutes a representation that they have performed an “inquiry reasonable under the circumstances”</a:t>
            </a:r>
          </a:p>
          <a:p>
            <a:pPr lvl="1"/>
            <a:r>
              <a:rPr lang="en-US" dirty="0"/>
              <a:t>Sanctions can be imposed on an attorney, a law firm, or a party – if based on a party’s misrepresentation</a:t>
            </a:r>
          </a:p>
          <a:p>
            <a:pPr lvl="1"/>
            <a:r>
              <a:rPr lang="en-US" dirty="0"/>
              <a:t>Attorney’s fees and other expenses are explicitly mentioned as a possible sanction</a:t>
            </a:r>
          </a:p>
          <a:p>
            <a:pPr lvl="1"/>
            <a:r>
              <a:rPr lang="en-US" dirty="0"/>
              <a:t>The rule sets forth a process that must be followed in bringing a Rule 11 motion</a:t>
            </a:r>
          </a:p>
          <a:p>
            <a:r>
              <a:rPr lang="en-US" dirty="0"/>
              <a:t>28 USC §1927 also provides a mechanism in some cases, as </a:t>
            </a:r>
            <a:r>
              <a:rPr lang="en-US"/>
              <a:t>discussed above</a:t>
            </a:r>
            <a:endParaRPr lang="en-US" dirty="0"/>
          </a:p>
          <a:p>
            <a:r>
              <a:rPr lang="en-US" dirty="0"/>
              <a:t>First Circuit Local Rule 38.0</a:t>
            </a:r>
          </a:p>
        </p:txBody>
      </p:sp>
    </p:spTree>
    <p:extLst>
      <p:ext uri="{BB962C8B-B14F-4D97-AF65-F5344CB8AC3E}">
        <p14:creationId xmlns:p14="http://schemas.microsoft.com/office/powerpoint/2010/main" val="1557626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1900-01-01T05:00:00.0000000Z</dcterms:created>
  <dcterms:modified xsi:type="dcterms:W3CDTF">1900-01-01T05:00:00.0000000Z</dcterms:modified>
</coreProperties>
</file>