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60" r:id="rId4"/>
    <p:sldId id="257" r:id="rId5"/>
    <p:sldId id="258" r:id="rId6"/>
    <p:sldId id="259" r:id="rId7"/>
    <p:sldId id="278" r:id="rId8"/>
    <p:sldId id="301" r:id="rId9"/>
    <p:sldId id="299" r:id="rId10"/>
    <p:sldId id="262" r:id="rId11"/>
    <p:sldId id="261" r:id="rId12"/>
    <p:sldId id="317" r:id="rId13"/>
    <p:sldId id="302" r:id="rId14"/>
    <p:sldId id="263" r:id="rId15"/>
    <p:sldId id="264" r:id="rId16"/>
    <p:sldId id="265" r:id="rId17"/>
    <p:sldId id="266" r:id="rId18"/>
    <p:sldId id="267" r:id="rId19"/>
    <p:sldId id="268" r:id="rId20"/>
    <p:sldId id="277" r:id="rId21"/>
    <p:sldId id="270" r:id="rId22"/>
    <p:sldId id="271" r:id="rId23"/>
    <p:sldId id="272" r:id="rId24"/>
    <p:sldId id="323" r:id="rId25"/>
    <p:sldId id="318" r:id="rId26"/>
    <p:sldId id="319" r:id="rId27"/>
    <p:sldId id="320" r:id="rId28"/>
    <p:sldId id="321" r:id="rId29"/>
    <p:sldId id="322" r:id="rId30"/>
    <p:sldId id="269" r:id="rId31"/>
    <p:sldId id="274" r:id="rId32"/>
    <p:sldId id="275" r:id="rId33"/>
    <p:sldId id="304" r:id="rId34"/>
    <p:sldId id="305" r:id="rId35"/>
    <p:sldId id="281" r:id="rId36"/>
    <p:sldId id="282" r:id="rId37"/>
    <p:sldId id="283" r:id="rId38"/>
    <p:sldId id="284" r:id="rId39"/>
    <p:sldId id="285" r:id="rId40"/>
    <p:sldId id="286" r:id="rId41"/>
    <p:sldId id="306" r:id="rId42"/>
    <p:sldId id="279" r:id="rId43"/>
    <p:sldId id="280" r:id="rId44"/>
    <p:sldId id="307" r:id="rId45"/>
    <p:sldId id="287" r:id="rId46"/>
    <p:sldId id="295" r:id="rId47"/>
    <p:sldId id="296" r:id="rId48"/>
    <p:sldId id="289" r:id="rId49"/>
    <p:sldId id="290" r:id="rId50"/>
    <p:sldId id="297" r:id="rId51"/>
    <p:sldId id="292" r:id="rId52"/>
    <p:sldId id="298" r:id="rId53"/>
    <p:sldId id="308" r:id="rId54"/>
    <p:sldId id="309" r:id="rId55"/>
    <p:sldId id="310" r:id="rId56"/>
    <p:sldId id="311" r:id="rId57"/>
    <p:sldId id="312" r:id="rId58"/>
    <p:sldId id="314" r:id="rId59"/>
    <p:sldId id="313" r:id="rId60"/>
    <p:sldId id="315" r:id="rId61"/>
    <p:sldId id="31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9900"/>
    <a:srgbClr val="78EA22"/>
    <a:srgbClr val="FAD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12" d="100"/>
          <a:sy n="112"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48CA-35D3-4B1B-A850-24E9A524EB2C}" type="doc">
      <dgm:prSet loTypeId="urn:microsoft.com/office/officeart/2018/2/layout/IconVerticalSolidList" loCatId="icon" qsTypeId="urn:microsoft.com/office/officeart/2005/8/quickstyle/simple1" qsCatId="simple" csTypeId="urn:microsoft.com/office/officeart/2005/8/colors/accent2_1" csCatId="accent2" phldr="1"/>
      <dgm:spPr/>
      <dgm:t>
        <a:bodyPr/>
        <a:lstStyle/>
        <a:p>
          <a:endParaRPr lang="en-US"/>
        </a:p>
      </dgm:t>
    </dgm:pt>
    <dgm:pt modelId="{6618414A-3689-4D0F-B30A-F529AA70434C}">
      <dgm:prSet/>
      <dgm:spPr/>
      <dgm:t>
        <a:bodyPr/>
        <a:lstStyle/>
        <a:p>
          <a:pPr>
            <a:lnSpc>
              <a:spcPct val="100000"/>
            </a:lnSpc>
          </a:pPr>
          <a:r>
            <a:rPr lang="en-US" dirty="0"/>
            <a:t>Read through all title documents listed on title search/report and determine applicability and relevance </a:t>
          </a:r>
        </a:p>
      </dgm:t>
    </dgm:pt>
    <dgm:pt modelId="{CD1924D3-EF90-4982-BAE9-EE6AAFCBE371}" type="parTrans" cxnId="{3677CFB1-0CD5-4AAE-A2AC-4124D2A9BE20}">
      <dgm:prSet/>
      <dgm:spPr/>
      <dgm:t>
        <a:bodyPr/>
        <a:lstStyle/>
        <a:p>
          <a:endParaRPr lang="en-US"/>
        </a:p>
      </dgm:t>
    </dgm:pt>
    <dgm:pt modelId="{C545FCA3-039C-48A0-86B9-4F0D1DFE334E}" type="sibTrans" cxnId="{3677CFB1-0CD5-4AAE-A2AC-4124D2A9BE20}">
      <dgm:prSet/>
      <dgm:spPr/>
      <dgm:t>
        <a:bodyPr/>
        <a:lstStyle/>
        <a:p>
          <a:endParaRPr lang="en-US"/>
        </a:p>
      </dgm:t>
    </dgm:pt>
    <dgm:pt modelId="{D47D9E5D-9AF8-4657-BC8A-8257D9D87261}">
      <dgm:prSet/>
      <dgm:spPr/>
      <dgm:t>
        <a:bodyPr/>
        <a:lstStyle/>
        <a:p>
          <a:pPr>
            <a:lnSpc>
              <a:spcPct val="100000"/>
            </a:lnSpc>
          </a:pPr>
          <a:r>
            <a:rPr lang="en-US" dirty="0"/>
            <a:t>Determine how title document impacts property</a:t>
          </a:r>
        </a:p>
      </dgm:t>
    </dgm:pt>
    <dgm:pt modelId="{3D38E1DD-9CD3-4B04-9804-42AD5A518021}" type="parTrans" cxnId="{23F5CDAE-2702-4688-87E3-4341151D2C45}">
      <dgm:prSet/>
      <dgm:spPr/>
      <dgm:t>
        <a:bodyPr/>
        <a:lstStyle/>
        <a:p>
          <a:endParaRPr lang="en-US"/>
        </a:p>
      </dgm:t>
    </dgm:pt>
    <dgm:pt modelId="{01B2332D-54B1-48E9-86FA-EDB9E6A318CF}" type="sibTrans" cxnId="{23F5CDAE-2702-4688-87E3-4341151D2C45}">
      <dgm:prSet/>
      <dgm:spPr/>
      <dgm:t>
        <a:bodyPr/>
        <a:lstStyle/>
        <a:p>
          <a:endParaRPr lang="en-US"/>
        </a:p>
      </dgm:t>
    </dgm:pt>
    <dgm:pt modelId="{E0DABC89-187F-4C08-A4B5-6909BACD2058}">
      <dgm:prSet/>
      <dgm:spPr/>
      <dgm:t>
        <a:bodyPr/>
        <a:lstStyle/>
        <a:p>
          <a:pPr>
            <a:lnSpc>
              <a:spcPct val="100000"/>
            </a:lnSpc>
          </a:pPr>
          <a:r>
            <a:rPr lang="en-US"/>
            <a:t>If relevant, discuss document with relevant parties</a:t>
          </a:r>
        </a:p>
      </dgm:t>
    </dgm:pt>
    <dgm:pt modelId="{75AD0B46-8FE7-4225-B7CA-443CE947F1CA}" type="parTrans" cxnId="{2CDB3818-E82B-4523-910D-E30E86A9DBB6}">
      <dgm:prSet/>
      <dgm:spPr/>
      <dgm:t>
        <a:bodyPr/>
        <a:lstStyle/>
        <a:p>
          <a:endParaRPr lang="en-US"/>
        </a:p>
      </dgm:t>
    </dgm:pt>
    <dgm:pt modelId="{724415AC-8D1A-4A4D-A8D4-61494B8C77A0}" type="sibTrans" cxnId="{2CDB3818-E82B-4523-910D-E30E86A9DBB6}">
      <dgm:prSet/>
      <dgm:spPr/>
      <dgm:t>
        <a:bodyPr/>
        <a:lstStyle/>
        <a:p>
          <a:endParaRPr lang="en-US"/>
        </a:p>
      </dgm:t>
    </dgm:pt>
    <dgm:pt modelId="{EBF34E4D-E4EC-4137-AA31-A5487C4D6361}" type="pres">
      <dgm:prSet presAssocID="{845F48CA-35D3-4B1B-A850-24E9A524EB2C}" presName="root" presStyleCnt="0">
        <dgm:presLayoutVars>
          <dgm:dir/>
          <dgm:resizeHandles val="exact"/>
        </dgm:presLayoutVars>
      </dgm:prSet>
      <dgm:spPr/>
    </dgm:pt>
    <dgm:pt modelId="{30340237-F123-4245-B775-27F1B55E2E55}" type="pres">
      <dgm:prSet presAssocID="{6618414A-3689-4D0F-B30A-F529AA70434C}" presName="compNode" presStyleCnt="0"/>
      <dgm:spPr/>
    </dgm:pt>
    <dgm:pt modelId="{0FD54F0F-9980-42C5-9743-78BA1942549F}" type="pres">
      <dgm:prSet presAssocID="{6618414A-3689-4D0F-B30A-F529AA70434C}" presName="bgRect" presStyleLbl="bgShp" presStyleIdx="0" presStyleCnt="3" custLinFactNeighborX="-731" custLinFactNeighborY="-16086"/>
      <dgm:spPr/>
    </dgm:pt>
    <dgm:pt modelId="{92885202-284C-4B3D-AAE6-BDA0724BC875}" type="pres">
      <dgm:prSet presAssocID="{6618414A-3689-4D0F-B30A-F529AA7043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36872641-A290-4E09-93CA-E6326F46D4ED}" type="pres">
      <dgm:prSet presAssocID="{6618414A-3689-4D0F-B30A-F529AA70434C}" presName="spaceRect" presStyleCnt="0"/>
      <dgm:spPr/>
    </dgm:pt>
    <dgm:pt modelId="{20C41B82-9737-4070-A1AF-F05B25771420}" type="pres">
      <dgm:prSet presAssocID="{6618414A-3689-4D0F-B30A-F529AA70434C}" presName="parTx" presStyleLbl="revTx" presStyleIdx="0" presStyleCnt="3">
        <dgm:presLayoutVars>
          <dgm:chMax val="0"/>
          <dgm:chPref val="0"/>
        </dgm:presLayoutVars>
      </dgm:prSet>
      <dgm:spPr/>
    </dgm:pt>
    <dgm:pt modelId="{11D1AB90-4DD0-4A0B-877A-65F63F2C948B}" type="pres">
      <dgm:prSet presAssocID="{C545FCA3-039C-48A0-86B9-4F0D1DFE334E}" presName="sibTrans" presStyleCnt="0"/>
      <dgm:spPr/>
    </dgm:pt>
    <dgm:pt modelId="{DDD6B0D7-71F0-4A2E-879C-1DD8A5A09F0C}" type="pres">
      <dgm:prSet presAssocID="{D47D9E5D-9AF8-4657-BC8A-8257D9D87261}" presName="compNode" presStyleCnt="0"/>
      <dgm:spPr/>
    </dgm:pt>
    <dgm:pt modelId="{F119445B-8FAE-42A2-9E92-57720A14A2C6}" type="pres">
      <dgm:prSet presAssocID="{D47D9E5D-9AF8-4657-BC8A-8257D9D87261}" presName="bgRect" presStyleLbl="bgShp" presStyleIdx="1" presStyleCnt="3"/>
      <dgm:spPr/>
    </dgm:pt>
    <dgm:pt modelId="{8B9CFBCF-F04F-4A5A-B4EB-99C0B5AAAED9}" type="pres">
      <dgm:prSet presAssocID="{D47D9E5D-9AF8-4657-BC8A-8257D9D872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4B594533-99E7-42E5-ACAA-D8424DE4B2EE}" type="pres">
      <dgm:prSet presAssocID="{D47D9E5D-9AF8-4657-BC8A-8257D9D87261}" presName="spaceRect" presStyleCnt="0"/>
      <dgm:spPr/>
    </dgm:pt>
    <dgm:pt modelId="{B228D864-F9EE-4B21-B6A2-BD20A03E0EEA}" type="pres">
      <dgm:prSet presAssocID="{D47D9E5D-9AF8-4657-BC8A-8257D9D87261}" presName="parTx" presStyleLbl="revTx" presStyleIdx="1" presStyleCnt="3">
        <dgm:presLayoutVars>
          <dgm:chMax val="0"/>
          <dgm:chPref val="0"/>
        </dgm:presLayoutVars>
      </dgm:prSet>
      <dgm:spPr/>
    </dgm:pt>
    <dgm:pt modelId="{C3567344-6150-417D-A29A-10B808FB01D0}" type="pres">
      <dgm:prSet presAssocID="{01B2332D-54B1-48E9-86FA-EDB9E6A318CF}" presName="sibTrans" presStyleCnt="0"/>
      <dgm:spPr/>
    </dgm:pt>
    <dgm:pt modelId="{B0F751BE-AE17-4FF8-A649-857221A5B1CF}" type="pres">
      <dgm:prSet presAssocID="{E0DABC89-187F-4C08-A4B5-6909BACD2058}" presName="compNode" presStyleCnt="0"/>
      <dgm:spPr/>
    </dgm:pt>
    <dgm:pt modelId="{CE756E91-157A-48B1-989F-FDA897202BA1}" type="pres">
      <dgm:prSet presAssocID="{E0DABC89-187F-4C08-A4B5-6909BACD2058}" presName="bgRect" presStyleLbl="bgShp" presStyleIdx="2" presStyleCnt="3"/>
      <dgm:spPr/>
    </dgm:pt>
    <dgm:pt modelId="{3414F239-255A-4B74-B8A1-69199A73DB7C}" type="pres">
      <dgm:prSet presAssocID="{E0DABC89-187F-4C08-A4B5-6909BACD20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1FBDB70D-D8BD-48D3-9BEF-DA67C2F34121}" type="pres">
      <dgm:prSet presAssocID="{E0DABC89-187F-4C08-A4B5-6909BACD2058}" presName="spaceRect" presStyleCnt="0"/>
      <dgm:spPr/>
    </dgm:pt>
    <dgm:pt modelId="{2DA9E9FD-35D7-4B5C-9F8F-B140F32A8CCC}" type="pres">
      <dgm:prSet presAssocID="{E0DABC89-187F-4C08-A4B5-6909BACD2058}" presName="parTx" presStyleLbl="revTx" presStyleIdx="2" presStyleCnt="3">
        <dgm:presLayoutVars>
          <dgm:chMax val="0"/>
          <dgm:chPref val="0"/>
        </dgm:presLayoutVars>
      </dgm:prSet>
      <dgm:spPr/>
    </dgm:pt>
  </dgm:ptLst>
  <dgm:cxnLst>
    <dgm:cxn modelId="{CFBA2712-24EF-446D-9219-272A633EE370}" type="presOf" srcId="{D47D9E5D-9AF8-4657-BC8A-8257D9D87261}" destId="{B228D864-F9EE-4B21-B6A2-BD20A03E0EEA}" srcOrd="0" destOrd="0" presId="urn:microsoft.com/office/officeart/2018/2/layout/IconVerticalSolidList"/>
    <dgm:cxn modelId="{2CDB3818-E82B-4523-910D-E30E86A9DBB6}" srcId="{845F48CA-35D3-4B1B-A850-24E9A524EB2C}" destId="{E0DABC89-187F-4C08-A4B5-6909BACD2058}" srcOrd="2" destOrd="0" parTransId="{75AD0B46-8FE7-4225-B7CA-443CE947F1CA}" sibTransId="{724415AC-8D1A-4A4D-A8D4-61494B8C77A0}"/>
    <dgm:cxn modelId="{23F5CDAE-2702-4688-87E3-4341151D2C45}" srcId="{845F48CA-35D3-4B1B-A850-24E9A524EB2C}" destId="{D47D9E5D-9AF8-4657-BC8A-8257D9D87261}" srcOrd="1" destOrd="0" parTransId="{3D38E1DD-9CD3-4B04-9804-42AD5A518021}" sibTransId="{01B2332D-54B1-48E9-86FA-EDB9E6A318CF}"/>
    <dgm:cxn modelId="{3677CFB1-0CD5-4AAE-A2AC-4124D2A9BE20}" srcId="{845F48CA-35D3-4B1B-A850-24E9A524EB2C}" destId="{6618414A-3689-4D0F-B30A-F529AA70434C}" srcOrd="0" destOrd="0" parTransId="{CD1924D3-EF90-4982-BAE9-EE6AAFCBE371}" sibTransId="{C545FCA3-039C-48A0-86B9-4F0D1DFE334E}"/>
    <dgm:cxn modelId="{9503EBC6-658F-4528-929D-8BBC0E03DEAE}" type="presOf" srcId="{E0DABC89-187F-4C08-A4B5-6909BACD2058}" destId="{2DA9E9FD-35D7-4B5C-9F8F-B140F32A8CCC}" srcOrd="0" destOrd="0" presId="urn:microsoft.com/office/officeart/2018/2/layout/IconVerticalSolidList"/>
    <dgm:cxn modelId="{569513D2-EF28-4929-8AA7-2088527E9C93}" type="presOf" srcId="{6618414A-3689-4D0F-B30A-F529AA70434C}" destId="{20C41B82-9737-4070-A1AF-F05B25771420}" srcOrd="0" destOrd="0" presId="urn:microsoft.com/office/officeart/2018/2/layout/IconVerticalSolidList"/>
    <dgm:cxn modelId="{C07C72E7-E9CD-4297-9679-CBF8E4774392}" type="presOf" srcId="{845F48CA-35D3-4B1B-A850-24E9A524EB2C}" destId="{EBF34E4D-E4EC-4137-AA31-A5487C4D6361}" srcOrd="0" destOrd="0" presId="urn:microsoft.com/office/officeart/2018/2/layout/IconVerticalSolidList"/>
    <dgm:cxn modelId="{FD7148B5-FDD5-4702-A692-0966BC26FCC5}" type="presParOf" srcId="{EBF34E4D-E4EC-4137-AA31-A5487C4D6361}" destId="{30340237-F123-4245-B775-27F1B55E2E55}" srcOrd="0" destOrd="0" presId="urn:microsoft.com/office/officeart/2018/2/layout/IconVerticalSolidList"/>
    <dgm:cxn modelId="{D7AC6D22-BBC9-41AA-980A-722BBC15CBCD}" type="presParOf" srcId="{30340237-F123-4245-B775-27F1B55E2E55}" destId="{0FD54F0F-9980-42C5-9743-78BA1942549F}" srcOrd="0" destOrd="0" presId="urn:microsoft.com/office/officeart/2018/2/layout/IconVerticalSolidList"/>
    <dgm:cxn modelId="{AC081E3C-F92B-44B3-9384-0D695CDE78EA}" type="presParOf" srcId="{30340237-F123-4245-B775-27F1B55E2E55}" destId="{92885202-284C-4B3D-AAE6-BDA0724BC875}" srcOrd="1" destOrd="0" presId="urn:microsoft.com/office/officeart/2018/2/layout/IconVerticalSolidList"/>
    <dgm:cxn modelId="{AC92A88B-2896-4C69-9939-62BD6DBA6207}" type="presParOf" srcId="{30340237-F123-4245-B775-27F1B55E2E55}" destId="{36872641-A290-4E09-93CA-E6326F46D4ED}" srcOrd="2" destOrd="0" presId="urn:microsoft.com/office/officeart/2018/2/layout/IconVerticalSolidList"/>
    <dgm:cxn modelId="{DD4DC3E9-B176-4D40-907A-4935346841BE}" type="presParOf" srcId="{30340237-F123-4245-B775-27F1B55E2E55}" destId="{20C41B82-9737-4070-A1AF-F05B25771420}" srcOrd="3" destOrd="0" presId="urn:microsoft.com/office/officeart/2018/2/layout/IconVerticalSolidList"/>
    <dgm:cxn modelId="{64DD085A-61CE-4AA3-BE8F-3CE5FEA79FEC}" type="presParOf" srcId="{EBF34E4D-E4EC-4137-AA31-A5487C4D6361}" destId="{11D1AB90-4DD0-4A0B-877A-65F63F2C948B}" srcOrd="1" destOrd="0" presId="urn:microsoft.com/office/officeart/2018/2/layout/IconVerticalSolidList"/>
    <dgm:cxn modelId="{0DC4D788-A7BF-47D2-8540-D23A2267DAB3}" type="presParOf" srcId="{EBF34E4D-E4EC-4137-AA31-A5487C4D6361}" destId="{DDD6B0D7-71F0-4A2E-879C-1DD8A5A09F0C}" srcOrd="2" destOrd="0" presId="urn:microsoft.com/office/officeart/2018/2/layout/IconVerticalSolidList"/>
    <dgm:cxn modelId="{11333B4E-5322-4544-B264-C33F09530FF9}" type="presParOf" srcId="{DDD6B0D7-71F0-4A2E-879C-1DD8A5A09F0C}" destId="{F119445B-8FAE-42A2-9E92-57720A14A2C6}" srcOrd="0" destOrd="0" presId="urn:microsoft.com/office/officeart/2018/2/layout/IconVerticalSolidList"/>
    <dgm:cxn modelId="{5F888FFF-9BBA-41E0-AEC8-427C0293186D}" type="presParOf" srcId="{DDD6B0D7-71F0-4A2E-879C-1DD8A5A09F0C}" destId="{8B9CFBCF-F04F-4A5A-B4EB-99C0B5AAAED9}" srcOrd="1" destOrd="0" presId="urn:microsoft.com/office/officeart/2018/2/layout/IconVerticalSolidList"/>
    <dgm:cxn modelId="{9EC16500-593C-467F-AC52-EEDDD199AC07}" type="presParOf" srcId="{DDD6B0D7-71F0-4A2E-879C-1DD8A5A09F0C}" destId="{4B594533-99E7-42E5-ACAA-D8424DE4B2EE}" srcOrd="2" destOrd="0" presId="urn:microsoft.com/office/officeart/2018/2/layout/IconVerticalSolidList"/>
    <dgm:cxn modelId="{5514F9FF-4D8B-41B6-8844-E9E0B558248D}" type="presParOf" srcId="{DDD6B0D7-71F0-4A2E-879C-1DD8A5A09F0C}" destId="{B228D864-F9EE-4B21-B6A2-BD20A03E0EEA}" srcOrd="3" destOrd="0" presId="urn:microsoft.com/office/officeart/2018/2/layout/IconVerticalSolidList"/>
    <dgm:cxn modelId="{C002673D-4455-4F98-80BE-278D4C695B67}" type="presParOf" srcId="{EBF34E4D-E4EC-4137-AA31-A5487C4D6361}" destId="{C3567344-6150-417D-A29A-10B808FB01D0}" srcOrd="3" destOrd="0" presId="urn:microsoft.com/office/officeart/2018/2/layout/IconVerticalSolidList"/>
    <dgm:cxn modelId="{DD04A3E2-F494-4A7A-83DC-70A4570E0ABB}" type="presParOf" srcId="{EBF34E4D-E4EC-4137-AA31-A5487C4D6361}" destId="{B0F751BE-AE17-4FF8-A649-857221A5B1CF}" srcOrd="4" destOrd="0" presId="urn:microsoft.com/office/officeart/2018/2/layout/IconVerticalSolidList"/>
    <dgm:cxn modelId="{41D2A9B4-231F-4B74-AF52-CD8F2B44DDEE}" type="presParOf" srcId="{B0F751BE-AE17-4FF8-A649-857221A5B1CF}" destId="{CE756E91-157A-48B1-989F-FDA897202BA1}" srcOrd="0" destOrd="0" presId="urn:microsoft.com/office/officeart/2018/2/layout/IconVerticalSolidList"/>
    <dgm:cxn modelId="{63D827B0-D5EB-4D56-A5A8-521B99A10DA3}" type="presParOf" srcId="{B0F751BE-AE17-4FF8-A649-857221A5B1CF}" destId="{3414F239-255A-4B74-B8A1-69199A73DB7C}" srcOrd="1" destOrd="0" presId="urn:microsoft.com/office/officeart/2018/2/layout/IconVerticalSolidList"/>
    <dgm:cxn modelId="{5302680E-05EC-4EFA-B0D7-9720B222F25C}" type="presParOf" srcId="{B0F751BE-AE17-4FF8-A649-857221A5B1CF}" destId="{1FBDB70D-D8BD-48D3-9BEF-DA67C2F34121}" srcOrd="2" destOrd="0" presId="urn:microsoft.com/office/officeart/2018/2/layout/IconVerticalSolidList"/>
    <dgm:cxn modelId="{ADF21C46-9FA8-4604-8578-02EC85C834E5}" type="presParOf" srcId="{B0F751BE-AE17-4FF8-A649-857221A5B1CF}" destId="{2DA9E9FD-35D7-4B5C-9F8F-B140F32A8C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6349F-6377-49A2-B6D5-524245207F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FD818A-D718-4D5F-86F8-8E10A29E9471}">
      <dgm:prSet/>
      <dgm:spPr/>
      <dgm:t>
        <a:bodyPr/>
        <a:lstStyle/>
        <a:p>
          <a:pPr>
            <a:lnSpc>
              <a:spcPct val="100000"/>
            </a:lnSpc>
          </a:pPr>
          <a:r>
            <a:rPr lang="en-US" dirty="0"/>
            <a:t>Know your Deal</a:t>
          </a:r>
        </a:p>
      </dgm:t>
    </dgm:pt>
    <dgm:pt modelId="{6ECB0490-1C7D-4358-A030-4C8A91ABC978}" type="parTrans" cxnId="{3C77D5C3-6B91-4364-949E-C1F78379B3A0}">
      <dgm:prSet/>
      <dgm:spPr/>
      <dgm:t>
        <a:bodyPr/>
        <a:lstStyle/>
        <a:p>
          <a:endParaRPr lang="en-US"/>
        </a:p>
      </dgm:t>
    </dgm:pt>
    <dgm:pt modelId="{41D730AE-7CF4-43D9-8F08-30E8B08C36A9}" type="sibTrans" cxnId="{3C77D5C3-6B91-4364-949E-C1F78379B3A0}">
      <dgm:prSet/>
      <dgm:spPr/>
      <dgm:t>
        <a:bodyPr/>
        <a:lstStyle/>
        <a:p>
          <a:endParaRPr lang="en-US"/>
        </a:p>
      </dgm:t>
    </dgm:pt>
    <dgm:pt modelId="{7CDEF8BA-8A9C-4883-8FE3-B4EBE4DE4FC3}">
      <dgm:prSet/>
      <dgm:spPr/>
      <dgm:t>
        <a:bodyPr/>
        <a:lstStyle/>
        <a:p>
          <a:pPr>
            <a:lnSpc>
              <a:spcPct val="100000"/>
            </a:lnSpc>
          </a:pPr>
          <a:r>
            <a:rPr lang="en-US" dirty="0"/>
            <a:t>Schedule B, Part 1 = checklist </a:t>
          </a:r>
        </a:p>
      </dgm:t>
    </dgm:pt>
    <dgm:pt modelId="{3DF7F344-B429-4D0D-99F3-02B8DA7E568F}" type="parTrans" cxnId="{ECE234FC-F033-4992-90EA-46129029A99D}">
      <dgm:prSet/>
      <dgm:spPr/>
      <dgm:t>
        <a:bodyPr/>
        <a:lstStyle/>
        <a:p>
          <a:endParaRPr lang="en-US"/>
        </a:p>
      </dgm:t>
    </dgm:pt>
    <dgm:pt modelId="{1CC4C1C4-1F84-439C-B1DB-6E7C03232AFD}" type="sibTrans" cxnId="{ECE234FC-F033-4992-90EA-46129029A99D}">
      <dgm:prSet/>
      <dgm:spPr/>
      <dgm:t>
        <a:bodyPr/>
        <a:lstStyle/>
        <a:p>
          <a:endParaRPr lang="en-US"/>
        </a:p>
      </dgm:t>
    </dgm:pt>
    <dgm:pt modelId="{3095DCD8-CAD8-451A-979F-E9B56C8E774F}" type="pres">
      <dgm:prSet presAssocID="{2876349F-6377-49A2-B6D5-524245207FB6}" presName="root" presStyleCnt="0">
        <dgm:presLayoutVars>
          <dgm:dir/>
          <dgm:resizeHandles val="exact"/>
        </dgm:presLayoutVars>
      </dgm:prSet>
      <dgm:spPr/>
    </dgm:pt>
    <dgm:pt modelId="{F034C1E7-27C5-4322-97E7-E8065B4FC4AB}" type="pres">
      <dgm:prSet presAssocID="{D4FD818A-D718-4D5F-86F8-8E10A29E9471}" presName="compNode" presStyleCnt="0"/>
      <dgm:spPr/>
    </dgm:pt>
    <dgm:pt modelId="{0C345663-2A83-4949-A5AE-9ADFD6075634}" type="pres">
      <dgm:prSet presAssocID="{D4FD818A-D718-4D5F-86F8-8E10A29E9471}" presName="bgRect" presStyleLbl="bgShp" presStyleIdx="0" presStyleCnt="2" custLinFactNeighborX="137" custLinFactNeighborY="-13530"/>
      <dgm:spPr/>
    </dgm:pt>
    <dgm:pt modelId="{DB02E1FF-7C44-4F4F-ADF3-0901D35D21FA}" type="pres">
      <dgm:prSet presAssocID="{D4FD818A-D718-4D5F-86F8-8E10A29E94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outline"/>
        </a:ext>
      </dgm:extLst>
    </dgm:pt>
    <dgm:pt modelId="{FF0AE796-B250-451B-BC68-1C7AFBB6C442}" type="pres">
      <dgm:prSet presAssocID="{D4FD818A-D718-4D5F-86F8-8E10A29E9471}" presName="spaceRect" presStyleCnt="0"/>
      <dgm:spPr/>
    </dgm:pt>
    <dgm:pt modelId="{99BB1EFF-237B-4732-B984-315EC733622B}" type="pres">
      <dgm:prSet presAssocID="{D4FD818A-D718-4D5F-86F8-8E10A29E9471}" presName="parTx" presStyleLbl="revTx" presStyleIdx="0" presStyleCnt="2" custLinFactNeighborX="-595" custLinFactNeighborY="-13530">
        <dgm:presLayoutVars>
          <dgm:chMax val="0"/>
          <dgm:chPref val="0"/>
        </dgm:presLayoutVars>
      </dgm:prSet>
      <dgm:spPr/>
    </dgm:pt>
    <dgm:pt modelId="{4CE46A6E-8CD9-44C9-875D-2FC264864983}" type="pres">
      <dgm:prSet presAssocID="{41D730AE-7CF4-43D9-8F08-30E8B08C36A9}" presName="sibTrans" presStyleCnt="0"/>
      <dgm:spPr/>
    </dgm:pt>
    <dgm:pt modelId="{A02159B1-FF7A-4710-BD6D-39EA02064867}" type="pres">
      <dgm:prSet presAssocID="{7CDEF8BA-8A9C-4883-8FE3-B4EBE4DE4FC3}" presName="compNode" presStyleCnt="0"/>
      <dgm:spPr/>
    </dgm:pt>
    <dgm:pt modelId="{0390443E-D585-411D-AA3C-92BFED5FBF8A}" type="pres">
      <dgm:prSet presAssocID="{7CDEF8BA-8A9C-4883-8FE3-B4EBE4DE4FC3}" presName="bgRect" presStyleLbl="bgShp" presStyleIdx="1" presStyleCnt="2" custLinFactNeighborX="105" custLinFactNeighborY="-31233"/>
      <dgm:spPr/>
    </dgm:pt>
    <dgm:pt modelId="{0D59A58B-F038-4454-B1DD-DBE223EAD8F5}" type="pres">
      <dgm:prSet presAssocID="{7CDEF8BA-8A9C-4883-8FE3-B4EBE4DE4FC3}" presName="iconRect" presStyleLbl="node1" presStyleIdx="1" presStyleCnt="2" custLinFactNeighborX="2072" custLinFactNeighborY="-378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4BD43CD-FC34-4B12-9B8F-819DBECB35A9}" type="pres">
      <dgm:prSet presAssocID="{7CDEF8BA-8A9C-4883-8FE3-B4EBE4DE4FC3}" presName="spaceRect" presStyleCnt="0"/>
      <dgm:spPr/>
    </dgm:pt>
    <dgm:pt modelId="{1CEB53AA-9CEF-42FE-91F6-F46F3C9AEB95}" type="pres">
      <dgm:prSet presAssocID="{7CDEF8BA-8A9C-4883-8FE3-B4EBE4DE4FC3}" presName="parTx" presStyleLbl="revTx" presStyleIdx="1" presStyleCnt="2" custLinFactNeighborX="-1037" custLinFactNeighborY="-26025">
        <dgm:presLayoutVars>
          <dgm:chMax val="0"/>
          <dgm:chPref val="0"/>
        </dgm:presLayoutVars>
      </dgm:prSet>
      <dgm:spPr/>
    </dgm:pt>
  </dgm:ptLst>
  <dgm:cxnLst>
    <dgm:cxn modelId="{D4B26A07-2142-41CC-96C3-614A98DCA2A6}" type="presOf" srcId="{D4FD818A-D718-4D5F-86F8-8E10A29E9471}" destId="{99BB1EFF-237B-4732-B984-315EC733622B}" srcOrd="0" destOrd="0" presId="urn:microsoft.com/office/officeart/2018/2/layout/IconVerticalSolidList"/>
    <dgm:cxn modelId="{13D41510-4DF4-413F-92BB-F0DDA00DF611}" type="presOf" srcId="{7CDEF8BA-8A9C-4883-8FE3-B4EBE4DE4FC3}" destId="{1CEB53AA-9CEF-42FE-91F6-F46F3C9AEB95}" srcOrd="0" destOrd="0" presId="urn:microsoft.com/office/officeart/2018/2/layout/IconVerticalSolidList"/>
    <dgm:cxn modelId="{9894DF45-4082-4791-8AAA-9F6F6B4B22A3}" type="presOf" srcId="{2876349F-6377-49A2-B6D5-524245207FB6}" destId="{3095DCD8-CAD8-451A-979F-E9B56C8E774F}" srcOrd="0" destOrd="0" presId="urn:microsoft.com/office/officeart/2018/2/layout/IconVerticalSolidList"/>
    <dgm:cxn modelId="{3C77D5C3-6B91-4364-949E-C1F78379B3A0}" srcId="{2876349F-6377-49A2-B6D5-524245207FB6}" destId="{D4FD818A-D718-4D5F-86F8-8E10A29E9471}" srcOrd="0" destOrd="0" parTransId="{6ECB0490-1C7D-4358-A030-4C8A91ABC978}" sibTransId="{41D730AE-7CF4-43D9-8F08-30E8B08C36A9}"/>
    <dgm:cxn modelId="{ECE234FC-F033-4992-90EA-46129029A99D}" srcId="{2876349F-6377-49A2-B6D5-524245207FB6}" destId="{7CDEF8BA-8A9C-4883-8FE3-B4EBE4DE4FC3}" srcOrd="1" destOrd="0" parTransId="{3DF7F344-B429-4D0D-99F3-02B8DA7E568F}" sibTransId="{1CC4C1C4-1F84-439C-B1DB-6E7C03232AFD}"/>
    <dgm:cxn modelId="{C1FABE04-AFBB-4890-9DBF-CD93C978DC54}" type="presParOf" srcId="{3095DCD8-CAD8-451A-979F-E9B56C8E774F}" destId="{F034C1E7-27C5-4322-97E7-E8065B4FC4AB}" srcOrd="0" destOrd="0" presId="urn:microsoft.com/office/officeart/2018/2/layout/IconVerticalSolidList"/>
    <dgm:cxn modelId="{30CD7709-C8D7-49E8-AA62-65EAB2260F1E}" type="presParOf" srcId="{F034C1E7-27C5-4322-97E7-E8065B4FC4AB}" destId="{0C345663-2A83-4949-A5AE-9ADFD6075634}" srcOrd="0" destOrd="0" presId="urn:microsoft.com/office/officeart/2018/2/layout/IconVerticalSolidList"/>
    <dgm:cxn modelId="{F672B8D8-16F1-47EB-A897-95C1CAA9777B}" type="presParOf" srcId="{F034C1E7-27C5-4322-97E7-E8065B4FC4AB}" destId="{DB02E1FF-7C44-4F4F-ADF3-0901D35D21FA}" srcOrd="1" destOrd="0" presId="urn:microsoft.com/office/officeart/2018/2/layout/IconVerticalSolidList"/>
    <dgm:cxn modelId="{3DE61C67-DE06-4259-9BCE-98D52FE6B0A0}" type="presParOf" srcId="{F034C1E7-27C5-4322-97E7-E8065B4FC4AB}" destId="{FF0AE796-B250-451B-BC68-1C7AFBB6C442}" srcOrd="2" destOrd="0" presId="urn:microsoft.com/office/officeart/2018/2/layout/IconVerticalSolidList"/>
    <dgm:cxn modelId="{59402797-CAC6-4A14-AEB9-A641C1F9FAB8}" type="presParOf" srcId="{F034C1E7-27C5-4322-97E7-E8065B4FC4AB}" destId="{99BB1EFF-237B-4732-B984-315EC733622B}" srcOrd="3" destOrd="0" presId="urn:microsoft.com/office/officeart/2018/2/layout/IconVerticalSolidList"/>
    <dgm:cxn modelId="{1F160ED3-D132-4DC1-89D3-9E02368A4CB1}" type="presParOf" srcId="{3095DCD8-CAD8-451A-979F-E9B56C8E774F}" destId="{4CE46A6E-8CD9-44C9-875D-2FC264864983}" srcOrd="1" destOrd="0" presId="urn:microsoft.com/office/officeart/2018/2/layout/IconVerticalSolidList"/>
    <dgm:cxn modelId="{816E91CF-7BFC-4064-A601-580A770CBBE3}" type="presParOf" srcId="{3095DCD8-CAD8-451A-979F-E9B56C8E774F}" destId="{A02159B1-FF7A-4710-BD6D-39EA02064867}" srcOrd="2" destOrd="0" presId="urn:microsoft.com/office/officeart/2018/2/layout/IconVerticalSolidList"/>
    <dgm:cxn modelId="{C3172D02-6CB6-4C91-AB94-16633CFBEE59}" type="presParOf" srcId="{A02159B1-FF7A-4710-BD6D-39EA02064867}" destId="{0390443E-D585-411D-AA3C-92BFED5FBF8A}" srcOrd="0" destOrd="0" presId="urn:microsoft.com/office/officeart/2018/2/layout/IconVerticalSolidList"/>
    <dgm:cxn modelId="{1F5555F9-E525-4D99-91BE-771027E21622}" type="presParOf" srcId="{A02159B1-FF7A-4710-BD6D-39EA02064867}" destId="{0D59A58B-F038-4454-B1DD-DBE223EAD8F5}" srcOrd="1" destOrd="0" presId="urn:microsoft.com/office/officeart/2018/2/layout/IconVerticalSolidList"/>
    <dgm:cxn modelId="{CC753989-D44A-40E6-9591-951E62B7AEBC}" type="presParOf" srcId="{A02159B1-FF7A-4710-BD6D-39EA02064867}" destId="{84BD43CD-FC34-4B12-9B8F-819DBECB35A9}" srcOrd="2" destOrd="0" presId="urn:microsoft.com/office/officeart/2018/2/layout/IconVerticalSolidList"/>
    <dgm:cxn modelId="{DA2C89E5-1861-400A-A465-B468D1D4B37D}" type="presParOf" srcId="{A02159B1-FF7A-4710-BD6D-39EA02064867}" destId="{1CEB53AA-9CEF-42FE-91F6-F46F3C9AEB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2DCF1-B6F2-4A4B-A1DA-3D1614B3BA18}"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7851B0C6-D668-455E-9267-CD34F21B30BC}">
      <dgm:prSet/>
      <dgm:spPr/>
      <dgm:t>
        <a:bodyPr/>
        <a:lstStyle/>
        <a:p>
          <a:r>
            <a:rPr lang="en-US"/>
            <a:t>Format of request may vary (list vs. letter)</a:t>
          </a:r>
        </a:p>
      </dgm:t>
    </dgm:pt>
    <dgm:pt modelId="{5ED293C1-0E60-4667-A93E-DEC598FF5693}" type="parTrans" cxnId="{13A9A821-B66C-46BA-818A-39FB17343D07}">
      <dgm:prSet/>
      <dgm:spPr/>
      <dgm:t>
        <a:bodyPr/>
        <a:lstStyle/>
        <a:p>
          <a:endParaRPr lang="en-US"/>
        </a:p>
      </dgm:t>
    </dgm:pt>
    <dgm:pt modelId="{C047A82B-93F1-4FFB-8FF5-3C82F8C498A8}" type="sibTrans" cxnId="{13A9A821-B66C-46BA-818A-39FB17343D07}">
      <dgm:prSet/>
      <dgm:spPr/>
      <dgm:t>
        <a:bodyPr/>
        <a:lstStyle/>
        <a:p>
          <a:endParaRPr lang="en-US"/>
        </a:p>
      </dgm:t>
    </dgm:pt>
    <dgm:pt modelId="{F8634B11-C410-4336-AFC2-06A60CF736CB}">
      <dgm:prSet/>
      <dgm:spPr/>
      <dgm:t>
        <a:bodyPr/>
        <a:lstStyle/>
        <a:p>
          <a:r>
            <a:rPr lang="en-US"/>
            <a:t>Main components are similar</a:t>
          </a:r>
        </a:p>
      </dgm:t>
    </dgm:pt>
    <dgm:pt modelId="{F51C5729-2CAB-4FEA-A201-C961032127AF}" type="parTrans" cxnId="{065D677A-5E6B-47C2-8C40-F3CE95ED1A0F}">
      <dgm:prSet/>
      <dgm:spPr/>
      <dgm:t>
        <a:bodyPr/>
        <a:lstStyle/>
        <a:p>
          <a:endParaRPr lang="en-US"/>
        </a:p>
      </dgm:t>
    </dgm:pt>
    <dgm:pt modelId="{3A9A42C6-8F1D-4926-851B-F91295049E78}" type="sibTrans" cxnId="{065D677A-5E6B-47C2-8C40-F3CE95ED1A0F}">
      <dgm:prSet/>
      <dgm:spPr/>
      <dgm:t>
        <a:bodyPr/>
        <a:lstStyle/>
        <a:p>
          <a:endParaRPr lang="en-US"/>
        </a:p>
      </dgm:t>
    </dgm:pt>
    <dgm:pt modelId="{1B7C0B50-59F9-49A2-8FBC-DFD760B4A4BA}">
      <dgm:prSet/>
      <dgm:spPr/>
      <dgm:t>
        <a:bodyPr/>
        <a:lstStyle/>
        <a:p>
          <a:r>
            <a:rPr lang="en-US" dirty="0"/>
            <a:t>Insured party name</a:t>
          </a:r>
        </a:p>
      </dgm:t>
    </dgm:pt>
    <dgm:pt modelId="{39F7596B-120C-4A72-B698-19254D448FA6}" type="parTrans" cxnId="{B8A9C052-26BC-4990-AE10-A0F42B789DB6}">
      <dgm:prSet/>
      <dgm:spPr/>
      <dgm:t>
        <a:bodyPr/>
        <a:lstStyle/>
        <a:p>
          <a:endParaRPr lang="en-US"/>
        </a:p>
      </dgm:t>
    </dgm:pt>
    <dgm:pt modelId="{57F7F45B-A59F-4E7B-866F-B8C75F46B3C9}" type="sibTrans" cxnId="{B8A9C052-26BC-4990-AE10-A0F42B789DB6}">
      <dgm:prSet/>
      <dgm:spPr/>
      <dgm:t>
        <a:bodyPr/>
        <a:lstStyle/>
        <a:p>
          <a:endParaRPr lang="en-US"/>
        </a:p>
      </dgm:t>
    </dgm:pt>
    <dgm:pt modelId="{82F6BE4B-A2AB-467B-8AEE-1770823CB6FB}">
      <dgm:prSet/>
      <dgm:spPr/>
      <dgm:t>
        <a:bodyPr/>
        <a:lstStyle/>
        <a:p>
          <a:r>
            <a:rPr lang="en-US"/>
            <a:t>Requested insurance amount</a:t>
          </a:r>
        </a:p>
      </dgm:t>
    </dgm:pt>
    <dgm:pt modelId="{EEA44286-0876-4430-8A02-1508925DCD39}" type="parTrans" cxnId="{97F4D53D-F94C-408E-8FCA-4ABBEC270088}">
      <dgm:prSet/>
      <dgm:spPr/>
      <dgm:t>
        <a:bodyPr/>
        <a:lstStyle/>
        <a:p>
          <a:endParaRPr lang="en-US"/>
        </a:p>
      </dgm:t>
    </dgm:pt>
    <dgm:pt modelId="{532E1D16-65E7-47E2-9084-E41BD45AB758}" type="sibTrans" cxnId="{97F4D53D-F94C-408E-8FCA-4ABBEC270088}">
      <dgm:prSet/>
      <dgm:spPr/>
      <dgm:t>
        <a:bodyPr/>
        <a:lstStyle/>
        <a:p>
          <a:endParaRPr lang="en-US"/>
        </a:p>
      </dgm:t>
    </dgm:pt>
    <dgm:pt modelId="{C03A0AFA-A47F-4631-94FA-2ECDFA178B86}">
      <dgm:prSet/>
      <dgm:spPr/>
      <dgm:t>
        <a:bodyPr/>
        <a:lstStyle/>
        <a:p>
          <a:r>
            <a:rPr lang="en-US"/>
            <a:t>List of standard endorsements</a:t>
          </a:r>
        </a:p>
      </dgm:t>
    </dgm:pt>
    <dgm:pt modelId="{933763B8-7C75-4EA1-9B40-222A4CD24994}" type="parTrans" cxnId="{7AA9B0A8-A497-4E23-A0EB-91297A97D0F7}">
      <dgm:prSet/>
      <dgm:spPr/>
      <dgm:t>
        <a:bodyPr/>
        <a:lstStyle/>
        <a:p>
          <a:endParaRPr lang="en-US"/>
        </a:p>
      </dgm:t>
    </dgm:pt>
    <dgm:pt modelId="{79CBCF96-A9BD-411C-B215-E0F18C02B783}" type="sibTrans" cxnId="{7AA9B0A8-A497-4E23-A0EB-91297A97D0F7}">
      <dgm:prSet/>
      <dgm:spPr/>
      <dgm:t>
        <a:bodyPr/>
        <a:lstStyle/>
        <a:p>
          <a:endParaRPr lang="en-US"/>
        </a:p>
      </dgm:t>
    </dgm:pt>
    <dgm:pt modelId="{56E0782E-E5AF-49A4-938E-EDD5850EE61B}">
      <dgm:prSet/>
      <dgm:spPr/>
      <dgm:t>
        <a:bodyPr/>
        <a:lstStyle/>
        <a:p>
          <a:r>
            <a:rPr lang="en-US"/>
            <a:t>List of endorsements requested based on title commitment review</a:t>
          </a:r>
        </a:p>
      </dgm:t>
    </dgm:pt>
    <dgm:pt modelId="{A4B70C0D-62EC-447B-B200-50BD2DC12460}" type="parTrans" cxnId="{C8AD2FE4-7957-48E7-886F-A85E9EB61355}">
      <dgm:prSet/>
      <dgm:spPr/>
      <dgm:t>
        <a:bodyPr/>
        <a:lstStyle/>
        <a:p>
          <a:endParaRPr lang="en-US"/>
        </a:p>
      </dgm:t>
    </dgm:pt>
    <dgm:pt modelId="{FDDDD11A-AC90-4696-A624-230D69594070}" type="sibTrans" cxnId="{C8AD2FE4-7957-48E7-886F-A85E9EB61355}">
      <dgm:prSet/>
      <dgm:spPr/>
      <dgm:t>
        <a:bodyPr/>
        <a:lstStyle/>
        <a:p>
          <a:endParaRPr lang="en-US"/>
        </a:p>
      </dgm:t>
    </dgm:pt>
    <dgm:pt modelId="{A1E79DA5-F583-4C58-AD55-48BE85A6C0DC}" type="pres">
      <dgm:prSet presAssocID="{3F92DCF1-B6F2-4A4B-A1DA-3D1614B3BA18}" presName="linear" presStyleCnt="0">
        <dgm:presLayoutVars>
          <dgm:dir/>
          <dgm:animLvl val="lvl"/>
          <dgm:resizeHandles val="exact"/>
        </dgm:presLayoutVars>
      </dgm:prSet>
      <dgm:spPr/>
    </dgm:pt>
    <dgm:pt modelId="{FBA314DD-532C-4F5B-B5D2-E675FB5C22E9}" type="pres">
      <dgm:prSet presAssocID="{7851B0C6-D668-455E-9267-CD34F21B30BC}" presName="parentLin" presStyleCnt="0"/>
      <dgm:spPr/>
    </dgm:pt>
    <dgm:pt modelId="{641C3313-B7CC-4015-B668-4529A7E09898}" type="pres">
      <dgm:prSet presAssocID="{7851B0C6-D668-455E-9267-CD34F21B30BC}" presName="parentLeftMargin" presStyleLbl="node1" presStyleIdx="0" presStyleCnt="2"/>
      <dgm:spPr/>
    </dgm:pt>
    <dgm:pt modelId="{B1F0FE6B-4148-42D3-A638-CE897BF5C234}" type="pres">
      <dgm:prSet presAssocID="{7851B0C6-D668-455E-9267-CD34F21B30BC}" presName="parentText" presStyleLbl="node1" presStyleIdx="0" presStyleCnt="2" custLinFactNeighborX="4577" custLinFactNeighborY="-40757">
        <dgm:presLayoutVars>
          <dgm:chMax val="0"/>
          <dgm:bulletEnabled val="1"/>
        </dgm:presLayoutVars>
      </dgm:prSet>
      <dgm:spPr/>
    </dgm:pt>
    <dgm:pt modelId="{805FC791-6FB8-4120-B81A-6B806462743A}" type="pres">
      <dgm:prSet presAssocID="{7851B0C6-D668-455E-9267-CD34F21B30BC}" presName="negativeSpace" presStyleCnt="0"/>
      <dgm:spPr/>
    </dgm:pt>
    <dgm:pt modelId="{D9B71CC2-3477-440C-9560-1A82C062A3BB}" type="pres">
      <dgm:prSet presAssocID="{7851B0C6-D668-455E-9267-CD34F21B30BC}" presName="childText" presStyleLbl="conFgAcc1" presStyleIdx="0" presStyleCnt="2" custLinFactY="-14857" custLinFactNeighborX="966" custLinFactNeighborY="-100000">
        <dgm:presLayoutVars>
          <dgm:bulletEnabled val="1"/>
        </dgm:presLayoutVars>
      </dgm:prSet>
      <dgm:spPr/>
    </dgm:pt>
    <dgm:pt modelId="{8CE72F57-5748-4849-828E-EE15D426A695}" type="pres">
      <dgm:prSet presAssocID="{C047A82B-93F1-4FFB-8FF5-3C82F8C498A8}" presName="spaceBetweenRectangles" presStyleCnt="0"/>
      <dgm:spPr/>
    </dgm:pt>
    <dgm:pt modelId="{7E0D37F6-8E99-4004-A453-6CEEFFF74E23}" type="pres">
      <dgm:prSet presAssocID="{F8634B11-C410-4336-AFC2-06A60CF736CB}" presName="parentLin" presStyleCnt="0"/>
      <dgm:spPr/>
    </dgm:pt>
    <dgm:pt modelId="{D9A57C52-884D-4B81-BCC6-20EE452D4C26}" type="pres">
      <dgm:prSet presAssocID="{F8634B11-C410-4336-AFC2-06A60CF736CB}" presName="parentLeftMargin" presStyleLbl="node1" presStyleIdx="0" presStyleCnt="2"/>
      <dgm:spPr/>
    </dgm:pt>
    <dgm:pt modelId="{DACD1736-02AB-4CA1-BDE0-BEA17CCF54E4}" type="pres">
      <dgm:prSet presAssocID="{F8634B11-C410-4336-AFC2-06A60CF736CB}" presName="parentText" presStyleLbl="node1" presStyleIdx="1" presStyleCnt="2" custLinFactNeighborX="-1812" custLinFactNeighborY="-28394">
        <dgm:presLayoutVars>
          <dgm:chMax val="0"/>
          <dgm:bulletEnabled val="1"/>
        </dgm:presLayoutVars>
      </dgm:prSet>
      <dgm:spPr/>
    </dgm:pt>
    <dgm:pt modelId="{7EDF2A59-BF51-4725-A74A-CEE4FAA27B36}" type="pres">
      <dgm:prSet presAssocID="{F8634B11-C410-4336-AFC2-06A60CF736CB}" presName="negativeSpace" presStyleCnt="0"/>
      <dgm:spPr/>
    </dgm:pt>
    <dgm:pt modelId="{9C8A25E8-899F-4D75-AF94-1101056BF881}" type="pres">
      <dgm:prSet presAssocID="{F8634B11-C410-4336-AFC2-06A60CF736CB}" presName="childText" presStyleLbl="conFgAcc1" presStyleIdx="1" presStyleCnt="2" custLinFactNeighborY="-77439">
        <dgm:presLayoutVars>
          <dgm:bulletEnabled val="1"/>
        </dgm:presLayoutVars>
      </dgm:prSet>
      <dgm:spPr/>
    </dgm:pt>
  </dgm:ptLst>
  <dgm:cxnLst>
    <dgm:cxn modelId="{D5E10000-121E-4367-B803-AA6AC7A4D766}" type="presOf" srcId="{F8634B11-C410-4336-AFC2-06A60CF736CB}" destId="{D9A57C52-884D-4B81-BCC6-20EE452D4C26}" srcOrd="0" destOrd="0" presId="urn:microsoft.com/office/officeart/2005/8/layout/list1"/>
    <dgm:cxn modelId="{13A9A821-B66C-46BA-818A-39FB17343D07}" srcId="{3F92DCF1-B6F2-4A4B-A1DA-3D1614B3BA18}" destId="{7851B0C6-D668-455E-9267-CD34F21B30BC}" srcOrd="0" destOrd="0" parTransId="{5ED293C1-0E60-4667-A93E-DEC598FF5693}" sibTransId="{C047A82B-93F1-4FFB-8FF5-3C82F8C498A8}"/>
    <dgm:cxn modelId="{EF7F2324-7097-43C0-896B-E901505A617F}" type="presOf" srcId="{C03A0AFA-A47F-4631-94FA-2ECDFA178B86}" destId="{9C8A25E8-899F-4D75-AF94-1101056BF881}" srcOrd="0" destOrd="2" presId="urn:microsoft.com/office/officeart/2005/8/layout/list1"/>
    <dgm:cxn modelId="{97F4D53D-F94C-408E-8FCA-4ABBEC270088}" srcId="{F8634B11-C410-4336-AFC2-06A60CF736CB}" destId="{82F6BE4B-A2AB-467B-8AEE-1770823CB6FB}" srcOrd="1" destOrd="0" parTransId="{EEA44286-0876-4430-8A02-1508925DCD39}" sibTransId="{532E1D16-65E7-47E2-9084-E41BD45AB758}"/>
    <dgm:cxn modelId="{B8A9C052-26BC-4990-AE10-A0F42B789DB6}" srcId="{F8634B11-C410-4336-AFC2-06A60CF736CB}" destId="{1B7C0B50-59F9-49A2-8FBC-DFD760B4A4BA}" srcOrd="0" destOrd="0" parTransId="{39F7596B-120C-4A72-B698-19254D448FA6}" sibTransId="{57F7F45B-A59F-4E7B-866F-B8C75F46B3C9}"/>
    <dgm:cxn modelId="{065D677A-5E6B-47C2-8C40-F3CE95ED1A0F}" srcId="{3F92DCF1-B6F2-4A4B-A1DA-3D1614B3BA18}" destId="{F8634B11-C410-4336-AFC2-06A60CF736CB}" srcOrd="1" destOrd="0" parTransId="{F51C5729-2CAB-4FEA-A201-C961032127AF}" sibTransId="{3A9A42C6-8F1D-4926-851B-F91295049E78}"/>
    <dgm:cxn modelId="{D959D28B-90FD-4781-A1BA-F6DE9DFA1B5E}" type="presOf" srcId="{1B7C0B50-59F9-49A2-8FBC-DFD760B4A4BA}" destId="{9C8A25E8-899F-4D75-AF94-1101056BF881}" srcOrd="0" destOrd="0" presId="urn:microsoft.com/office/officeart/2005/8/layout/list1"/>
    <dgm:cxn modelId="{0B900292-CE43-407C-A3ED-E75C74EFB3EB}" type="presOf" srcId="{56E0782E-E5AF-49A4-938E-EDD5850EE61B}" destId="{9C8A25E8-899F-4D75-AF94-1101056BF881}" srcOrd="0" destOrd="3" presId="urn:microsoft.com/office/officeart/2005/8/layout/list1"/>
    <dgm:cxn modelId="{4079759A-A669-4C0C-A78C-8F1D15A9D542}" type="presOf" srcId="{7851B0C6-D668-455E-9267-CD34F21B30BC}" destId="{641C3313-B7CC-4015-B668-4529A7E09898}" srcOrd="0" destOrd="0" presId="urn:microsoft.com/office/officeart/2005/8/layout/list1"/>
    <dgm:cxn modelId="{7AA9B0A8-A497-4E23-A0EB-91297A97D0F7}" srcId="{F8634B11-C410-4336-AFC2-06A60CF736CB}" destId="{C03A0AFA-A47F-4631-94FA-2ECDFA178B86}" srcOrd="2" destOrd="0" parTransId="{933763B8-7C75-4EA1-9B40-222A4CD24994}" sibTransId="{79CBCF96-A9BD-411C-B215-E0F18C02B783}"/>
    <dgm:cxn modelId="{195AE3AD-95B5-46C5-84B4-6284A791207F}" type="presOf" srcId="{7851B0C6-D668-455E-9267-CD34F21B30BC}" destId="{B1F0FE6B-4148-42D3-A638-CE897BF5C234}" srcOrd="1" destOrd="0" presId="urn:microsoft.com/office/officeart/2005/8/layout/list1"/>
    <dgm:cxn modelId="{073E67B7-CA55-4F67-8E8F-035DA38970A7}" type="presOf" srcId="{82F6BE4B-A2AB-467B-8AEE-1770823CB6FB}" destId="{9C8A25E8-899F-4D75-AF94-1101056BF881}" srcOrd="0" destOrd="1" presId="urn:microsoft.com/office/officeart/2005/8/layout/list1"/>
    <dgm:cxn modelId="{C8AD2FE4-7957-48E7-886F-A85E9EB61355}" srcId="{F8634B11-C410-4336-AFC2-06A60CF736CB}" destId="{56E0782E-E5AF-49A4-938E-EDD5850EE61B}" srcOrd="3" destOrd="0" parTransId="{A4B70C0D-62EC-447B-B200-50BD2DC12460}" sibTransId="{FDDDD11A-AC90-4696-A624-230D69594070}"/>
    <dgm:cxn modelId="{2772C9EC-6B0A-408F-B265-6FBC72C163C9}" type="presOf" srcId="{3F92DCF1-B6F2-4A4B-A1DA-3D1614B3BA18}" destId="{A1E79DA5-F583-4C58-AD55-48BE85A6C0DC}" srcOrd="0" destOrd="0" presId="urn:microsoft.com/office/officeart/2005/8/layout/list1"/>
    <dgm:cxn modelId="{D02025EE-B100-4AA2-98F1-0E7E3F58E61D}" type="presOf" srcId="{F8634B11-C410-4336-AFC2-06A60CF736CB}" destId="{DACD1736-02AB-4CA1-BDE0-BEA17CCF54E4}" srcOrd="1" destOrd="0" presId="urn:microsoft.com/office/officeart/2005/8/layout/list1"/>
    <dgm:cxn modelId="{AA4029F3-C069-4309-9314-0A81694F6383}" type="presParOf" srcId="{A1E79DA5-F583-4C58-AD55-48BE85A6C0DC}" destId="{FBA314DD-532C-4F5B-B5D2-E675FB5C22E9}" srcOrd="0" destOrd="0" presId="urn:microsoft.com/office/officeart/2005/8/layout/list1"/>
    <dgm:cxn modelId="{98CC900C-A518-4F50-A50B-9885B50697BC}" type="presParOf" srcId="{FBA314DD-532C-4F5B-B5D2-E675FB5C22E9}" destId="{641C3313-B7CC-4015-B668-4529A7E09898}" srcOrd="0" destOrd="0" presId="urn:microsoft.com/office/officeart/2005/8/layout/list1"/>
    <dgm:cxn modelId="{9DA9A004-C144-4024-9A40-0A1C40DC5938}" type="presParOf" srcId="{FBA314DD-532C-4F5B-B5D2-E675FB5C22E9}" destId="{B1F0FE6B-4148-42D3-A638-CE897BF5C234}" srcOrd="1" destOrd="0" presId="urn:microsoft.com/office/officeart/2005/8/layout/list1"/>
    <dgm:cxn modelId="{85651A64-2CD9-4262-881B-462603F40DF7}" type="presParOf" srcId="{A1E79DA5-F583-4C58-AD55-48BE85A6C0DC}" destId="{805FC791-6FB8-4120-B81A-6B806462743A}" srcOrd="1" destOrd="0" presId="urn:microsoft.com/office/officeart/2005/8/layout/list1"/>
    <dgm:cxn modelId="{2F529743-3FA3-4854-B0C2-F50C5AB082DB}" type="presParOf" srcId="{A1E79DA5-F583-4C58-AD55-48BE85A6C0DC}" destId="{D9B71CC2-3477-440C-9560-1A82C062A3BB}" srcOrd="2" destOrd="0" presId="urn:microsoft.com/office/officeart/2005/8/layout/list1"/>
    <dgm:cxn modelId="{D91F25D8-6867-4BDB-BC74-BDDA9387C115}" type="presParOf" srcId="{A1E79DA5-F583-4C58-AD55-48BE85A6C0DC}" destId="{8CE72F57-5748-4849-828E-EE15D426A695}" srcOrd="3" destOrd="0" presId="urn:microsoft.com/office/officeart/2005/8/layout/list1"/>
    <dgm:cxn modelId="{1D88FE90-DE23-4778-96F4-A82D1088E603}" type="presParOf" srcId="{A1E79DA5-F583-4C58-AD55-48BE85A6C0DC}" destId="{7E0D37F6-8E99-4004-A453-6CEEFFF74E23}" srcOrd="4" destOrd="0" presId="urn:microsoft.com/office/officeart/2005/8/layout/list1"/>
    <dgm:cxn modelId="{11CD7D19-7FF7-4105-AB54-96D2BD8DE422}" type="presParOf" srcId="{7E0D37F6-8E99-4004-A453-6CEEFFF74E23}" destId="{D9A57C52-884D-4B81-BCC6-20EE452D4C26}" srcOrd="0" destOrd="0" presId="urn:microsoft.com/office/officeart/2005/8/layout/list1"/>
    <dgm:cxn modelId="{10342D32-5932-452B-ABD4-2DA768233A5C}" type="presParOf" srcId="{7E0D37F6-8E99-4004-A453-6CEEFFF74E23}" destId="{DACD1736-02AB-4CA1-BDE0-BEA17CCF54E4}" srcOrd="1" destOrd="0" presId="urn:microsoft.com/office/officeart/2005/8/layout/list1"/>
    <dgm:cxn modelId="{5615B8B9-3191-41E8-BA3B-13D9EE021EC7}" type="presParOf" srcId="{A1E79DA5-F583-4C58-AD55-48BE85A6C0DC}" destId="{7EDF2A59-BF51-4725-A74A-CEE4FAA27B36}" srcOrd="5" destOrd="0" presId="urn:microsoft.com/office/officeart/2005/8/layout/list1"/>
    <dgm:cxn modelId="{26C325DC-3A4F-4C77-BB60-C03575B1FEA1}" type="presParOf" srcId="{A1E79DA5-F583-4C58-AD55-48BE85A6C0DC}" destId="{9C8A25E8-899F-4D75-AF94-1101056BF88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59647-3DF7-45BA-ACC4-347A82FC488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3E09FC1-7B02-4CB3-B34D-B11E301411A5}">
      <dgm:prSet/>
      <dgm:spPr/>
      <dgm:t>
        <a:bodyPr/>
        <a:lstStyle/>
        <a:p>
          <a:r>
            <a:rPr lang="en-US" dirty="0"/>
            <a:t>Obtain Surveys and Plot Plans</a:t>
          </a:r>
        </a:p>
      </dgm:t>
    </dgm:pt>
    <dgm:pt modelId="{340B297F-685D-4203-9B17-101A6A94E64C}" type="parTrans" cxnId="{0533C40B-6A07-4CB1-82A1-1E162F0F5A5C}">
      <dgm:prSet/>
      <dgm:spPr/>
      <dgm:t>
        <a:bodyPr/>
        <a:lstStyle/>
        <a:p>
          <a:endParaRPr lang="en-US"/>
        </a:p>
      </dgm:t>
    </dgm:pt>
    <dgm:pt modelId="{44161073-34BA-42AA-89EF-E5150DFDA598}" type="sibTrans" cxnId="{0533C40B-6A07-4CB1-82A1-1E162F0F5A5C}">
      <dgm:prSet/>
      <dgm:spPr/>
      <dgm:t>
        <a:bodyPr/>
        <a:lstStyle/>
        <a:p>
          <a:endParaRPr lang="en-US"/>
        </a:p>
      </dgm:t>
    </dgm:pt>
    <dgm:pt modelId="{9D8C9F49-1682-4C91-8049-F782A9AA6D17}">
      <dgm:prSet/>
      <dgm:spPr/>
      <dgm:t>
        <a:bodyPr/>
        <a:lstStyle/>
        <a:p>
          <a:r>
            <a:rPr lang="en-US"/>
            <a:t>Encroachments </a:t>
          </a:r>
        </a:p>
      </dgm:t>
    </dgm:pt>
    <dgm:pt modelId="{43067BDF-D298-43B6-8D5A-D00FED0BD5E7}" type="parTrans" cxnId="{7BB3F8EB-166E-4CF4-B66E-1DF8B2071EB3}">
      <dgm:prSet/>
      <dgm:spPr/>
      <dgm:t>
        <a:bodyPr/>
        <a:lstStyle/>
        <a:p>
          <a:endParaRPr lang="en-US"/>
        </a:p>
      </dgm:t>
    </dgm:pt>
    <dgm:pt modelId="{0B63CE40-337D-478F-91CB-3B5677DF632B}" type="sibTrans" cxnId="{7BB3F8EB-166E-4CF4-B66E-1DF8B2071EB3}">
      <dgm:prSet/>
      <dgm:spPr/>
      <dgm:t>
        <a:bodyPr/>
        <a:lstStyle/>
        <a:p>
          <a:endParaRPr lang="en-US"/>
        </a:p>
      </dgm:t>
    </dgm:pt>
    <dgm:pt modelId="{A0118018-FFF8-44E9-852D-97DC7DE78B41}">
      <dgm:prSet/>
      <dgm:spPr/>
      <dgm:t>
        <a:bodyPr/>
        <a:lstStyle/>
        <a:p>
          <a:r>
            <a:rPr lang="en-US"/>
            <a:t>Stuff on the land</a:t>
          </a:r>
        </a:p>
      </dgm:t>
    </dgm:pt>
    <dgm:pt modelId="{C4BAE345-5B8D-4E00-92BA-B092C6B754E3}" type="parTrans" cxnId="{DB44E27A-1C27-4984-A0EB-0EA51D5D498D}">
      <dgm:prSet/>
      <dgm:spPr/>
      <dgm:t>
        <a:bodyPr/>
        <a:lstStyle/>
        <a:p>
          <a:endParaRPr lang="en-US"/>
        </a:p>
      </dgm:t>
    </dgm:pt>
    <dgm:pt modelId="{1B6CB024-E64C-4432-BA8A-A925AB4361BE}" type="sibTrans" cxnId="{DB44E27A-1C27-4984-A0EB-0EA51D5D498D}">
      <dgm:prSet/>
      <dgm:spPr/>
      <dgm:t>
        <a:bodyPr/>
        <a:lstStyle/>
        <a:p>
          <a:endParaRPr lang="en-US"/>
        </a:p>
      </dgm:t>
    </dgm:pt>
    <dgm:pt modelId="{5488622C-09D3-4ED3-8F06-1D0E6E90390C}">
      <dgm:prSet/>
      <dgm:spPr/>
      <dgm:t>
        <a:bodyPr/>
        <a:lstStyle/>
        <a:p>
          <a:r>
            <a:rPr lang="en-US" dirty="0"/>
            <a:t>Discrepancies in property descriptions</a:t>
          </a:r>
        </a:p>
      </dgm:t>
    </dgm:pt>
    <dgm:pt modelId="{579A298A-C6D2-42B5-9320-F3060253F707}" type="parTrans" cxnId="{A3A8B7B9-059B-409B-97EA-7709AA8420FB}">
      <dgm:prSet/>
      <dgm:spPr/>
      <dgm:t>
        <a:bodyPr/>
        <a:lstStyle/>
        <a:p>
          <a:endParaRPr lang="en-US"/>
        </a:p>
      </dgm:t>
    </dgm:pt>
    <dgm:pt modelId="{C2CBAA43-7D81-4691-B095-5565047C91FB}" type="sibTrans" cxnId="{A3A8B7B9-059B-409B-97EA-7709AA8420FB}">
      <dgm:prSet/>
      <dgm:spPr/>
      <dgm:t>
        <a:bodyPr/>
        <a:lstStyle/>
        <a:p>
          <a:endParaRPr lang="en-US"/>
        </a:p>
      </dgm:t>
    </dgm:pt>
    <dgm:pt modelId="{4A509A9D-BB72-463F-892F-E8B215BFB471}">
      <dgm:prSet/>
      <dgm:spPr/>
      <dgm:t>
        <a:bodyPr/>
        <a:lstStyle/>
        <a:p>
          <a:r>
            <a:rPr lang="en-US"/>
            <a:t>Surveys vs. plot plans</a:t>
          </a:r>
        </a:p>
      </dgm:t>
    </dgm:pt>
    <dgm:pt modelId="{CBE2F4B1-ADAF-4798-B100-AC8314010EFE}" type="parTrans" cxnId="{7B6C3042-5241-46A5-8E3C-19F9B355B890}">
      <dgm:prSet/>
      <dgm:spPr/>
      <dgm:t>
        <a:bodyPr/>
        <a:lstStyle/>
        <a:p>
          <a:endParaRPr lang="en-US"/>
        </a:p>
      </dgm:t>
    </dgm:pt>
    <dgm:pt modelId="{C61FDF6F-F08F-4B44-AD08-6894A1040F6E}" type="sibTrans" cxnId="{7B6C3042-5241-46A5-8E3C-19F9B355B890}">
      <dgm:prSet/>
      <dgm:spPr/>
      <dgm:t>
        <a:bodyPr/>
        <a:lstStyle/>
        <a:p>
          <a:endParaRPr lang="en-US"/>
        </a:p>
      </dgm:t>
    </dgm:pt>
    <dgm:pt modelId="{80516A15-D45F-447B-BBC4-B2C20B555B4E}">
      <dgm:prSet/>
      <dgm:spPr/>
      <dgm:t>
        <a:bodyPr/>
        <a:lstStyle/>
        <a:p>
          <a:r>
            <a:rPr lang="en-US"/>
            <a:t>Site complexity</a:t>
          </a:r>
        </a:p>
      </dgm:t>
    </dgm:pt>
    <dgm:pt modelId="{985784E4-3ACD-4780-9651-D3D9648AF2EE}" type="parTrans" cxnId="{0B3FAB55-FB18-4C31-8ADD-88B4A33E74C1}">
      <dgm:prSet/>
      <dgm:spPr/>
      <dgm:t>
        <a:bodyPr/>
        <a:lstStyle/>
        <a:p>
          <a:endParaRPr lang="en-US"/>
        </a:p>
      </dgm:t>
    </dgm:pt>
    <dgm:pt modelId="{F759C8A5-FB9B-4C41-B950-B1ADBF59B181}" type="sibTrans" cxnId="{0B3FAB55-FB18-4C31-8ADD-88B4A33E74C1}">
      <dgm:prSet/>
      <dgm:spPr/>
      <dgm:t>
        <a:bodyPr/>
        <a:lstStyle/>
        <a:p>
          <a:endParaRPr lang="en-US"/>
        </a:p>
      </dgm:t>
    </dgm:pt>
    <dgm:pt modelId="{7059085B-DC2E-4EA0-8DCF-1E06230C9CBF}">
      <dgm:prSet/>
      <dgm:spPr/>
      <dgm:t>
        <a:bodyPr/>
        <a:lstStyle/>
        <a:p>
          <a:r>
            <a:rPr lang="en-US"/>
            <a:t>Exception complexity</a:t>
          </a:r>
        </a:p>
      </dgm:t>
    </dgm:pt>
    <dgm:pt modelId="{42BF77E9-3E8C-471C-8F72-1325AB73EB78}" type="parTrans" cxnId="{AA88970B-AF3A-48ED-B818-B590AA210C61}">
      <dgm:prSet/>
      <dgm:spPr/>
      <dgm:t>
        <a:bodyPr/>
        <a:lstStyle/>
        <a:p>
          <a:endParaRPr lang="en-US"/>
        </a:p>
      </dgm:t>
    </dgm:pt>
    <dgm:pt modelId="{F7F14EEE-63B6-47B0-B284-540BDE18B47B}" type="sibTrans" cxnId="{AA88970B-AF3A-48ED-B818-B590AA210C61}">
      <dgm:prSet/>
      <dgm:spPr/>
      <dgm:t>
        <a:bodyPr/>
        <a:lstStyle/>
        <a:p>
          <a:endParaRPr lang="en-US"/>
        </a:p>
      </dgm:t>
    </dgm:pt>
    <dgm:pt modelId="{543407CC-0102-45D6-BED7-296DF2AE5412}">
      <dgm:prSet/>
      <dgm:spPr/>
      <dgm:t>
        <a:bodyPr/>
        <a:lstStyle/>
        <a:p>
          <a:r>
            <a:rPr lang="en-US"/>
            <a:t>Available coverage</a:t>
          </a:r>
        </a:p>
      </dgm:t>
    </dgm:pt>
    <dgm:pt modelId="{20698236-FC5E-4220-B525-16B2BBA1C9EE}" type="parTrans" cxnId="{0EAF69F4-8F1F-47F7-B6B7-F079CF6C1BF4}">
      <dgm:prSet/>
      <dgm:spPr/>
      <dgm:t>
        <a:bodyPr/>
        <a:lstStyle/>
        <a:p>
          <a:endParaRPr lang="en-US"/>
        </a:p>
      </dgm:t>
    </dgm:pt>
    <dgm:pt modelId="{B42EE4FD-3600-4D89-B25B-3B88102CA310}" type="sibTrans" cxnId="{0EAF69F4-8F1F-47F7-B6B7-F079CF6C1BF4}">
      <dgm:prSet/>
      <dgm:spPr/>
      <dgm:t>
        <a:bodyPr/>
        <a:lstStyle/>
        <a:p>
          <a:endParaRPr lang="en-US"/>
        </a:p>
      </dgm:t>
    </dgm:pt>
    <dgm:pt modelId="{32010F08-ADCB-4839-A5D7-F6BA585AC888}">
      <dgm:prSet/>
      <dgm:spPr/>
      <dgm:t>
        <a:bodyPr/>
        <a:lstStyle/>
        <a:p>
          <a:r>
            <a:rPr lang="en-US"/>
            <a:t>Cost and timing</a:t>
          </a:r>
        </a:p>
      </dgm:t>
    </dgm:pt>
    <dgm:pt modelId="{94F81254-ED65-4CC6-9777-0BA437DBDBCD}" type="parTrans" cxnId="{F34C05E0-8282-4168-B997-134351D006FC}">
      <dgm:prSet/>
      <dgm:spPr/>
      <dgm:t>
        <a:bodyPr/>
        <a:lstStyle/>
        <a:p>
          <a:endParaRPr lang="en-US"/>
        </a:p>
      </dgm:t>
    </dgm:pt>
    <dgm:pt modelId="{AA8961BE-246A-43E7-8075-7371E8288637}" type="sibTrans" cxnId="{F34C05E0-8282-4168-B997-134351D006FC}">
      <dgm:prSet/>
      <dgm:spPr/>
      <dgm:t>
        <a:bodyPr/>
        <a:lstStyle/>
        <a:p>
          <a:endParaRPr lang="en-US"/>
        </a:p>
      </dgm:t>
    </dgm:pt>
    <dgm:pt modelId="{1F7FD3E6-4F8B-4291-8D3A-C1D75F5541B0}" type="pres">
      <dgm:prSet presAssocID="{EB759647-3DF7-45BA-ACC4-347A82FC488F}" presName="Name0" presStyleCnt="0">
        <dgm:presLayoutVars>
          <dgm:dir/>
          <dgm:animLvl val="lvl"/>
          <dgm:resizeHandles val="exact"/>
        </dgm:presLayoutVars>
      </dgm:prSet>
      <dgm:spPr/>
    </dgm:pt>
    <dgm:pt modelId="{75A1BCE9-4F4E-42A3-89B1-64488264C8A3}" type="pres">
      <dgm:prSet presAssocID="{13E09FC1-7B02-4CB3-B34D-B11E301411A5}" presName="composite" presStyleCnt="0"/>
      <dgm:spPr/>
    </dgm:pt>
    <dgm:pt modelId="{77CA4815-DB9C-4DA3-AC00-E46638F2B6D6}" type="pres">
      <dgm:prSet presAssocID="{13E09FC1-7B02-4CB3-B34D-B11E301411A5}" presName="parTx" presStyleLbl="alignNode1" presStyleIdx="0" presStyleCnt="2">
        <dgm:presLayoutVars>
          <dgm:chMax val="0"/>
          <dgm:chPref val="0"/>
          <dgm:bulletEnabled val="1"/>
        </dgm:presLayoutVars>
      </dgm:prSet>
      <dgm:spPr/>
    </dgm:pt>
    <dgm:pt modelId="{FB7DAE0A-3475-4959-A8D2-235534BECDBF}" type="pres">
      <dgm:prSet presAssocID="{13E09FC1-7B02-4CB3-B34D-B11E301411A5}" presName="desTx" presStyleLbl="alignAccFollowNode1" presStyleIdx="0" presStyleCnt="2">
        <dgm:presLayoutVars>
          <dgm:bulletEnabled val="1"/>
        </dgm:presLayoutVars>
      </dgm:prSet>
      <dgm:spPr/>
    </dgm:pt>
    <dgm:pt modelId="{BB50EC82-4A00-4996-AA88-488ECF856B70}" type="pres">
      <dgm:prSet presAssocID="{44161073-34BA-42AA-89EF-E5150DFDA598}" presName="space" presStyleCnt="0"/>
      <dgm:spPr/>
    </dgm:pt>
    <dgm:pt modelId="{20F4EACF-9273-43F9-B775-0E3853A0B679}" type="pres">
      <dgm:prSet presAssocID="{4A509A9D-BB72-463F-892F-E8B215BFB471}" presName="composite" presStyleCnt="0"/>
      <dgm:spPr/>
    </dgm:pt>
    <dgm:pt modelId="{6D55FF3D-6C57-42E1-BDF3-DE55C37A1F37}" type="pres">
      <dgm:prSet presAssocID="{4A509A9D-BB72-463F-892F-E8B215BFB471}" presName="parTx" presStyleLbl="alignNode1" presStyleIdx="1" presStyleCnt="2">
        <dgm:presLayoutVars>
          <dgm:chMax val="0"/>
          <dgm:chPref val="0"/>
          <dgm:bulletEnabled val="1"/>
        </dgm:presLayoutVars>
      </dgm:prSet>
      <dgm:spPr/>
    </dgm:pt>
    <dgm:pt modelId="{5E34029F-B7B9-4E91-99F8-B4E83645FA6B}" type="pres">
      <dgm:prSet presAssocID="{4A509A9D-BB72-463F-892F-E8B215BFB471}" presName="desTx" presStyleLbl="alignAccFollowNode1" presStyleIdx="1" presStyleCnt="2">
        <dgm:presLayoutVars>
          <dgm:bulletEnabled val="1"/>
        </dgm:presLayoutVars>
      </dgm:prSet>
      <dgm:spPr/>
    </dgm:pt>
  </dgm:ptLst>
  <dgm:cxnLst>
    <dgm:cxn modelId="{AA88970B-AF3A-48ED-B818-B590AA210C61}" srcId="{4A509A9D-BB72-463F-892F-E8B215BFB471}" destId="{7059085B-DC2E-4EA0-8DCF-1E06230C9CBF}" srcOrd="1" destOrd="0" parTransId="{42BF77E9-3E8C-471C-8F72-1325AB73EB78}" sibTransId="{F7F14EEE-63B6-47B0-B284-540BDE18B47B}"/>
    <dgm:cxn modelId="{0533C40B-6A07-4CB1-82A1-1E162F0F5A5C}" srcId="{EB759647-3DF7-45BA-ACC4-347A82FC488F}" destId="{13E09FC1-7B02-4CB3-B34D-B11E301411A5}" srcOrd="0" destOrd="0" parTransId="{340B297F-685D-4203-9B17-101A6A94E64C}" sibTransId="{44161073-34BA-42AA-89EF-E5150DFDA598}"/>
    <dgm:cxn modelId="{460B211A-8232-42C0-9A95-FE622841C9EC}" type="presOf" srcId="{80516A15-D45F-447B-BBC4-B2C20B555B4E}" destId="{5E34029F-B7B9-4E91-99F8-B4E83645FA6B}" srcOrd="0" destOrd="0" presId="urn:microsoft.com/office/officeart/2005/8/layout/hList1"/>
    <dgm:cxn modelId="{3C37A53C-2D36-42AE-BD86-80D9DA7E5F20}" type="presOf" srcId="{EB759647-3DF7-45BA-ACC4-347A82FC488F}" destId="{1F7FD3E6-4F8B-4291-8D3A-C1D75F5541B0}" srcOrd="0" destOrd="0" presId="urn:microsoft.com/office/officeart/2005/8/layout/hList1"/>
    <dgm:cxn modelId="{7B6C3042-5241-46A5-8E3C-19F9B355B890}" srcId="{EB759647-3DF7-45BA-ACC4-347A82FC488F}" destId="{4A509A9D-BB72-463F-892F-E8B215BFB471}" srcOrd="1" destOrd="0" parTransId="{CBE2F4B1-ADAF-4798-B100-AC8314010EFE}" sibTransId="{C61FDF6F-F08F-4B44-AD08-6894A1040F6E}"/>
    <dgm:cxn modelId="{A92DB14B-25F9-417E-B402-C759E9AE7EA0}" type="presOf" srcId="{A0118018-FFF8-44E9-852D-97DC7DE78B41}" destId="{FB7DAE0A-3475-4959-A8D2-235534BECDBF}" srcOrd="0" destOrd="1" presId="urn:microsoft.com/office/officeart/2005/8/layout/hList1"/>
    <dgm:cxn modelId="{0B3FAB55-FB18-4C31-8ADD-88B4A33E74C1}" srcId="{4A509A9D-BB72-463F-892F-E8B215BFB471}" destId="{80516A15-D45F-447B-BBC4-B2C20B555B4E}" srcOrd="0" destOrd="0" parTransId="{985784E4-3ACD-4780-9651-D3D9648AF2EE}" sibTransId="{F759C8A5-FB9B-4C41-B950-B1ADBF59B181}"/>
    <dgm:cxn modelId="{DB44E27A-1C27-4984-A0EB-0EA51D5D498D}" srcId="{13E09FC1-7B02-4CB3-B34D-B11E301411A5}" destId="{A0118018-FFF8-44E9-852D-97DC7DE78B41}" srcOrd="1" destOrd="0" parTransId="{C4BAE345-5B8D-4E00-92BA-B092C6B754E3}" sibTransId="{1B6CB024-E64C-4432-BA8A-A925AB4361BE}"/>
    <dgm:cxn modelId="{328C057C-E362-46E8-AAB5-99FB33C68B8D}" type="presOf" srcId="{9D8C9F49-1682-4C91-8049-F782A9AA6D17}" destId="{FB7DAE0A-3475-4959-A8D2-235534BECDBF}" srcOrd="0" destOrd="0" presId="urn:microsoft.com/office/officeart/2005/8/layout/hList1"/>
    <dgm:cxn modelId="{77861B8E-80A3-4BDA-86D8-D88F0A5DF376}" type="presOf" srcId="{5488622C-09D3-4ED3-8F06-1D0E6E90390C}" destId="{FB7DAE0A-3475-4959-A8D2-235534BECDBF}" srcOrd="0" destOrd="2" presId="urn:microsoft.com/office/officeart/2005/8/layout/hList1"/>
    <dgm:cxn modelId="{B1894890-ABFB-433B-9D84-C332CE4A2C9C}" type="presOf" srcId="{7059085B-DC2E-4EA0-8DCF-1E06230C9CBF}" destId="{5E34029F-B7B9-4E91-99F8-B4E83645FA6B}" srcOrd="0" destOrd="1" presId="urn:microsoft.com/office/officeart/2005/8/layout/hList1"/>
    <dgm:cxn modelId="{29DE5C99-6642-4976-9CB3-A142D64D9EA0}" type="presOf" srcId="{543407CC-0102-45D6-BED7-296DF2AE5412}" destId="{5E34029F-B7B9-4E91-99F8-B4E83645FA6B}" srcOrd="0" destOrd="2" presId="urn:microsoft.com/office/officeart/2005/8/layout/hList1"/>
    <dgm:cxn modelId="{642FD799-0223-4788-9988-D31C2FA888A0}" type="presOf" srcId="{32010F08-ADCB-4839-A5D7-F6BA585AC888}" destId="{5E34029F-B7B9-4E91-99F8-B4E83645FA6B}" srcOrd="0" destOrd="3" presId="urn:microsoft.com/office/officeart/2005/8/layout/hList1"/>
    <dgm:cxn modelId="{4481F4B7-9978-46E7-87C5-612BEC3BE145}" type="presOf" srcId="{13E09FC1-7B02-4CB3-B34D-B11E301411A5}" destId="{77CA4815-DB9C-4DA3-AC00-E46638F2B6D6}" srcOrd="0" destOrd="0" presId="urn:microsoft.com/office/officeart/2005/8/layout/hList1"/>
    <dgm:cxn modelId="{A3A8B7B9-059B-409B-97EA-7709AA8420FB}" srcId="{13E09FC1-7B02-4CB3-B34D-B11E301411A5}" destId="{5488622C-09D3-4ED3-8F06-1D0E6E90390C}" srcOrd="2" destOrd="0" parTransId="{579A298A-C6D2-42B5-9320-F3060253F707}" sibTransId="{C2CBAA43-7D81-4691-B095-5565047C91FB}"/>
    <dgm:cxn modelId="{90042FBC-1DFB-4248-879A-61AE9FB11809}" type="presOf" srcId="{4A509A9D-BB72-463F-892F-E8B215BFB471}" destId="{6D55FF3D-6C57-42E1-BDF3-DE55C37A1F37}" srcOrd="0" destOrd="0" presId="urn:microsoft.com/office/officeart/2005/8/layout/hList1"/>
    <dgm:cxn modelId="{F34C05E0-8282-4168-B997-134351D006FC}" srcId="{4A509A9D-BB72-463F-892F-E8B215BFB471}" destId="{32010F08-ADCB-4839-A5D7-F6BA585AC888}" srcOrd="3" destOrd="0" parTransId="{94F81254-ED65-4CC6-9777-0BA437DBDBCD}" sibTransId="{AA8961BE-246A-43E7-8075-7371E8288637}"/>
    <dgm:cxn modelId="{7BB3F8EB-166E-4CF4-B66E-1DF8B2071EB3}" srcId="{13E09FC1-7B02-4CB3-B34D-B11E301411A5}" destId="{9D8C9F49-1682-4C91-8049-F782A9AA6D17}" srcOrd="0" destOrd="0" parTransId="{43067BDF-D298-43B6-8D5A-D00FED0BD5E7}" sibTransId="{0B63CE40-337D-478F-91CB-3B5677DF632B}"/>
    <dgm:cxn modelId="{0EAF69F4-8F1F-47F7-B6B7-F079CF6C1BF4}" srcId="{4A509A9D-BB72-463F-892F-E8B215BFB471}" destId="{543407CC-0102-45D6-BED7-296DF2AE5412}" srcOrd="2" destOrd="0" parTransId="{20698236-FC5E-4220-B525-16B2BBA1C9EE}" sibTransId="{B42EE4FD-3600-4D89-B25B-3B88102CA310}"/>
    <dgm:cxn modelId="{CDF2A3E5-10D7-488A-A397-09CC564AA024}" type="presParOf" srcId="{1F7FD3E6-4F8B-4291-8D3A-C1D75F5541B0}" destId="{75A1BCE9-4F4E-42A3-89B1-64488264C8A3}" srcOrd="0" destOrd="0" presId="urn:microsoft.com/office/officeart/2005/8/layout/hList1"/>
    <dgm:cxn modelId="{09CA3615-0B87-4396-B5A6-CB5C741DD8E0}" type="presParOf" srcId="{75A1BCE9-4F4E-42A3-89B1-64488264C8A3}" destId="{77CA4815-DB9C-4DA3-AC00-E46638F2B6D6}" srcOrd="0" destOrd="0" presId="urn:microsoft.com/office/officeart/2005/8/layout/hList1"/>
    <dgm:cxn modelId="{B71CF21A-F2F6-4EA2-A9B1-E9FF660DCF08}" type="presParOf" srcId="{75A1BCE9-4F4E-42A3-89B1-64488264C8A3}" destId="{FB7DAE0A-3475-4959-A8D2-235534BECDBF}" srcOrd="1" destOrd="0" presId="urn:microsoft.com/office/officeart/2005/8/layout/hList1"/>
    <dgm:cxn modelId="{D6A23DCE-AD49-42E8-A8F8-F7141879C360}" type="presParOf" srcId="{1F7FD3E6-4F8B-4291-8D3A-C1D75F5541B0}" destId="{BB50EC82-4A00-4996-AA88-488ECF856B70}" srcOrd="1" destOrd="0" presId="urn:microsoft.com/office/officeart/2005/8/layout/hList1"/>
    <dgm:cxn modelId="{D0DBFF18-2914-4D07-8A46-B82C2E745DA1}" type="presParOf" srcId="{1F7FD3E6-4F8B-4291-8D3A-C1D75F5541B0}" destId="{20F4EACF-9273-43F9-B775-0E3853A0B679}" srcOrd="2" destOrd="0" presId="urn:microsoft.com/office/officeart/2005/8/layout/hList1"/>
    <dgm:cxn modelId="{084AB2F6-B63E-4DC1-B2E8-73230331AA6A}" type="presParOf" srcId="{20F4EACF-9273-43F9-B775-0E3853A0B679}" destId="{6D55FF3D-6C57-42E1-BDF3-DE55C37A1F37}" srcOrd="0" destOrd="0" presId="urn:microsoft.com/office/officeart/2005/8/layout/hList1"/>
    <dgm:cxn modelId="{4A767BE1-5B16-45FA-8D57-448534922736}" type="presParOf" srcId="{20F4EACF-9273-43F9-B775-0E3853A0B679}" destId="{5E34029F-B7B9-4E91-99F8-B4E83645FA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8FF19-ABA6-454E-A1B3-EA6DD9994140}"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95AB3A35-5A53-4B4F-ADEF-35F6BDA6307F}">
      <dgm:prSet custT="1"/>
      <dgm:spPr/>
      <dgm:t>
        <a:bodyPr/>
        <a:lstStyle/>
        <a:p>
          <a:pPr>
            <a:lnSpc>
              <a:spcPct val="100000"/>
            </a:lnSpc>
            <a:defRPr b="1"/>
          </a:pPr>
          <a:r>
            <a:rPr lang="en-US" sz="2500" dirty="0"/>
            <a:t>What is FinCEN?  </a:t>
          </a:r>
        </a:p>
      </dgm:t>
    </dgm:pt>
    <dgm:pt modelId="{10600592-E28A-4EBC-9E8A-5217636BB352}" type="parTrans" cxnId="{AD752989-A86F-45C1-A6BA-B7A4311EF955}">
      <dgm:prSet/>
      <dgm:spPr/>
      <dgm:t>
        <a:bodyPr/>
        <a:lstStyle/>
        <a:p>
          <a:endParaRPr lang="en-US"/>
        </a:p>
      </dgm:t>
    </dgm:pt>
    <dgm:pt modelId="{BCC0C7D5-F536-493A-9258-E15FD14CAEEC}" type="sibTrans" cxnId="{AD752989-A86F-45C1-A6BA-B7A4311EF955}">
      <dgm:prSet/>
      <dgm:spPr/>
      <dgm:t>
        <a:bodyPr/>
        <a:lstStyle/>
        <a:p>
          <a:endParaRPr lang="en-US"/>
        </a:p>
      </dgm:t>
    </dgm:pt>
    <dgm:pt modelId="{C0172236-87F9-451D-9B56-A903318B7CB8}">
      <dgm:prSet custT="1"/>
      <dgm:spPr/>
      <dgm:t>
        <a:bodyPr/>
        <a:lstStyle/>
        <a:p>
          <a:pPr>
            <a:lnSpc>
              <a:spcPct val="100000"/>
            </a:lnSpc>
            <a:defRPr b="1"/>
          </a:pPr>
          <a:r>
            <a:rPr lang="en-US" sz="2500" dirty="0"/>
            <a:t>Reporting Obligation</a:t>
          </a:r>
        </a:p>
      </dgm:t>
    </dgm:pt>
    <dgm:pt modelId="{B65F9577-7479-446E-8EE3-4237BDC4C57B}" type="parTrans" cxnId="{6069721E-E03E-4A76-AAE2-FCB3A625CCC8}">
      <dgm:prSet/>
      <dgm:spPr/>
      <dgm:t>
        <a:bodyPr/>
        <a:lstStyle/>
        <a:p>
          <a:endParaRPr lang="en-US"/>
        </a:p>
      </dgm:t>
    </dgm:pt>
    <dgm:pt modelId="{640EE0AE-A909-4320-8A3E-9EFD8E10B071}" type="sibTrans" cxnId="{6069721E-E03E-4A76-AAE2-FCB3A625CCC8}">
      <dgm:prSet/>
      <dgm:spPr/>
      <dgm:t>
        <a:bodyPr/>
        <a:lstStyle/>
        <a:p>
          <a:endParaRPr lang="en-US"/>
        </a:p>
      </dgm:t>
    </dgm:pt>
    <dgm:pt modelId="{E51D0C35-4939-418C-A344-CCC612E6F028}">
      <dgm:prSet custT="1"/>
      <dgm:spPr/>
      <dgm:t>
        <a:bodyPr/>
        <a:lstStyle/>
        <a:p>
          <a:pPr>
            <a:lnSpc>
              <a:spcPct val="100000"/>
            </a:lnSpc>
            <a:defRPr b="1"/>
          </a:pPr>
          <a:r>
            <a:rPr lang="en-US" sz="2500" dirty="0"/>
            <a:t>Requirement – Schedule B, Part I</a:t>
          </a:r>
        </a:p>
      </dgm:t>
    </dgm:pt>
    <dgm:pt modelId="{9B73E9DF-ADFB-407A-A4E1-914A1978B87E}" type="parTrans" cxnId="{5573FA32-995F-4203-9691-4D625DBC65A8}">
      <dgm:prSet/>
      <dgm:spPr/>
      <dgm:t>
        <a:bodyPr/>
        <a:lstStyle/>
        <a:p>
          <a:endParaRPr lang="en-US"/>
        </a:p>
      </dgm:t>
    </dgm:pt>
    <dgm:pt modelId="{DA16F1AB-73E5-4EB0-A998-07055BADA025}" type="sibTrans" cxnId="{5573FA32-995F-4203-9691-4D625DBC65A8}">
      <dgm:prSet/>
      <dgm:spPr/>
      <dgm:t>
        <a:bodyPr/>
        <a:lstStyle/>
        <a:p>
          <a:endParaRPr lang="en-US"/>
        </a:p>
      </dgm:t>
    </dgm:pt>
    <dgm:pt modelId="{2F3C9061-F0A7-43EE-BAD3-3C81521D91D2}">
      <dgm:prSet custT="1"/>
      <dgm:spPr/>
      <dgm:t>
        <a:bodyPr/>
        <a:lstStyle/>
        <a:p>
          <a:pPr>
            <a:lnSpc>
              <a:spcPct val="100000"/>
            </a:lnSpc>
          </a:pPr>
          <a:r>
            <a:rPr lang="en-US" sz="2500" dirty="0"/>
            <a:t>Cash Purchases/Hard Money </a:t>
          </a:r>
        </a:p>
      </dgm:t>
    </dgm:pt>
    <dgm:pt modelId="{D4B7EBCD-F010-4F3F-8C4E-EF4197853268}" type="parTrans" cxnId="{C98B1223-5059-4D41-A321-A14F77C6E8F0}">
      <dgm:prSet/>
      <dgm:spPr/>
      <dgm:t>
        <a:bodyPr/>
        <a:lstStyle/>
        <a:p>
          <a:endParaRPr lang="en-US"/>
        </a:p>
      </dgm:t>
    </dgm:pt>
    <dgm:pt modelId="{A7325077-E807-4A88-9BBF-19EBA8E2F767}" type="sibTrans" cxnId="{C98B1223-5059-4D41-A321-A14F77C6E8F0}">
      <dgm:prSet/>
      <dgm:spPr/>
      <dgm:t>
        <a:bodyPr/>
        <a:lstStyle/>
        <a:p>
          <a:endParaRPr lang="en-US"/>
        </a:p>
      </dgm:t>
    </dgm:pt>
    <dgm:pt modelId="{5E7BAD83-4494-4367-84DA-2CEFE5EA14CD}">
      <dgm:prSet custT="1"/>
      <dgm:spPr/>
      <dgm:t>
        <a:bodyPr/>
        <a:lstStyle/>
        <a:p>
          <a:pPr>
            <a:lnSpc>
              <a:spcPct val="100000"/>
            </a:lnSpc>
          </a:pPr>
          <a:r>
            <a:rPr lang="en-US" sz="2500" dirty="0"/>
            <a:t>Residential property</a:t>
          </a:r>
        </a:p>
        <a:p>
          <a:pPr>
            <a:lnSpc>
              <a:spcPct val="100000"/>
            </a:lnSpc>
          </a:pPr>
          <a:r>
            <a:rPr lang="en-US" sz="2500" dirty="0"/>
            <a:t>Certain MA Counties </a:t>
          </a:r>
        </a:p>
      </dgm:t>
    </dgm:pt>
    <dgm:pt modelId="{E44FB1EF-4EE0-4261-B838-AF0127252B3F}" type="parTrans" cxnId="{4C2D7A98-2254-4D24-AC56-3945E808E210}">
      <dgm:prSet/>
      <dgm:spPr/>
      <dgm:t>
        <a:bodyPr/>
        <a:lstStyle/>
        <a:p>
          <a:endParaRPr lang="en-US"/>
        </a:p>
      </dgm:t>
    </dgm:pt>
    <dgm:pt modelId="{CD79F4A1-22AD-4CFE-9AF9-F957E4ACBAFE}" type="sibTrans" cxnId="{4C2D7A98-2254-4D24-AC56-3945E808E210}">
      <dgm:prSet/>
      <dgm:spPr/>
      <dgm:t>
        <a:bodyPr/>
        <a:lstStyle/>
        <a:p>
          <a:endParaRPr lang="en-US"/>
        </a:p>
      </dgm:t>
    </dgm:pt>
    <dgm:pt modelId="{76DC5B63-A23E-488E-A8A8-59BDA76E0849}">
      <dgm:prSet custT="1"/>
      <dgm:spPr/>
      <dgm:t>
        <a:bodyPr/>
        <a:lstStyle/>
        <a:p>
          <a:pPr>
            <a:lnSpc>
              <a:spcPct val="100000"/>
            </a:lnSpc>
          </a:pPr>
          <a:r>
            <a:rPr lang="en-US" sz="2500" dirty="0"/>
            <a:t>Non-natural/legal entity </a:t>
          </a:r>
        </a:p>
      </dgm:t>
    </dgm:pt>
    <dgm:pt modelId="{88262FA6-0F59-4F6C-BFA3-FBD8E8DB703E}" type="parTrans" cxnId="{3C1F6C95-2B30-407D-B69A-419B693C174E}">
      <dgm:prSet/>
      <dgm:spPr/>
      <dgm:t>
        <a:bodyPr/>
        <a:lstStyle/>
        <a:p>
          <a:endParaRPr lang="en-US"/>
        </a:p>
      </dgm:t>
    </dgm:pt>
    <dgm:pt modelId="{5083ABAB-612C-42A6-BC13-9EB5D422EF48}" type="sibTrans" cxnId="{3C1F6C95-2B30-407D-B69A-419B693C174E}">
      <dgm:prSet/>
      <dgm:spPr/>
      <dgm:t>
        <a:bodyPr/>
        <a:lstStyle/>
        <a:p>
          <a:endParaRPr lang="en-US"/>
        </a:p>
      </dgm:t>
    </dgm:pt>
    <dgm:pt modelId="{8FE5277E-DAEC-4FAE-B1A6-39F85A5430A4}">
      <dgm:prSet custT="1"/>
      <dgm:spPr/>
      <dgm:t>
        <a:bodyPr/>
        <a:lstStyle/>
        <a:p>
          <a:pPr>
            <a:lnSpc>
              <a:spcPct val="100000"/>
            </a:lnSpc>
          </a:pPr>
          <a:r>
            <a:rPr lang="en-US" sz="2500" dirty="0"/>
            <a:t>$300K or more</a:t>
          </a:r>
        </a:p>
      </dgm:t>
    </dgm:pt>
    <dgm:pt modelId="{D9EC594F-BE79-4A63-B362-EA2FEC198ACC}" type="parTrans" cxnId="{15C645FF-BE60-42D2-A198-31779DEFE132}">
      <dgm:prSet/>
      <dgm:spPr/>
      <dgm:t>
        <a:bodyPr/>
        <a:lstStyle/>
        <a:p>
          <a:endParaRPr lang="en-US"/>
        </a:p>
      </dgm:t>
    </dgm:pt>
    <dgm:pt modelId="{C41ADA86-9102-40CE-B0F5-F649A3F1288C}" type="sibTrans" cxnId="{15C645FF-BE60-42D2-A198-31779DEFE132}">
      <dgm:prSet/>
      <dgm:spPr/>
      <dgm:t>
        <a:bodyPr/>
        <a:lstStyle/>
        <a:p>
          <a:endParaRPr lang="en-US"/>
        </a:p>
      </dgm:t>
    </dgm:pt>
    <dgm:pt modelId="{8CE5B091-86C0-4FE9-8BCE-D7321E4FB0AE}" type="pres">
      <dgm:prSet presAssocID="{C2B8FF19-ABA6-454E-A1B3-EA6DD9994140}" presName="root" presStyleCnt="0">
        <dgm:presLayoutVars>
          <dgm:dir/>
          <dgm:resizeHandles val="exact"/>
        </dgm:presLayoutVars>
      </dgm:prSet>
      <dgm:spPr/>
    </dgm:pt>
    <dgm:pt modelId="{4ECE2B24-B454-4C96-B34D-E9423BAAAD29}" type="pres">
      <dgm:prSet presAssocID="{95AB3A35-5A53-4B4F-ADEF-35F6BDA6307F}" presName="compNode" presStyleCnt="0"/>
      <dgm:spPr/>
    </dgm:pt>
    <dgm:pt modelId="{C795152D-7228-4AC8-ACA4-A98A1C61BB6A}" type="pres">
      <dgm:prSet presAssocID="{95AB3A35-5A53-4B4F-ADEF-35F6BDA6307F}" presName="iconRect" presStyleLbl="node1" presStyleIdx="0" presStyleCnt="3" custLinFactNeighborX="-3483" custLinFactNeighborY="-12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A73B38B-EF63-4981-9CD3-2C0689FCAEE3}" type="pres">
      <dgm:prSet presAssocID="{95AB3A35-5A53-4B4F-ADEF-35F6BDA6307F}" presName="iconSpace" presStyleCnt="0"/>
      <dgm:spPr/>
    </dgm:pt>
    <dgm:pt modelId="{ABB0AB3A-A26F-4260-B2C9-F99B5F42C9D4}" type="pres">
      <dgm:prSet presAssocID="{95AB3A35-5A53-4B4F-ADEF-35F6BDA6307F}" presName="parTx" presStyleLbl="revTx" presStyleIdx="0" presStyleCnt="6">
        <dgm:presLayoutVars>
          <dgm:chMax val="0"/>
          <dgm:chPref val="0"/>
        </dgm:presLayoutVars>
      </dgm:prSet>
      <dgm:spPr/>
    </dgm:pt>
    <dgm:pt modelId="{373D36B4-A9A0-4B16-8796-4B6F11F49D10}" type="pres">
      <dgm:prSet presAssocID="{95AB3A35-5A53-4B4F-ADEF-35F6BDA6307F}" presName="txSpace" presStyleCnt="0"/>
      <dgm:spPr/>
    </dgm:pt>
    <dgm:pt modelId="{C1F0F8ED-6444-4FF5-B040-3C57CA22D73F}" type="pres">
      <dgm:prSet presAssocID="{95AB3A35-5A53-4B4F-ADEF-35F6BDA6307F}" presName="desTx" presStyleLbl="revTx" presStyleIdx="1" presStyleCnt="6">
        <dgm:presLayoutVars/>
      </dgm:prSet>
      <dgm:spPr/>
    </dgm:pt>
    <dgm:pt modelId="{0EEE3064-CFEA-4442-94F6-7C8FDC45950B}" type="pres">
      <dgm:prSet presAssocID="{BCC0C7D5-F536-493A-9258-E15FD14CAEEC}" presName="sibTrans" presStyleCnt="0"/>
      <dgm:spPr/>
    </dgm:pt>
    <dgm:pt modelId="{D126F98B-C98A-4308-A3ED-866BED52E422}" type="pres">
      <dgm:prSet presAssocID="{C0172236-87F9-451D-9B56-A903318B7CB8}" presName="compNode" presStyleCnt="0"/>
      <dgm:spPr/>
    </dgm:pt>
    <dgm:pt modelId="{28A0DA08-4F45-4EBE-B539-111635DDCB79}" type="pres">
      <dgm:prSet presAssocID="{C0172236-87F9-451D-9B56-A903318B7C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D09F1D45-105D-4115-8614-B7C1154DCC65}" type="pres">
      <dgm:prSet presAssocID="{C0172236-87F9-451D-9B56-A903318B7CB8}" presName="iconSpace" presStyleCnt="0"/>
      <dgm:spPr/>
    </dgm:pt>
    <dgm:pt modelId="{DDAB8F11-AAFF-44E0-80CF-EBB86EB3A379}" type="pres">
      <dgm:prSet presAssocID="{C0172236-87F9-451D-9B56-A903318B7CB8}" presName="parTx" presStyleLbl="revTx" presStyleIdx="2" presStyleCnt="6" custLinFactNeighborX="729" custLinFactNeighborY="13694">
        <dgm:presLayoutVars>
          <dgm:chMax val="0"/>
          <dgm:chPref val="0"/>
        </dgm:presLayoutVars>
      </dgm:prSet>
      <dgm:spPr/>
    </dgm:pt>
    <dgm:pt modelId="{7D2DA6ED-11F9-4886-B38B-837307D072B0}" type="pres">
      <dgm:prSet presAssocID="{C0172236-87F9-451D-9B56-A903318B7CB8}" presName="txSpace" presStyleCnt="0"/>
      <dgm:spPr/>
    </dgm:pt>
    <dgm:pt modelId="{6498743F-70A4-43DA-A99B-327F56FB1E67}" type="pres">
      <dgm:prSet presAssocID="{C0172236-87F9-451D-9B56-A903318B7CB8}" presName="desTx" presStyleLbl="revTx" presStyleIdx="3" presStyleCnt="6" custScaleX="144907">
        <dgm:presLayoutVars/>
      </dgm:prSet>
      <dgm:spPr/>
    </dgm:pt>
    <dgm:pt modelId="{351DBDD3-BFBE-45B2-BFB3-3F84AB0D678A}" type="pres">
      <dgm:prSet presAssocID="{640EE0AE-A909-4320-8A3E-9EFD8E10B071}" presName="sibTrans" presStyleCnt="0"/>
      <dgm:spPr/>
    </dgm:pt>
    <dgm:pt modelId="{0D66F3EC-B5CE-4A94-A628-0D79D6D824BE}" type="pres">
      <dgm:prSet presAssocID="{E51D0C35-4939-418C-A344-CCC612E6F028}" presName="compNode" presStyleCnt="0"/>
      <dgm:spPr/>
    </dgm:pt>
    <dgm:pt modelId="{656D7413-5C98-4646-8ABD-62FFA32370D6}" type="pres">
      <dgm:prSet presAssocID="{E51D0C35-4939-418C-A344-CCC612E6F0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3DF09A82-86E5-4D2C-8513-0BF1AAF88D0A}" type="pres">
      <dgm:prSet presAssocID="{E51D0C35-4939-418C-A344-CCC612E6F028}" presName="iconSpace" presStyleCnt="0"/>
      <dgm:spPr/>
    </dgm:pt>
    <dgm:pt modelId="{5BDA84E2-33A8-4A9A-B08B-822F75E16C01}" type="pres">
      <dgm:prSet presAssocID="{E51D0C35-4939-418C-A344-CCC612E6F028}" presName="parTx" presStyleLbl="revTx" presStyleIdx="4" presStyleCnt="6">
        <dgm:presLayoutVars>
          <dgm:chMax val="0"/>
          <dgm:chPref val="0"/>
        </dgm:presLayoutVars>
      </dgm:prSet>
      <dgm:spPr/>
    </dgm:pt>
    <dgm:pt modelId="{1DD7D59D-7E2E-4922-B9BD-07ABBC1E8B4A}" type="pres">
      <dgm:prSet presAssocID="{E51D0C35-4939-418C-A344-CCC612E6F028}" presName="txSpace" presStyleCnt="0"/>
      <dgm:spPr/>
    </dgm:pt>
    <dgm:pt modelId="{10CD0F48-E53F-47C1-8949-6DB447321A56}" type="pres">
      <dgm:prSet presAssocID="{E51D0C35-4939-418C-A344-CCC612E6F028}" presName="desTx" presStyleLbl="revTx" presStyleIdx="5" presStyleCnt="6">
        <dgm:presLayoutVars/>
      </dgm:prSet>
      <dgm:spPr/>
    </dgm:pt>
  </dgm:ptLst>
  <dgm:cxnLst>
    <dgm:cxn modelId="{6069721E-E03E-4A76-AAE2-FCB3A625CCC8}" srcId="{C2B8FF19-ABA6-454E-A1B3-EA6DD9994140}" destId="{C0172236-87F9-451D-9B56-A903318B7CB8}" srcOrd="1" destOrd="0" parTransId="{B65F9577-7479-446E-8EE3-4237BDC4C57B}" sibTransId="{640EE0AE-A909-4320-8A3E-9EFD8E10B071}"/>
    <dgm:cxn modelId="{C98B1223-5059-4D41-A321-A14F77C6E8F0}" srcId="{C0172236-87F9-451D-9B56-A903318B7CB8}" destId="{2F3C9061-F0A7-43EE-BAD3-3C81521D91D2}" srcOrd="0" destOrd="0" parTransId="{D4B7EBCD-F010-4F3F-8C4E-EF4197853268}" sibTransId="{A7325077-E807-4A88-9BBF-19EBA8E2F767}"/>
    <dgm:cxn modelId="{5573FA32-995F-4203-9691-4D625DBC65A8}" srcId="{C2B8FF19-ABA6-454E-A1B3-EA6DD9994140}" destId="{E51D0C35-4939-418C-A344-CCC612E6F028}" srcOrd="2" destOrd="0" parTransId="{9B73E9DF-ADFB-407A-A4E1-914A1978B87E}" sibTransId="{DA16F1AB-73E5-4EB0-A998-07055BADA025}"/>
    <dgm:cxn modelId="{2192FC38-5BDC-4872-B586-E846AF5BE79C}" type="presOf" srcId="{E51D0C35-4939-418C-A344-CCC612E6F028}" destId="{5BDA84E2-33A8-4A9A-B08B-822F75E16C01}" srcOrd="0" destOrd="0" presId="urn:microsoft.com/office/officeart/2018/5/layout/CenteredIconLabelDescriptionList"/>
    <dgm:cxn modelId="{76510668-EC07-45B8-81AC-2159AA4DC878}" type="presOf" srcId="{2F3C9061-F0A7-43EE-BAD3-3C81521D91D2}" destId="{6498743F-70A4-43DA-A99B-327F56FB1E67}" srcOrd="0" destOrd="0" presId="urn:microsoft.com/office/officeart/2018/5/layout/CenteredIconLabelDescriptionList"/>
    <dgm:cxn modelId="{9703917B-0D20-4A1A-9EAB-867F01104D1D}" type="presOf" srcId="{8FE5277E-DAEC-4FAE-B1A6-39F85A5430A4}" destId="{6498743F-70A4-43DA-A99B-327F56FB1E67}" srcOrd="0" destOrd="3" presId="urn:microsoft.com/office/officeart/2018/5/layout/CenteredIconLabelDescriptionList"/>
    <dgm:cxn modelId="{AD752989-A86F-45C1-A6BA-B7A4311EF955}" srcId="{C2B8FF19-ABA6-454E-A1B3-EA6DD9994140}" destId="{95AB3A35-5A53-4B4F-ADEF-35F6BDA6307F}" srcOrd="0" destOrd="0" parTransId="{10600592-E28A-4EBC-9E8A-5217636BB352}" sibTransId="{BCC0C7D5-F536-493A-9258-E15FD14CAEEC}"/>
    <dgm:cxn modelId="{ABB93A92-EE43-4971-BA88-FFEE73221194}" type="presOf" srcId="{5E7BAD83-4494-4367-84DA-2CEFE5EA14CD}" destId="{6498743F-70A4-43DA-A99B-327F56FB1E67}" srcOrd="0" destOrd="1" presId="urn:microsoft.com/office/officeart/2018/5/layout/CenteredIconLabelDescriptionList"/>
    <dgm:cxn modelId="{3C1F6C95-2B30-407D-B69A-419B693C174E}" srcId="{C0172236-87F9-451D-9B56-A903318B7CB8}" destId="{76DC5B63-A23E-488E-A8A8-59BDA76E0849}" srcOrd="2" destOrd="0" parTransId="{88262FA6-0F59-4F6C-BFA3-FBD8E8DB703E}" sibTransId="{5083ABAB-612C-42A6-BC13-9EB5D422EF48}"/>
    <dgm:cxn modelId="{4C2D7A98-2254-4D24-AC56-3945E808E210}" srcId="{C0172236-87F9-451D-9B56-A903318B7CB8}" destId="{5E7BAD83-4494-4367-84DA-2CEFE5EA14CD}" srcOrd="1" destOrd="0" parTransId="{E44FB1EF-4EE0-4261-B838-AF0127252B3F}" sibTransId="{CD79F4A1-22AD-4CFE-9AF9-F957E4ACBAFE}"/>
    <dgm:cxn modelId="{13B6859F-2AE2-4342-A3EE-913B66325996}" type="presOf" srcId="{76DC5B63-A23E-488E-A8A8-59BDA76E0849}" destId="{6498743F-70A4-43DA-A99B-327F56FB1E67}" srcOrd="0" destOrd="2" presId="urn:microsoft.com/office/officeart/2018/5/layout/CenteredIconLabelDescriptionList"/>
    <dgm:cxn modelId="{94C8ABC3-066F-42B1-8992-98BB35CCA0CA}" type="presOf" srcId="{95AB3A35-5A53-4B4F-ADEF-35F6BDA6307F}" destId="{ABB0AB3A-A26F-4260-B2C9-F99B5F42C9D4}" srcOrd="0" destOrd="0" presId="urn:microsoft.com/office/officeart/2018/5/layout/CenteredIconLabelDescriptionList"/>
    <dgm:cxn modelId="{12E493C8-1565-42E6-9A0E-61294F94A0C6}" type="presOf" srcId="{C2B8FF19-ABA6-454E-A1B3-EA6DD9994140}" destId="{8CE5B091-86C0-4FE9-8BCE-D7321E4FB0AE}" srcOrd="0" destOrd="0" presId="urn:microsoft.com/office/officeart/2018/5/layout/CenteredIconLabelDescriptionList"/>
    <dgm:cxn modelId="{9BD14CFA-C84B-4F7B-B3B8-DD693D686794}" type="presOf" srcId="{C0172236-87F9-451D-9B56-A903318B7CB8}" destId="{DDAB8F11-AAFF-44E0-80CF-EBB86EB3A379}" srcOrd="0" destOrd="0" presId="urn:microsoft.com/office/officeart/2018/5/layout/CenteredIconLabelDescriptionList"/>
    <dgm:cxn modelId="{15C645FF-BE60-42D2-A198-31779DEFE132}" srcId="{C0172236-87F9-451D-9B56-A903318B7CB8}" destId="{8FE5277E-DAEC-4FAE-B1A6-39F85A5430A4}" srcOrd="3" destOrd="0" parTransId="{D9EC594F-BE79-4A63-B362-EA2FEC198ACC}" sibTransId="{C41ADA86-9102-40CE-B0F5-F649A3F1288C}"/>
    <dgm:cxn modelId="{BD1028FB-0D4E-4D9A-B706-35750DA9CCCC}" type="presParOf" srcId="{8CE5B091-86C0-4FE9-8BCE-D7321E4FB0AE}" destId="{4ECE2B24-B454-4C96-B34D-E9423BAAAD29}" srcOrd="0" destOrd="0" presId="urn:microsoft.com/office/officeart/2018/5/layout/CenteredIconLabelDescriptionList"/>
    <dgm:cxn modelId="{362942D1-BCDC-4FA7-B05D-E2EBC96D31BE}" type="presParOf" srcId="{4ECE2B24-B454-4C96-B34D-E9423BAAAD29}" destId="{C795152D-7228-4AC8-ACA4-A98A1C61BB6A}" srcOrd="0" destOrd="0" presId="urn:microsoft.com/office/officeart/2018/5/layout/CenteredIconLabelDescriptionList"/>
    <dgm:cxn modelId="{D7F16CB5-CBE2-4B14-9DB0-BC1FC62CB279}" type="presParOf" srcId="{4ECE2B24-B454-4C96-B34D-E9423BAAAD29}" destId="{1A73B38B-EF63-4981-9CD3-2C0689FCAEE3}" srcOrd="1" destOrd="0" presId="urn:microsoft.com/office/officeart/2018/5/layout/CenteredIconLabelDescriptionList"/>
    <dgm:cxn modelId="{057A2206-D990-44CE-BF1B-8FA5A659F0F5}" type="presParOf" srcId="{4ECE2B24-B454-4C96-B34D-E9423BAAAD29}" destId="{ABB0AB3A-A26F-4260-B2C9-F99B5F42C9D4}" srcOrd="2" destOrd="0" presId="urn:microsoft.com/office/officeart/2018/5/layout/CenteredIconLabelDescriptionList"/>
    <dgm:cxn modelId="{2BC82679-C72A-46DD-B186-BFAB706B24F0}" type="presParOf" srcId="{4ECE2B24-B454-4C96-B34D-E9423BAAAD29}" destId="{373D36B4-A9A0-4B16-8796-4B6F11F49D10}" srcOrd="3" destOrd="0" presId="urn:microsoft.com/office/officeart/2018/5/layout/CenteredIconLabelDescriptionList"/>
    <dgm:cxn modelId="{69B50EF9-C67C-430F-A346-E3E5C4F2D8F3}" type="presParOf" srcId="{4ECE2B24-B454-4C96-B34D-E9423BAAAD29}" destId="{C1F0F8ED-6444-4FF5-B040-3C57CA22D73F}" srcOrd="4" destOrd="0" presId="urn:microsoft.com/office/officeart/2018/5/layout/CenteredIconLabelDescriptionList"/>
    <dgm:cxn modelId="{A32EB1C7-91D1-4BEF-B533-C003CCA637AB}" type="presParOf" srcId="{8CE5B091-86C0-4FE9-8BCE-D7321E4FB0AE}" destId="{0EEE3064-CFEA-4442-94F6-7C8FDC45950B}" srcOrd="1" destOrd="0" presId="urn:microsoft.com/office/officeart/2018/5/layout/CenteredIconLabelDescriptionList"/>
    <dgm:cxn modelId="{2EF6AE88-0AC4-4A8F-B2A6-DDA4D824A12C}" type="presParOf" srcId="{8CE5B091-86C0-4FE9-8BCE-D7321E4FB0AE}" destId="{D126F98B-C98A-4308-A3ED-866BED52E422}" srcOrd="2" destOrd="0" presId="urn:microsoft.com/office/officeart/2018/5/layout/CenteredIconLabelDescriptionList"/>
    <dgm:cxn modelId="{00A63E14-81BC-4B45-86CA-A1DA9CCAA4D8}" type="presParOf" srcId="{D126F98B-C98A-4308-A3ED-866BED52E422}" destId="{28A0DA08-4F45-4EBE-B539-111635DDCB79}" srcOrd="0" destOrd="0" presId="urn:microsoft.com/office/officeart/2018/5/layout/CenteredIconLabelDescriptionList"/>
    <dgm:cxn modelId="{C25B0159-4AD6-4EE1-B8EB-B31695638049}" type="presParOf" srcId="{D126F98B-C98A-4308-A3ED-866BED52E422}" destId="{D09F1D45-105D-4115-8614-B7C1154DCC65}" srcOrd="1" destOrd="0" presId="urn:microsoft.com/office/officeart/2018/5/layout/CenteredIconLabelDescriptionList"/>
    <dgm:cxn modelId="{BFB1BBCD-F6FB-4251-8F98-19D5C50B7E8F}" type="presParOf" srcId="{D126F98B-C98A-4308-A3ED-866BED52E422}" destId="{DDAB8F11-AAFF-44E0-80CF-EBB86EB3A379}" srcOrd="2" destOrd="0" presId="urn:microsoft.com/office/officeart/2018/5/layout/CenteredIconLabelDescriptionList"/>
    <dgm:cxn modelId="{38F856D6-41FF-4085-AEBF-8D6DCF3B7528}" type="presParOf" srcId="{D126F98B-C98A-4308-A3ED-866BED52E422}" destId="{7D2DA6ED-11F9-4886-B38B-837307D072B0}" srcOrd="3" destOrd="0" presId="urn:microsoft.com/office/officeart/2018/5/layout/CenteredIconLabelDescriptionList"/>
    <dgm:cxn modelId="{64F4C8CA-119F-43D6-B61D-0ACE85638549}" type="presParOf" srcId="{D126F98B-C98A-4308-A3ED-866BED52E422}" destId="{6498743F-70A4-43DA-A99B-327F56FB1E67}" srcOrd="4" destOrd="0" presId="urn:microsoft.com/office/officeart/2018/5/layout/CenteredIconLabelDescriptionList"/>
    <dgm:cxn modelId="{DFD59448-5012-4A86-9434-B571E8B76972}" type="presParOf" srcId="{8CE5B091-86C0-4FE9-8BCE-D7321E4FB0AE}" destId="{351DBDD3-BFBE-45B2-BFB3-3F84AB0D678A}" srcOrd="3" destOrd="0" presId="urn:microsoft.com/office/officeart/2018/5/layout/CenteredIconLabelDescriptionList"/>
    <dgm:cxn modelId="{BF280B6C-395D-4C28-AB32-8AB6C4836190}" type="presParOf" srcId="{8CE5B091-86C0-4FE9-8BCE-D7321E4FB0AE}" destId="{0D66F3EC-B5CE-4A94-A628-0D79D6D824BE}" srcOrd="4" destOrd="0" presId="urn:microsoft.com/office/officeart/2018/5/layout/CenteredIconLabelDescriptionList"/>
    <dgm:cxn modelId="{A1590238-C02E-49EE-905C-95549B511C51}" type="presParOf" srcId="{0D66F3EC-B5CE-4A94-A628-0D79D6D824BE}" destId="{656D7413-5C98-4646-8ABD-62FFA32370D6}" srcOrd="0" destOrd="0" presId="urn:microsoft.com/office/officeart/2018/5/layout/CenteredIconLabelDescriptionList"/>
    <dgm:cxn modelId="{91B1D873-8EAC-407F-B9E7-37B58AC0E5B7}" type="presParOf" srcId="{0D66F3EC-B5CE-4A94-A628-0D79D6D824BE}" destId="{3DF09A82-86E5-4D2C-8513-0BF1AAF88D0A}" srcOrd="1" destOrd="0" presId="urn:microsoft.com/office/officeart/2018/5/layout/CenteredIconLabelDescriptionList"/>
    <dgm:cxn modelId="{8FFB39F6-658D-4996-8C45-62F8FA8F5E82}" type="presParOf" srcId="{0D66F3EC-B5CE-4A94-A628-0D79D6D824BE}" destId="{5BDA84E2-33A8-4A9A-B08B-822F75E16C01}" srcOrd="2" destOrd="0" presId="urn:microsoft.com/office/officeart/2018/5/layout/CenteredIconLabelDescriptionList"/>
    <dgm:cxn modelId="{032ECBAC-9221-43A3-8394-F74B18FC83C0}" type="presParOf" srcId="{0D66F3EC-B5CE-4A94-A628-0D79D6D824BE}" destId="{1DD7D59D-7E2E-4922-B9BD-07ABBC1E8B4A}" srcOrd="3" destOrd="0" presId="urn:microsoft.com/office/officeart/2018/5/layout/CenteredIconLabelDescriptionList"/>
    <dgm:cxn modelId="{0B94E39C-0E62-48D6-9559-FCFE0806A6DC}" type="presParOf" srcId="{0D66F3EC-B5CE-4A94-A628-0D79D6D824BE}" destId="{10CD0F48-E53F-47C1-8949-6DB447321A5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1170E1A-6E47-4031-8ED2-47F94BD1E9F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0433899-9F52-4891-866A-03764E884600}">
      <dgm:prSet/>
      <dgm:spPr/>
      <dgm:t>
        <a:bodyPr/>
        <a:lstStyle/>
        <a:p>
          <a:r>
            <a:rPr lang="en-US" dirty="0"/>
            <a:t>Integrate with Closing Agenda</a:t>
          </a:r>
        </a:p>
      </dgm:t>
    </dgm:pt>
    <dgm:pt modelId="{F1B7D9FC-9CF3-42B8-886F-C2D66908ACB1}" type="parTrans" cxnId="{FAE24ED9-6892-4D11-9479-CD3B8E872451}">
      <dgm:prSet/>
      <dgm:spPr/>
      <dgm:t>
        <a:bodyPr/>
        <a:lstStyle/>
        <a:p>
          <a:endParaRPr lang="en-US"/>
        </a:p>
      </dgm:t>
    </dgm:pt>
    <dgm:pt modelId="{93960EEF-281F-493E-ADBB-0A944D47E302}" type="sibTrans" cxnId="{FAE24ED9-6892-4D11-9479-CD3B8E872451}">
      <dgm:prSet/>
      <dgm:spPr/>
      <dgm:t>
        <a:bodyPr/>
        <a:lstStyle/>
        <a:p>
          <a:endParaRPr lang="en-US"/>
        </a:p>
      </dgm:t>
    </dgm:pt>
    <dgm:pt modelId="{881F7B4B-DF51-4270-AC7D-E5176B70DD9D}">
      <dgm:prSet custT="1"/>
      <dgm:spPr/>
      <dgm:t>
        <a:bodyPr/>
        <a:lstStyle/>
        <a:p>
          <a:r>
            <a:rPr lang="en-US" sz="2500" dirty="0"/>
            <a:t>Identify who is responsible for agenda item</a:t>
          </a:r>
        </a:p>
      </dgm:t>
    </dgm:pt>
    <dgm:pt modelId="{2A3E7101-7336-46A7-9674-CFA15965378F}" type="parTrans" cxnId="{7F4C49BF-2AA2-49A7-A985-FDD5C57C26B3}">
      <dgm:prSet/>
      <dgm:spPr/>
      <dgm:t>
        <a:bodyPr/>
        <a:lstStyle/>
        <a:p>
          <a:endParaRPr lang="en-US"/>
        </a:p>
      </dgm:t>
    </dgm:pt>
    <dgm:pt modelId="{2EC9FBDF-8C14-40C6-989D-EA771F14352D}" type="sibTrans" cxnId="{7F4C49BF-2AA2-49A7-A985-FDD5C57C26B3}">
      <dgm:prSet/>
      <dgm:spPr/>
      <dgm:t>
        <a:bodyPr/>
        <a:lstStyle/>
        <a:p>
          <a:endParaRPr lang="en-US"/>
        </a:p>
      </dgm:t>
    </dgm:pt>
    <dgm:pt modelId="{2CBAE1A0-35FC-4977-B793-FB93EEB2F2C5}">
      <dgm:prSet custT="1"/>
      <dgm:spPr/>
      <dgm:t>
        <a:bodyPr/>
        <a:lstStyle/>
        <a:p>
          <a:r>
            <a:rPr lang="en-US" sz="2500" dirty="0"/>
            <a:t>Include column for status</a:t>
          </a:r>
        </a:p>
      </dgm:t>
    </dgm:pt>
    <dgm:pt modelId="{06D27B61-F028-422B-ACEF-3A4352C50B92}" type="parTrans" cxnId="{CC51CFC8-D9E4-4E73-B95B-83349F7CD05D}">
      <dgm:prSet/>
      <dgm:spPr/>
      <dgm:t>
        <a:bodyPr/>
        <a:lstStyle/>
        <a:p>
          <a:endParaRPr lang="en-US"/>
        </a:p>
      </dgm:t>
    </dgm:pt>
    <dgm:pt modelId="{619B94D2-2D94-42C5-BC21-2129CBA3A99C}" type="sibTrans" cxnId="{CC51CFC8-D9E4-4E73-B95B-83349F7CD05D}">
      <dgm:prSet/>
      <dgm:spPr/>
      <dgm:t>
        <a:bodyPr/>
        <a:lstStyle/>
        <a:p>
          <a:endParaRPr lang="en-US"/>
        </a:p>
      </dgm:t>
    </dgm:pt>
    <dgm:pt modelId="{E33347A0-D13A-48EE-81AB-8AA1E6FB76FA}">
      <dgm:prSet/>
      <dgm:spPr/>
      <dgm:t>
        <a:bodyPr/>
        <a:lstStyle/>
        <a:p>
          <a:r>
            <a:rPr lang="en-US"/>
            <a:t>At closing vs. pre-closing</a:t>
          </a:r>
        </a:p>
      </dgm:t>
    </dgm:pt>
    <dgm:pt modelId="{196F9947-43AC-489A-B162-FF0A20B4D8EA}" type="parTrans" cxnId="{330B3DEF-F1FE-4ACB-A29C-3316C3A15D9C}">
      <dgm:prSet/>
      <dgm:spPr/>
      <dgm:t>
        <a:bodyPr/>
        <a:lstStyle/>
        <a:p>
          <a:endParaRPr lang="en-US"/>
        </a:p>
      </dgm:t>
    </dgm:pt>
    <dgm:pt modelId="{800D1B12-AF8B-4B3D-AF72-2DCD09B74275}" type="sibTrans" cxnId="{330B3DEF-F1FE-4ACB-A29C-3316C3A15D9C}">
      <dgm:prSet/>
      <dgm:spPr/>
      <dgm:t>
        <a:bodyPr/>
        <a:lstStyle/>
        <a:p>
          <a:endParaRPr lang="en-US"/>
        </a:p>
      </dgm:t>
    </dgm:pt>
    <dgm:pt modelId="{0D0B2B78-014E-4C15-947B-56FA2974568B}">
      <dgm:prSet custT="1"/>
      <dgm:spPr/>
      <dgm:t>
        <a:bodyPr/>
        <a:lstStyle/>
        <a:p>
          <a:r>
            <a:rPr lang="en-US" sz="2500" dirty="0"/>
            <a:t>Drafts for review</a:t>
          </a:r>
        </a:p>
      </dgm:t>
    </dgm:pt>
    <dgm:pt modelId="{B3C11259-5B48-414E-9160-B3ECE7464736}" type="parTrans" cxnId="{CF07027F-1C6B-42AB-BA7F-8C4030F8A08A}">
      <dgm:prSet/>
      <dgm:spPr/>
      <dgm:t>
        <a:bodyPr/>
        <a:lstStyle/>
        <a:p>
          <a:endParaRPr lang="en-US"/>
        </a:p>
      </dgm:t>
    </dgm:pt>
    <dgm:pt modelId="{1B03D1E8-DF74-47CE-953A-31FD669B8827}" type="sibTrans" cxnId="{CF07027F-1C6B-42AB-BA7F-8C4030F8A08A}">
      <dgm:prSet/>
      <dgm:spPr/>
      <dgm:t>
        <a:bodyPr/>
        <a:lstStyle/>
        <a:p>
          <a:endParaRPr lang="en-US"/>
        </a:p>
      </dgm:t>
    </dgm:pt>
    <dgm:pt modelId="{A2BC4578-7BEB-40BB-BA36-1FB5A9D62725}">
      <dgm:prSet/>
      <dgm:spPr/>
      <dgm:t>
        <a:bodyPr/>
        <a:lstStyle/>
        <a:p>
          <a:r>
            <a:rPr lang="en-US"/>
            <a:t>Waiver of requirements</a:t>
          </a:r>
        </a:p>
      </dgm:t>
    </dgm:pt>
    <dgm:pt modelId="{A5A1684F-2209-449B-9E36-0748C89CC7DA}" type="parTrans" cxnId="{2D32578E-B64E-48A6-8B00-2462359A4095}">
      <dgm:prSet/>
      <dgm:spPr/>
      <dgm:t>
        <a:bodyPr/>
        <a:lstStyle/>
        <a:p>
          <a:endParaRPr lang="en-US"/>
        </a:p>
      </dgm:t>
    </dgm:pt>
    <dgm:pt modelId="{376FB586-2ED3-4620-917B-3C99C23F3DA2}" type="sibTrans" cxnId="{2D32578E-B64E-48A6-8B00-2462359A4095}">
      <dgm:prSet/>
      <dgm:spPr/>
      <dgm:t>
        <a:bodyPr/>
        <a:lstStyle/>
        <a:p>
          <a:endParaRPr lang="en-US"/>
        </a:p>
      </dgm:t>
    </dgm:pt>
    <dgm:pt modelId="{27D7C8B9-4E5F-46C9-9AC9-76CE6DC5B84B}" type="pres">
      <dgm:prSet presAssocID="{51170E1A-6E47-4031-8ED2-47F94BD1E9F4}" presName="linear" presStyleCnt="0">
        <dgm:presLayoutVars>
          <dgm:animLvl val="lvl"/>
          <dgm:resizeHandles val="exact"/>
        </dgm:presLayoutVars>
      </dgm:prSet>
      <dgm:spPr/>
    </dgm:pt>
    <dgm:pt modelId="{C278C880-E0C9-43E9-B1D1-6465BB397C32}" type="pres">
      <dgm:prSet presAssocID="{80433899-9F52-4891-866A-03764E884600}" presName="parentText" presStyleLbl="node1" presStyleIdx="0" presStyleCnt="3">
        <dgm:presLayoutVars>
          <dgm:chMax val="0"/>
          <dgm:bulletEnabled val="1"/>
        </dgm:presLayoutVars>
      </dgm:prSet>
      <dgm:spPr/>
    </dgm:pt>
    <dgm:pt modelId="{4C3F5486-B95F-484B-9112-45D162AF84B6}" type="pres">
      <dgm:prSet presAssocID="{80433899-9F52-4891-866A-03764E884600}" presName="childText" presStyleLbl="revTx" presStyleIdx="0" presStyleCnt="2">
        <dgm:presLayoutVars>
          <dgm:bulletEnabled val="1"/>
        </dgm:presLayoutVars>
      </dgm:prSet>
      <dgm:spPr/>
    </dgm:pt>
    <dgm:pt modelId="{5DF882F0-6417-4A26-8B47-162AB0188667}" type="pres">
      <dgm:prSet presAssocID="{E33347A0-D13A-48EE-81AB-8AA1E6FB76FA}" presName="parentText" presStyleLbl="node1" presStyleIdx="1" presStyleCnt="3">
        <dgm:presLayoutVars>
          <dgm:chMax val="0"/>
          <dgm:bulletEnabled val="1"/>
        </dgm:presLayoutVars>
      </dgm:prSet>
      <dgm:spPr/>
    </dgm:pt>
    <dgm:pt modelId="{3F86B6B9-8A91-495E-98E2-5D615E43F074}" type="pres">
      <dgm:prSet presAssocID="{E33347A0-D13A-48EE-81AB-8AA1E6FB76FA}" presName="childText" presStyleLbl="revTx" presStyleIdx="1" presStyleCnt="2">
        <dgm:presLayoutVars>
          <dgm:bulletEnabled val="1"/>
        </dgm:presLayoutVars>
      </dgm:prSet>
      <dgm:spPr/>
    </dgm:pt>
    <dgm:pt modelId="{5C31E261-AD3F-4314-9599-A252995B5629}" type="pres">
      <dgm:prSet presAssocID="{A2BC4578-7BEB-40BB-BA36-1FB5A9D62725}" presName="parentText" presStyleLbl="node1" presStyleIdx="2" presStyleCnt="3">
        <dgm:presLayoutVars>
          <dgm:chMax val="0"/>
          <dgm:bulletEnabled val="1"/>
        </dgm:presLayoutVars>
      </dgm:prSet>
      <dgm:spPr/>
    </dgm:pt>
  </dgm:ptLst>
  <dgm:cxnLst>
    <dgm:cxn modelId="{F78CDB01-8025-4105-B6C8-5099BD2F3837}" type="presOf" srcId="{0D0B2B78-014E-4C15-947B-56FA2974568B}" destId="{3F86B6B9-8A91-495E-98E2-5D615E43F074}" srcOrd="0" destOrd="0" presId="urn:microsoft.com/office/officeart/2005/8/layout/vList2"/>
    <dgm:cxn modelId="{E9592811-C322-4A84-8785-F411B6DF7A15}" type="presOf" srcId="{A2BC4578-7BEB-40BB-BA36-1FB5A9D62725}" destId="{5C31E261-AD3F-4314-9599-A252995B5629}" srcOrd="0" destOrd="0" presId="urn:microsoft.com/office/officeart/2005/8/layout/vList2"/>
    <dgm:cxn modelId="{EE966540-DE67-4452-873D-5FE0B221620A}" type="presOf" srcId="{80433899-9F52-4891-866A-03764E884600}" destId="{C278C880-E0C9-43E9-B1D1-6465BB397C32}" srcOrd="0" destOrd="0" presId="urn:microsoft.com/office/officeart/2005/8/layout/vList2"/>
    <dgm:cxn modelId="{E556137A-B0FB-419D-A005-B6F227A403BD}" type="presOf" srcId="{51170E1A-6E47-4031-8ED2-47F94BD1E9F4}" destId="{27D7C8B9-4E5F-46C9-9AC9-76CE6DC5B84B}" srcOrd="0" destOrd="0" presId="urn:microsoft.com/office/officeart/2005/8/layout/vList2"/>
    <dgm:cxn modelId="{CF07027F-1C6B-42AB-BA7F-8C4030F8A08A}" srcId="{E33347A0-D13A-48EE-81AB-8AA1E6FB76FA}" destId="{0D0B2B78-014E-4C15-947B-56FA2974568B}" srcOrd="0" destOrd="0" parTransId="{B3C11259-5B48-414E-9160-B3ECE7464736}" sibTransId="{1B03D1E8-DF74-47CE-953A-31FD669B8827}"/>
    <dgm:cxn modelId="{7B8D5E80-6A38-4A5F-92A8-CDDC92D17A2D}" type="presOf" srcId="{2CBAE1A0-35FC-4977-B793-FB93EEB2F2C5}" destId="{4C3F5486-B95F-484B-9112-45D162AF84B6}" srcOrd="0" destOrd="1" presId="urn:microsoft.com/office/officeart/2005/8/layout/vList2"/>
    <dgm:cxn modelId="{2D32578E-B64E-48A6-8B00-2462359A4095}" srcId="{51170E1A-6E47-4031-8ED2-47F94BD1E9F4}" destId="{A2BC4578-7BEB-40BB-BA36-1FB5A9D62725}" srcOrd="2" destOrd="0" parTransId="{A5A1684F-2209-449B-9E36-0748C89CC7DA}" sibTransId="{376FB586-2ED3-4620-917B-3C99C23F3DA2}"/>
    <dgm:cxn modelId="{7F4C49BF-2AA2-49A7-A985-FDD5C57C26B3}" srcId="{80433899-9F52-4891-866A-03764E884600}" destId="{881F7B4B-DF51-4270-AC7D-E5176B70DD9D}" srcOrd="0" destOrd="0" parTransId="{2A3E7101-7336-46A7-9674-CFA15965378F}" sibTransId="{2EC9FBDF-8C14-40C6-989D-EA771F14352D}"/>
    <dgm:cxn modelId="{CC51CFC8-D9E4-4E73-B95B-83349F7CD05D}" srcId="{80433899-9F52-4891-866A-03764E884600}" destId="{2CBAE1A0-35FC-4977-B793-FB93EEB2F2C5}" srcOrd="1" destOrd="0" parTransId="{06D27B61-F028-422B-ACEF-3A4352C50B92}" sibTransId="{619B94D2-2D94-42C5-BC21-2129CBA3A99C}"/>
    <dgm:cxn modelId="{FAE24ED9-6892-4D11-9479-CD3B8E872451}" srcId="{51170E1A-6E47-4031-8ED2-47F94BD1E9F4}" destId="{80433899-9F52-4891-866A-03764E884600}" srcOrd="0" destOrd="0" parTransId="{F1B7D9FC-9CF3-42B8-886F-C2D66908ACB1}" sibTransId="{93960EEF-281F-493E-ADBB-0A944D47E302}"/>
    <dgm:cxn modelId="{330B3DEF-F1FE-4ACB-A29C-3316C3A15D9C}" srcId="{51170E1A-6E47-4031-8ED2-47F94BD1E9F4}" destId="{E33347A0-D13A-48EE-81AB-8AA1E6FB76FA}" srcOrd="1" destOrd="0" parTransId="{196F9947-43AC-489A-B162-FF0A20B4D8EA}" sibTransId="{800D1B12-AF8B-4B3D-AF72-2DCD09B74275}"/>
    <dgm:cxn modelId="{F70BDEEF-719C-4110-A7B2-D2945B9216DA}" type="presOf" srcId="{E33347A0-D13A-48EE-81AB-8AA1E6FB76FA}" destId="{5DF882F0-6417-4A26-8B47-162AB0188667}" srcOrd="0" destOrd="0" presId="urn:microsoft.com/office/officeart/2005/8/layout/vList2"/>
    <dgm:cxn modelId="{68481FFE-E8A1-4D9B-AA74-7F7ADCBD2722}" type="presOf" srcId="{881F7B4B-DF51-4270-AC7D-E5176B70DD9D}" destId="{4C3F5486-B95F-484B-9112-45D162AF84B6}" srcOrd="0" destOrd="0" presId="urn:microsoft.com/office/officeart/2005/8/layout/vList2"/>
    <dgm:cxn modelId="{42BE1A73-54FA-41F4-B656-32EDC4B2E1EF}" type="presParOf" srcId="{27D7C8B9-4E5F-46C9-9AC9-76CE6DC5B84B}" destId="{C278C880-E0C9-43E9-B1D1-6465BB397C32}" srcOrd="0" destOrd="0" presId="urn:microsoft.com/office/officeart/2005/8/layout/vList2"/>
    <dgm:cxn modelId="{514A5F17-C138-4E96-84B2-AC6FE9B3352B}" type="presParOf" srcId="{27D7C8B9-4E5F-46C9-9AC9-76CE6DC5B84B}" destId="{4C3F5486-B95F-484B-9112-45D162AF84B6}" srcOrd="1" destOrd="0" presId="urn:microsoft.com/office/officeart/2005/8/layout/vList2"/>
    <dgm:cxn modelId="{BC48F4BE-F83C-444F-967C-618ED43E207D}" type="presParOf" srcId="{27D7C8B9-4E5F-46C9-9AC9-76CE6DC5B84B}" destId="{5DF882F0-6417-4A26-8B47-162AB0188667}" srcOrd="2" destOrd="0" presId="urn:microsoft.com/office/officeart/2005/8/layout/vList2"/>
    <dgm:cxn modelId="{B927435B-B914-4BFF-9A0D-9B6B59B2CB39}" type="presParOf" srcId="{27D7C8B9-4E5F-46C9-9AC9-76CE6DC5B84B}" destId="{3F86B6B9-8A91-495E-98E2-5D615E43F074}" srcOrd="3" destOrd="0" presId="urn:microsoft.com/office/officeart/2005/8/layout/vList2"/>
    <dgm:cxn modelId="{544C3B22-028A-46ED-AC71-53A621ADB3FD}" type="presParOf" srcId="{27D7C8B9-4E5F-46C9-9AC9-76CE6DC5B84B}" destId="{5C31E261-AD3F-4314-9599-A252995B56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54F0F-9980-42C5-9743-78BA1942549F}">
      <dsp:nvSpPr>
        <dsp:cNvPr id="0" name=""/>
        <dsp:cNvSpPr/>
      </dsp:nvSpPr>
      <dsp:spPr>
        <a:xfrm>
          <a:off x="0" y="0"/>
          <a:ext cx="10515600" cy="1145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85202-284C-4B3D-AAE6-BDA0724BC875}">
      <dsp:nvSpPr>
        <dsp:cNvPr id="0" name=""/>
        <dsp:cNvSpPr/>
      </dsp:nvSpPr>
      <dsp:spPr>
        <a:xfrm>
          <a:off x="346593" y="258286"/>
          <a:ext cx="630170" cy="630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41B82-9737-4070-A1AF-F05B25771420}">
      <dsp:nvSpPr>
        <dsp:cNvPr id="0" name=""/>
        <dsp:cNvSpPr/>
      </dsp:nvSpPr>
      <dsp:spPr>
        <a:xfrm>
          <a:off x="1323357" y="489"/>
          <a:ext cx="9192242" cy="114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60" tIns="121260" rIns="121260" bIns="121260" numCol="1" spcCol="1270" anchor="ctr" anchorCtr="0">
          <a:noAutofit/>
        </a:bodyPr>
        <a:lstStyle/>
        <a:p>
          <a:pPr marL="0" lvl="0" indent="0" algn="l" defTabSz="1111250">
            <a:lnSpc>
              <a:spcPct val="100000"/>
            </a:lnSpc>
            <a:spcBef>
              <a:spcPct val="0"/>
            </a:spcBef>
            <a:spcAft>
              <a:spcPct val="35000"/>
            </a:spcAft>
            <a:buNone/>
          </a:pPr>
          <a:r>
            <a:rPr lang="en-US" sz="2500" kern="1200" dirty="0"/>
            <a:t>Read through all title documents listed on title search/report and determine applicability and relevance </a:t>
          </a:r>
        </a:p>
      </dsp:txBody>
      <dsp:txXfrm>
        <a:off x="1323357" y="489"/>
        <a:ext cx="9192242" cy="1145763"/>
      </dsp:txXfrm>
    </dsp:sp>
    <dsp:sp modelId="{F119445B-8FAE-42A2-9E92-57720A14A2C6}">
      <dsp:nvSpPr>
        <dsp:cNvPr id="0" name=""/>
        <dsp:cNvSpPr/>
      </dsp:nvSpPr>
      <dsp:spPr>
        <a:xfrm>
          <a:off x="0" y="1432694"/>
          <a:ext cx="10515600" cy="1145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CFBCF-F04F-4A5A-B4EB-99C0B5AAAED9}">
      <dsp:nvSpPr>
        <dsp:cNvPr id="0" name=""/>
        <dsp:cNvSpPr/>
      </dsp:nvSpPr>
      <dsp:spPr>
        <a:xfrm>
          <a:off x="346593" y="1690491"/>
          <a:ext cx="630170" cy="6301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8D864-F9EE-4B21-B6A2-BD20A03E0EEA}">
      <dsp:nvSpPr>
        <dsp:cNvPr id="0" name=""/>
        <dsp:cNvSpPr/>
      </dsp:nvSpPr>
      <dsp:spPr>
        <a:xfrm>
          <a:off x="1323357" y="1432694"/>
          <a:ext cx="9192242" cy="114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60" tIns="121260" rIns="121260" bIns="121260" numCol="1" spcCol="1270" anchor="ctr" anchorCtr="0">
          <a:noAutofit/>
        </a:bodyPr>
        <a:lstStyle/>
        <a:p>
          <a:pPr marL="0" lvl="0" indent="0" algn="l" defTabSz="1111250">
            <a:lnSpc>
              <a:spcPct val="100000"/>
            </a:lnSpc>
            <a:spcBef>
              <a:spcPct val="0"/>
            </a:spcBef>
            <a:spcAft>
              <a:spcPct val="35000"/>
            </a:spcAft>
            <a:buNone/>
          </a:pPr>
          <a:r>
            <a:rPr lang="en-US" sz="2500" kern="1200" dirty="0"/>
            <a:t>Determine how title document impacts property</a:t>
          </a:r>
        </a:p>
      </dsp:txBody>
      <dsp:txXfrm>
        <a:off x="1323357" y="1432694"/>
        <a:ext cx="9192242" cy="1145763"/>
      </dsp:txXfrm>
    </dsp:sp>
    <dsp:sp modelId="{CE756E91-157A-48B1-989F-FDA897202BA1}">
      <dsp:nvSpPr>
        <dsp:cNvPr id="0" name=""/>
        <dsp:cNvSpPr/>
      </dsp:nvSpPr>
      <dsp:spPr>
        <a:xfrm>
          <a:off x="0" y="2864899"/>
          <a:ext cx="10515600" cy="1145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4F239-255A-4B74-B8A1-69199A73DB7C}">
      <dsp:nvSpPr>
        <dsp:cNvPr id="0" name=""/>
        <dsp:cNvSpPr/>
      </dsp:nvSpPr>
      <dsp:spPr>
        <a:xfrm>
          <a:off x="346593" y="3122696"/>
          <a:ext cx="630170" cy="6301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9E9FD-35D7-4B5C-9F8F-B140F32A8CCC}">
      <dsp:nvSpPr>
        <dsp:cNvPr id="0" name=""/>
        <dsp:cNvSpPr/>
      </dsp:nvSpPr>
      <dsp:spPr>
        <a:xfrm>
          <a:off x="1323357" y="2864899"/>
          <a:ext cx="9192242" cy="114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60" tIns="121260" rIns="121260" bIns="121260" numCol="1" spcCol="1270" anchor="ctr" anchorCtr="0">
          <a:noAutofit/>
        </a:bodyPr>
        <a:lstStyle/>
        <a:p>
          <a:pPr marL="0" lvl="0" indent="0" algn="l" defTabSz="1111250">
            <a:lnSpc>
              <a:spcPct val="100000"/>
            </a:lnSpc>
            <a:spcBef>
              <a:spcPct val="0"/>
            </a:spcBef>
            <a:spcAft>
              <a:spcPct val="35000"/>
            </a:spcAft>
            <a:buNone/>
          </a:pPr>
          <a:r>
            <a:rPr lang="en-US" sz="2500" kern="1200"/>
            <a:t>If relevant, discuss document with relevant parties</a:t>
          </a:r>
        </a:p>
      </dsp:txBody>
      <dsp:txXfrm>
        <a:off x="1323357" y="2864899"/>
        <a:ext cx="9192242" cy="1145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45663-2A83-4949-A5AE-9ADFD6075634}">
      <dsp:nvSpPr>
        <dsp:cNvPr id="0" name=""/>
        <dsp:cNvSpPr/>
      </dsp:nvSpPr>
      <dsp:spPr>
        <a:xfrm>
          <a:off x="0" y="681397"/>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2E1FF-7C44-4F4F-ADF3-0901D35D21FA}">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B1EFF-237B-4732-B984-315EC733622B}">
      <dsp:nvSpPr>
        <dsp:cNvPr id="0" name=""/>
        <dsp:cNvSpPr/>
      </dsp:nvSpPr>
      <dsp:spPr>
        <a:xfrm>
          <a:off x="1911072" y="681397"/>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100000"/>
            </a:lnSpc>
            <a:spcBef>
              <a:spcPct val="0"/>
            </a:spcBef>
            <a:spcAft>
              <a:spcPct val="35000"/>
            </a:spcAft>
            <a:buNone/>
          </a:pPr>
          <a:r>
            <a:rPr lang="en-US" sz="2500" kern="1200" dirty="0"/>
            <a:t>Know your Deal</a:t>
          </a:r>
        </a:p>
      </dsp:txBody>
      <dsp:txXfrm>
        <a:off x="1911072" y="681397"/>
        <a:ext cx="4308556" cy="1676804"/>
      </dsp:txXfrm>
    </dsp:sp>
    <dsp:sp modelId="{0390443E-D585-411D-AA3C-92BFED5FBF8A}">
      <dsp:nvSpPr>
        <dsp:cNvPr id="0" name=""/>
        <dsp:cNvSpPr/>
      </dsp:nvSpPr>
      <dsp:spPr>
        <a:xfrm>
          <a:off x="0" y="2480557"/>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9A58B-F038-4454-B1DD-DBE223EAD8F5}">
      <dsp:nvSpPr>
        <dsp:cNvPr id="0" name=""/>
        <dsp:cNvSpPr/>
      </dsp:nvSpPr>
      <dsp:spPr>
        <a:xfrm>
          <a:off x="526342" y="3032901"/>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B53AA-9CEF-42FE-91F6-F46F3C9AEB95}">
      <dsp:nvSpPr>
        <dsp:cNvPr id="0" name=""/>
        <dsp:cNvSpPr/>
      </dsp:nvSpPr>
      <dsp:spPr>
        <a:xfrm>
          <a:off x="1892029" y="2567885"/>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100000"/>
            </a:lnSpc>
            <a:spcBef>
              <a:spcPct val="0"/>
            </a:spcBef>
            <a:spcAft>
              <a:spcPct val="35000"/>
            </a:spcAft>
            <a:buNone/>
          </a:pPr>
          <a:r>
            <a:rPr lang="en-US" sz="2500" kern="1200" dirty="0"/>
            <a:t>Schedule B, Part 1 = checklist </a:t>
          </a:r>
        </a:p>
      </dsp:txBody>
      <dsp:txXfrm>
        <a:off x="1892029" y="2567885"/>
        <a:ext cx="4308556" cy="1676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71CC2-3477-440C-9560-1A82C062A3BB}">
      <dsp:nvSpPr>
        <dsp:cNvPr id="0" name=""/>
        <dsp:cNvSpPr/>
      </dsp:nvSpPr>
      <dsp:spPr>
        <a:xfrm>
          <a:off x="0" y="221463"/>
          <a:ext cx="105156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0FE6B-4148-42D3-A638-CE897BF5C234}">
      <dsp:nvSpPr>
        <dsp:cNvPr id="0" name=""/>
        <dsp:cNvSpPr/>
      </dsp:nvSpPr>
      <dsp:spPr>
        <a:xfrm>
          <a:off x="549844" y="0"/>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Format of request may vary (list vs. letter)</a:t>
          </a:r>
        </a:p>
      </dsp:txBody>
      <dsp:txXfrm>
        <a:off x="585870" y="36026"/>
        <a:ext cx="7288868" cy="665948"/>
      </dsp:txXfrm>
    </dsp:sp>
    <dsp:sp modelId="{9C8A25E8-899F-4D75-AF94-1101056BF881}">
      <dsp:nvSpPr>
        <dsp:cNvPr id="0" name=""/>
        <dsp:cNvSpPr/>
      </dsp:nvSpPr>
      <dsp:spPr>
        <a:xfrm>
          <a:off x="0" y="1298313"/>
          <a:ext cx="10515600" cy="2283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Insured party name</a:t>
          </a:r>
        </a:p>
        <a:p>
          <a:pPr marL="228600" lvl="1" indent="-228600" algn="l" defTabSz="1111250">
            <a:lnSpc>
              <a:spcPct val="90000"/>
            </a:lnSpc>
            <a:spcBef>
              <a:spcPct val="0"/>
            </a:spcBef>
            <a:spcAft>
              <a:spcPct val="15000"/>
            </a:spcAft>
            <a:buChar char="•"/>
          </a:pPr>
          <a:r>
            <a:rPr lang="en-US" sz="2500" kern="1200"/>
            <a:t>Requested insurance amount</a:t>
          </a:r>
        </a:p>
        <a:p>
          <a:pPr marL="228600" lvl="1" indent="-228600" algn="l" defTabSz="1111250">
            <a:lnSpc>
              <a:spcPct val="90000"/>
            </a:lnSpc>
            <a:spcBef>
              <a:spcPct val="0"/>
            </a:spcBef>
            <a:spcAft>
              <a:spcPct val="15000"/>
            </a:spcAft>
            <a:buChar char="•"/>
          </a:pPr>
          <a:r>
            <a:rPr lang="en-US" sz="2500" kern="1200"/>
            <a:t>List of standard endorsements</a:t>
          </a:r>
        </a:p>
        <a:p>
          <a:pPr marL="228600" lvl="1" indent="-228600" algn="l" defTabSz="1111250">
            <a:lnSpc>
              <a:spcPct val="90000"/>
            </a:lnSpc>
            <a:spcBef>
              <a:spcPct val="0"/>
            </a:spcBef>
            <a:spcAft>
              <a:spcPct val="15000"/>
            </a:spcAft>
            <a:buChar char="•"/>
          </a:pPr>
          <a:r>
            <a:rPr lang="en-US" sz="2500" kern="1200"/>
            <a:t>List of endorsements requested based on title commitment review</a:t>
          </a:r>
        </a:p>
      </dsp:txBody>
      <dsp:txXfrm>
        <a:off x="0" y="1298313"/>
        <a:ext cx="10515600" cy="2283750"/>
      </dsp:txXfrm>
    </dsp:sp>
    <dsp:sp modelId="{DACD1736-02AB-4CA1-BDE0-BEA17CCF54E4}">
      <dsp:nvSpPr>
        <dsp:cNvPr id="0" name=""/>
        <dsp:cNvSpPr/>
      </dsp:nvSpPr>
      <dsp:spPr>
        <a:xfrm>
          <a:off x="516252" y="1005515"/>
          <a:ext cx="7360920" cy="738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Main components are similar</a:t>
          </a:r>
        </a:p>
      </dsp:txBody>
      <dsp:txXfrm>
        <a:off x="552278" y="1041541"/>
        <a:ext cx="728886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A4815-DB9C-4DA3-AC00-E46638F2B6D6}">
      <dsp:nvSpPr>
        <dsp:cNvPr id="0" name=""/>
        <dsp:cNvSpPr/>
      </dsp:nvSpPr>
      <dsp:spPr>
        <a:xfrm>
          <a:off x="51" y="21487"/>
          <a:ext cx="4913783" cy="118257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Obtain Surveys and Plot Plans</a:t>
          </a:r>
        </a:p>
      </dsp:txBody>
      <dsp:txXfrm>
        <a:off x="51" y="21487"/>
        <a:ext cx="4913783" cy="1182578"/>
      </dsp:txXfrm>
    </dsp:sp>
    <dsp:sp modelId="{FB7DAE0A-3475-4959-A8D2-235534BECDBF}">
      <dsp:nvSpPr>
        <dsp:cNvPr id="0" name=""/>
        <dsp:cNvSpPr/>
      </dsp:nvSpPr>
      <dsp:spPr>
        <a:xfrm>
          <a:off x="51" y="1204065"/>
          <a:ext cx="4913783" cy="24457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a:t>Encroachments </a:t>
          </a:r>
        </a:p>
        <a:p>
          <a:pPr marL="285750" lvl="1" indent="-285750" algn="l" defTabSz="1422400">
            <a:lnSpc>
              <a:spcPct val="90000"/>
            </a:lnSpc>
            <a:spcBef>
              <a:spcPct val="0"/>
            </a:spcBef>
            <a:spcAft>
              <a:spcPct val="15000"/>
            </a:spcAft>
            <a:buChar char="•"/>
          </a:pPr>
          <a:r>
            <a:rPr lang="en-US" sz="3200" kern="1200"/>
            <a:t>Stuff on the land</a:t>
          </a:r>
        </a:p>
        <a:p>
          <a:pPr marL="285750" lvl="1" indent="-285750" algn="l" defTabSz="1422400">
            <a:lnSpc>
              <a:spcPct val="90000"/>
            </a:lnSpc>
            <a:spcBef>
              <a:spcPct val="0"/>
            </a:spcBef>
            <a:spcAft>
              <a:spcPct val="15000"/>
            </a:spcAft>
            <a:buChar char="•"/>
          </a:pPr>
          <a:r>
            <a:rPr lang="en-US" sz="3200" kern="1200" dirty="0"/>
            <a:t>Discrepancies in property descriptions</a:t>
          </a:r>
        </a:p>
      </dsp:txBody>
      <dsp:txXfrm>
        <a:off x="51" y="1204065"/>
        <a:ext cx="4913783" cy="2445795"/>
      </dsp:txXfrm>
    </dsp:sp>
    <dsp:sp modelId="{6D55FF3D-6C57-42E1-BDF3-DE55C37A1F37}">
      <dsp:nvSpPr>
        <dsp:cNvPr id="0" name=""/>
        <dsp:cNvSpPr/>
      </dsp:nvSpPr>
      <dsp:spPr>
        <a:xfrm>
          <a:off x="5601764" y="21487"/>
          <a:ext cx="4913783" cy="118257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Surveys vs. plot plans</a:t>
          </a:r>
        </a:p>
      </dsp:txBody>
      <dsp:txXfrm>
        <a:off x="5601764" y="21487"/>
        <a:ext cx="4913783" cy="1182578"/>
      </dsp:txXfrm>
    </dsp:sp>
    <dsp:sp modelId="{5E34029F-B7B9-4E91-99F8-B4E83645FA6B}">
      <dsp:nvSpPr>
        <dsp:cNvPr id="0" name=""/>
        <dsp:cNvSpPr/>
      </dsp:nvSpPr>
      <dsp:spPr>
        <a:xfrm>
          <a:off x="5601764" y="1204065"/>
          <a:ext cx="4913783" cy="244579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a:t>Site complexity</a:t>
          </a:r>
        </a:p>
        <a:p>
          <a:pPr marL="285750" lvl="1" indent="-285750" algn="l" defTabSz="1422400">
            <a:lnSpc>
              <a:spcPct val="90000"/>
            </a:lnSpc>
            <a:spcBef>
              <a:spcPct val="0"/>
            </a:spcBef>
            <a:spcAft>
              <a:spcPct val="15000"/>
            </a:spcAft>
            <a:buChar char="•"/>
          </a:pPr>
          <a:r>
            <a:rPr lang="en-US" sz="3200" kern="1200"/>
            <a:t>Exception complexity</a:t>
          </a:r>
        </a:p>
        <a:p>
          <a:pPr marL="285750" lvl="1" indent="-285750" algn="l" defTabSz="1422400">
            <a:lnSpc>
              <a:spcPct val="90000"/>
            </a:lnSpc>
            <a:spcBef>
              <a:spcPct val="0"/>
            </a:spcBef>
            <a:spcAft>
              <a:spcPct val="15000"/>
            </a:spcAft>
            <a:buChar char="•"/>
          </a:pPr>
          <a:r>
            <a:rPr lang="en-US" sz="3200" kern="1200"/>
            <a:t>Available coverage</a:t>
          </a:r>
        </a:p>
        <a:p>
          <a:pPr marL="285750" lvl="1" indent="-285750" algn="l" defTabSz="1422400">
            <a:lnSpc>
              <a:spcPct val="90000"/>
            </a:lnSpc>
            <a:spcBef>
              <a:spcPct val="0"/>
            </a:spcBef>
            <a:spcAft>
              <a:spcPct val="15000"/>
            </a:spcAft>
            <a:buChar char="•"/>
          </a:pPr>
          <a:r>
            <a:rPr lang="en-US" sz="3200" kern="1200"/>
            <a:t>Cost and timing</a:t>
          </a:r>
        </a:p>
      </dsp:txBody>
      <dsp:txXfrm>
        <a:off x="5601764" y="1204065"/>
        <a:ext cx="4913783" cy="2445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5152D-7228-4AC8-ACA4-A98A1C61BB6A}">
      <dsp:nvSpPr>
        <dsp:cNvPr id="0" name=""/>
        <dsp:cNvSpPr/>
      </dsp:nvSpPr>
      <dsp:spPr>
        <a:xfrm>
          <a:off x="870825" y="1184676"/>
          <a:ext cx="967679" cy="9676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0AB3A-A26F-4260-B2C9-F99B5F42C9D4}">
      <dsp:nvSpPr>
        <dsp:cNvPr id="0" name=""/>
        <dsp:cNvSpPr/>
      </dsp:nvSpPr>
      <dsp:spPr>
        <a:xfrm>
          <a:off x="5970" y="2248495"/>
          <a:ext cx="2764797" cy="77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What is FinCEN?  </a:t>
          </a:r>
        </a:p>
      </dsp:txBody>
      <dsp:txXfrm>
        <a:off x="5970" y="2248495"/>
        <a:ext cx="2764797" cy="778359"/>
      </dsp:txXfrm>
    </dsp:sp>
    <dsp:sp modelId="{C1F0F8ED-6444-4FF5-B040-3C57CA22D73F}">
      <dsp:nvSpPr>
        <dsp:cNvPr id="0" name=""/>
        <dsp:cNvSpPr/>
      </dsp:nvSpPr>
      <dsp:spPr>
        <a:xfrm>
          <a:off x="5970" y="3066016"/>
          <a:ext cx="2764797" cy="88703"/>
        </a:xfrm>
        <a:prstGeom prst="rect">
          <a:avLst/>
        </a:prstGeom>
        <a:noFill/>
        <a:ln>
          <a:noFill/>
        </a:ln>
        <a:effectLst/>
      </dsp:spPr>
      <dsp:style>
        <a:lnRef idx="0">
          <a:scrgbClr r="0" g="0" b="0"/>
        </a:lnRef>
        <a:fillRef idx="0">
          <a:scrgbClr r="0" g="0" b="0"/>
        </a:fillRef>
        <a:effectRef idx="0">
          <a:scrgbClr r="0" g="0" b="0"/>
        </a:effectRef>
        <a:fontRef idx="minor"/>
      </dsp:style>
    </dsp:sp>
    <dsp:sp modelId="{28A0DA08-4F45-4EBE-B539-111635DDCB79}">
      <dsp:nvSpPr>
        <dsp:cNvPr id="0" name=""/>
        <dsp:cNvSpPr/>
      </dsp:nvSpPr>
      <dsp:spPr>
        <a:xfrm>
          <a:off x="4773960" y="1033806"/>
          <a:ext cx="967679" cy="967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B8F11-AAFF-44E0-80CF-EBB86EB3A379}">
      <dsp:nvSpPr>
        <dsp:cNvPr id="0" name=""/>
        <dsp:cNvSpPr/>
      </dsp:nvSpPr>
      <dsp:spPr>
        <a:xfrm>
          <a:off x="3895556" y="2192272"/>
          <a:ext cx="2764797" cy="77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Reporting Obligation</a:t>
          </a:r>
        </a:p>
      </dsp:txBody>
      <dsp:txXfrm>
        <a:off x="3895556" y="2192272"/>
        <a:ext cx="2764797" cy="778359"/>
      </dsp:txXfrm>
    </dsp:sp>
    <dsp:sp modelId="{6498743F-70A4-43DA-A99B-327F56FB1E67}">
      <dsp:nvSpPr>
        <dsp:cNvPr id="0" name=""/>
        <dsp:cNvSpPr/>
      </dsp:nvSpPr>
      <dsp:spPr>
        <a:xfrm>
          <a:off x="3254607" y="2577581"/>
          <a:ext cx="4006384" cy="73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dirty="0"/>
            <a:t>Cash Purchases/Hard Money </a:t>
          </a:r>
        </a:p>
        <a:p>
          <a:pPr marL="0" lvl="0" indent="0" algn="ctr" defTabSz="1111250">
            <a:lnSpc>
              <a:spcPct val="100000"/>
            </a:lnSpc>
            <a:spcBef>
              <a:spcPct val="0"/>
            </a:spcBef>
            <a:spcAft>
              <a:spcPct val="35000"/>
            </a:spcAft>
            <a:buNone/>
          </a:pPr>
          <a:r>
            <a:rPr lang="en-US" sz="2500" kern="1200" dirty="0"/>
            <a:t>Residential property</a:t>
          </a:r>
        </a:p>
        <a:p>
          <a:pPr marL="0" lvl="0" indent="0" algn="ctr" defTabSz="1111250">
            <a:lnSpc>
              <a:spcPct val="100000"/>
            </a:lnSpc>
            <a:spcBef>
              <a:spcPct val="0"/>
            </a:spcBef>
            <a:spcAft>
              <a:spcPct val="35000"/>
            </a:spcAft>
            <a:buNone/>
          </a:pPr>
          <a:r>
            <a:rPr lang="en-US" sz="2500" kern="1200" dirty="0"/>
            <a:t>Certain MA Counties </a:t>
          </a:r>
        </a:p>
        <a:p>
          <a:pPr marL="0" lvl="0" indent="0" algn="ctr" defTabSz="1111250">
            <a:lnSpc>
              <a:spcPct val="100000"/>
            </a:lnSpc>
            <a:spcBef>
              <a:spcPct val="0"/>
            </a:spcBef>
            <a:spcAft>
              <a:spcPct val="35000"/>
            </a:spcAft>
            <a:buNone/>
          </a:pPr>
          <a:r>
            <a:rPr lang="en-US" sz="2500" kern="1200" dirty="0"/>
            <a:t>Non-natural/legal entity </a:t>
          </a:r>
        </a:p>
        <a:p>
          <a:pPr marL="0" lvl="0" indent="0" algn="ctr" defTabSz="1111250">
            <a:lnSpc>
              <a:spcPct val="100000"/>
            </a:lnSpc>
            <a:spcBef>
              <a:spcPct val="0"/>
            </a:spcBef>
            <a:spcAft>
              <a:spcPct val="35000"/>
            </a:spcAft>
            <a:buNone/>
          </a:pPr>
          <a:r>
            <a:rPr lang="en-US" sz="2500" kern="1200" dirty="0"/>
            <a:t>$300K or more</a:t>
          </a:r>
        </a:p>
      </dsp:txBody>
      <dsp:txXfrm>
        <a:off x="3254607" y="2577581"/>
        <a:ext cx="4006384" cy="739950"/>
      </dsp:txXfrm>
    </dsp:sp>
    <dsp:sp modelId="{656D7413-5C98-4646-8ABD-62FFA32370D6}">
      <dsp:nvSpPr>
        <dsp:cNvPr id="0" name=""/>
        <dsp:cNvSpPr/>
      </dsp:nvSpPr>
      <dsp:spPr>
        <a:xfrm>
          <a:off x="8643391" y="1196617"/>
          <a:ext cx="967679" cy="9676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A84E2-33A8-4A9A-B08B-822F75E16C01}">
      <dsp:nvSpPr>
        <dsp:cNvPr id="0" name=""/>
        <dsp:cNvSpPr/>
      </dsp:nvSpPr>
      <dsp:spPr>
        <a:xfrm>
          <a:off x="7744831" y="2248495"/>
          <a:ext cx="2764797" cy="77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Requirement – Schedule B, Part I</a:t>
          </a:r>
        </a:p>
      </dsp:txBody>
      <dsp:txXfrm>
        <a:off x="7744831" y="2248495"/>
        <a:ext cx="2764797" cy="778359"/>
      </dsp:txXfrm>
    </dsp:sp>
    <dsp:sp modelId="{10CD0F48-E53F-47C1-8949-6DB447321A56}">
      <dsp:nvSpPr>
        <dsp:cNvPr id="0" name=""/>
        <dsp:cNvSpPr/>
      </dsp:nvSpPr>
      <dsp:spPr>
        <a:xfrm>
          <a:off x="7744831" y="3066016"/>
          <a:ext cx="2764797" cy="8870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C880-E0C9-43E9-B1D1-6465BB397C32}">
      <dsp:nvSpPr>
        <dsp:cNvPr id="0" name=""/>
        <dsp:cNvSpPr/>
      </dsp:nvSpPr>
      <dsp:spPr>
        <a:xfrm>
          <a:off x="0" y="693571"/>
          <a:ext cx="6263640" cy="887445"/>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Integrate with Closing Agenda</a:t>
          </a:r>
        </a:p>
      </dsp:txBody>
      <dsp:txXfrm>
        <a:off x="43321" y="736892"/>
        <a:ext cx="6176998" cy="800803"/>
      </dsp:txXfrm>
    </dsp:sp>
    <dsp:sp modelId="{4C3F5486-B95F-484B-9112-45D162AF84B6}">
      <dsp:nvSpPr>
        <dsp:cNvPr id="0" name=""/>
        <dsp:cNvSpPr/>
      </dsp:nvSpPr>
      <dsp:spPr>
        <a:xfrm>
          <a:off x="0" y="1581016"/>
          <a:ext cx="626364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Identify who is responsible for agenda item</a:t>
          </a:r>
        </a:p>
        <a:p>
          <a:pPr marL="228600" lvl="1" indent="-228600" algn="l" defTabSz="1111250">
            <a:lnSpc>
              <a:spcPct val="90000"/>
            </a:lnSpc>
            <a:spcBef>
              <a:spcPct val="0"/>
            </a:spcBef>
            <a:spcAft>
              <a:spcPct val="20000"/>
            </a:spcAft>
            <a:buChar char="•"/>
          </a:pPr>
          <a:r>
            <a:rPr lang="en-US" sz="2500" kern="1200" dirty="0"/>
            <a:t>Include column for status</a:t>
          </a:r>
        </a:p>
      </dsp:txBody>
      <dsp:txXfrm>
        <a:off x="0" y="1581016"/>
        <a:ext cx="6263640" cy="842490"/>
      </dsp:txXfrm>
    </dsp:sp>
    <dsp:sp modelId="{5DF882F0-6417-4A26-8B47-162AB0188667}">
      <dsp:nvSpPr>
        <dsp:cNvPr id="0" name=""/>
        <dsp:cNvSpPr/>
      </dsp:nvSpPr>
      <dsp:spPr>
        <a:xfrm>
          <a:off x="0" y="2423506"/>
          <a:ext cx="6263640" cy="887445"/>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At closing vs. pre-closing</a:t>
          </a:r>
        </a:p>
      </dsp:txBody>
      <dsp:txXfrm>
        <a:off x="43321" y="2466827"/>
        <a:ext cx="6176998" cy="800803"/>
      </dsp:txXfrm>
    </dsp:sp>
    <dsp:sp modelId="{3F86B6B9-8A91-495E-98E2-5D615E43F074}">
      <dsp:nvSpPr>
        <dsp:cNvPr id="0" name=""/>
        <dsp:cNvSpPr/>
      </dsp:nvSpPr>
      <dsp:spPr>
        <a:xfrm>
          <a:off x="0" y="3310951"/>
          <a:ext cx="626364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Drafts for review</a:t>
          </a:r>
        </a:p>
      </dsp:txBody>
      <dsp:txXfrm>
        <a:off x="0" y="3310951"/>
        <a:ext cx="6263640" cy="612720"/>
      </dsp:txXfrm>
    </dsp:sp>
    <dsp:sp modelId="{5C31E261-AD3F-4314-9599-A252995B5629}">
      <dsp:nvSpPr>
        <dsp:cNvPr id="0" name=""/>
        <dsp:cNvSpPr/>
      </dsp:nvSpPr>
      <dsp:spPr>
        <a:xfrm>
          <a:off x="0" y="3923671"/>
          <a:ext cx="6263640" cy="887445"/>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Waiver of requirements</a:t>
          </a:r>
        </a:p>
      </dsp:txBody>
      <dsp:txXfrm>
        <a:off x="43321" y="3966992"/>
        <a:ext cx="6176998" cy="8008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23:35:34.3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1 113,'17'-1,"0"0,1 0,27-8,-12 4,-1 1,0 2,1 1,33 4,7-1,-58-2,10 0,0 0,0-2,39-7,-47 6,1 1,0 0,19 1,-19 1,1-1,29-5,-24 2,0 1,26 1,-2-1,2-5,-36 5,0 0,18 0,-27 3,44-2,51-7,-37 2,0 4,76 4,-39 1,517-2,-586 1,39 7,-39-3,36 0,650-5,-320-1,-375 0,40-7,-38 4,30-2,-32 6,11-1,61-8,-49 3,0 2,89 5,-48 1,1177-2,-1245 1,1 0,20 6,-20-3,33 1,544-4,-291-2,340 1,-603 2,0 2,-1 2,43 12,-70-14,97 18,19-4,-102-14,-1 2,1 1,44 17,3 1,-16-11,0-2,84 6,-84-10,-32-4,40 1,329-5,-381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23:35:40.7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1,'1018'0,"-993"1,43 8,-18-1,4 0,-20-3,49 1,1839-7,-1907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23:35:47.1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1 148,'4'-2,"1"0,-1-1,1 2,-1-1,1 1,0-1,0 1,0 0,-1 1,1-1,0 1,6 1,0-2,339-3,-191 6,3221-2,-3357-1,40-7,-38 4,32-2,68 8,58-4,-122-6,-37 4,32-2,-12 6,-12 0,1-2,45-7,49-10,-106 16,-4 0,0 0,1-1,-1 0,0-2,-1 0,23-11,-33 14,0 0,0 1,1 0,-1 0,0 1,1 0,0 0,-1 0,11 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23:35:57.8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0 204,'1'-1,"-1"0,0 0,1 0,-1 1,0-1,1 0,-1 0,1 1,-1-1,1 0,0 1,-1-1,1 1,0-1,-1 0,1 1,0 0,0-1,-1 1,1-1,0 1,0 0,0 0,-1-1,1 1,0 0,2 0,27-3,-27 2,65-1,57-7,26-10,-72 12,-55 6,0-1,27-6,-33 5,0 1,35 0,-34 2,0-1,29-5,-13 0,0 2,59 1,-53 3,61-9,158-34,-227 36,-15 3,1 0,-1 2,21-1,-12 1,40-7,-14 2,1-1,-23 4,49-2,-52 5,-18 0,1 1,0 0,0 1,0 0,12 3,-23-4,1 0,-1 0,0 0,1 0,-1 0,0 0,1 0,-1 1,0-1,1 0,-1 0,0 0,0 0,1 1,-1-1,0 0,0 0,1 1,-1-1,0 0,0 0,1 1,-1-1,0 0,0 1,0-1,0 0,0 1,0-1,1 0,-1 1,0-1,0 1,-8 9,-23 9,27-17,-25 13,-1-2,0-1,0-1,-1-2,0-1,-1-2,0 0,0-3,0 0,-43-3,-600-1,662 1,-1-2,-25-5,25 4,-1 0,-18-1,-54-5,55 5,-31-1,47 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23:36:05.7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1 180,'31'-6,"-7"1,73-3,120 6,-115 4,1215-2,-871-30,-192 23,-11 0,33-19,6 21,-166 7,3448-2,-3407-9,-3-1,-47 0,-45 2,0 0,32-2,-79 9,0-1,18-4,-18 2,0 2,17-2,490 3,-254 3,-229-2,-4 1,0-2,0-1,37-7,-56 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3ABD46-17D2-472F-8F3E-BC07F0E91B1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147123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ABD46-17D2-472F-8F3E-BC07F0E91B1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209809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ABD46-17D2-472F-8F3E-BC07F0E91B1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220095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3ABD46-17D2-472F-8F3E-BC07F0E91B1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110778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3ABD46-17D2-472F-8F3E-BC07F0E91B1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271684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3ABD46-17D2-472F-8F3E-BC07F0E91B1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170971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3ABD46-17D2-472F-8F3E-BC07F0E91B1C}"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416298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3ABD46-17D2-472F-8F3E-BC07F0E91B1C}"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318731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ABD46-17D2-472F-8F3E-BC07F0E91B1C}"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131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3ABD46-17D2-472F-8F3E-BC07F0E91B1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29048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3ABD46-17D2-472F-8F3E-BC07F0E91B1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6B797-8885-4B2B-913C-33DC035A34BE}" type="slidenum">
              <a:rPr lang="en-US" smtClean="0"/>
              <a:t>‹#›</a:t>
            </a:fld>
            <a:endParaRPr lang="en-US"/>
          </a:p>
        </p:txBody>
      </p:sp>
    </p:spTree>
    <p:extLst>
      <p:ext uri="{BB962C8B-B14F-4D97-AF65-F5344CB8AC3E}">
        <p14:creationId xmlns:p14="http://schemas.microsoft.com/office/powerpoint/2010/main" val="39711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ABD46-17D2-472F-8F3E-BC07F0E91B1C}" type="datetimeFigureOut">
              <a:rPr lang="en-US" smtClean="0"/>
              <a:t>4/3/2024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6B797-8885-4B2B-913C-33DC035A34BE}" type="slidenum">
              <a:rPr lang="en-US" smtClean="0"/>
              <a:t>‹#›</a:t>
            </a:fld>
            <a:endParaRPr lang="en-US"/>
          </a:p>
        </p:txBody>
      </p:sp>
    </p:spTree>
    <p:extLst>
      <p:ext uri="{BB962C8B-B14F-4D97-AF65-F5344CB8AC3E}">
        <p14:creationId xmlns:p14="http://schemas.microsoft.com/office/powerpoint/2010/main" val="1203948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6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5.png"/><Relationship Id="rId4" Type="http://schemas.openxmlformats.org/officeDocument/2006/relationships/image" Target="../media/image210.png"/><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36.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0.sv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7.sv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62.sv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lta.org/policies-and-standards/policy-form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66.svg"/><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C57CD-3052-036D-1E2F-ACF5660EA11D}"/>
              </a:ext>
            </a:extLst>
          </p:cNvPr>
          <p:cNvSpPr>
            <a:spLocks noGrp="1"/>
          </p:cNvSpPr>
          <p:nvPr>
            <p:ph type="title"/>
          </p:nvPr>
        </p:nvSpPr>
        <p:spPr>
          <a:xfrm>
            <a:off x="838200" y="365125"/>
            <a:ext cx="10515600" cy="1713655"/>
          </a:xfrm>
        </p:spPr>
        <p:txBody>
          <a:bodyPr>
            <a:normAutofit fontScale="90000"/>
          </a:bodyPr>
          <a:lstStyle/>
          <a:p>
            <a:r>
              <a:rPr lang="en-US" b="1" dirty="0"/>
              <a:t>Welcome to:</a:t>
            </a:r>
            <a:br>
              <a:rPr lang="en-US" b="1" dirty="0"/>
            </a:br>
            <a:r>
              <a:rPr lang="en-US" b="1" dirty="0"/>
              <a:t>MCLE’s Marking Up Title Commitments, Eliminating Exceptions and Getting Endorsements</a:t>
            </a:r>
          </a:p>
        </p:txBody>
      </p:sp>
      <p:sp>
        <p:nvSpPr>
          <p:cNvPr id="5" name="Content Placeholder 4">
            <a:extLst>
              <a:ext uri="{FF2B5EF4-FFF2-40B4-BE49-F238E27FC236}">
                <a16:creationId xmlns:a16="http://schemas.microsoft.com/office/drawing/2014/main" id="{BDBE1F2C-6141-3B5A-8FF4-525BFCC7F6DA}"/>
              </a:ext>
            </a:extLst>
          </p:cNvPr>
          <p:cNvSpPr>
            <a:spLocks noGrp="1"/>
          </p:cNvSpPr>
          <p:nvPr>
            <p:ph idx="1"/>
          </p:nvPr>
        </p:nvSpPr>
        <p:spPr>
          <a:xfrm>
            <a:off x="838200" y="2404526"/>
            <a:ext cx="10515600" cy="4351338"/>
          </a:xfrm>
        </p:spPr>
        <p:txBody>
          <a:bodyPr/>
          <a:lstStyle/>
          <a:p>
            <a:r>
              <a:rPr lang="en-US" b="1" dirty="0"/>
              <a:t>Jutta R. Deeney, Esq</a:t>
            </a:r>
            <a:r>
              <a:rPr lang="en-US" dirty="0"/>
              <a:t>., SVP and New England Regional Underwriting Counsel for Stewart Title Guaranty Company </a:t>
            </a:r>
          </a:p>
          <a:p>
            <a:r>
              <a:rPr lang="en-US" b="1" dirty="0"/>
              <a:t>Tracie Kester, Esq</a:t>
            </a:r>
            <a:r>
              <a:rPr lang="en-US" dirty="0"/>
              <a:t>., Massachusetts State Counsel and Assoc. Senior Underwriting Counsel for Stewart Title Guaranty Company</a:t>
            </a:r>
          </a:p>
          <a:p>
            <a:r>
              <a:rPr lang="en-US" b="1" dirty="0"/>
              <a:t>Amanda S. </a:t>
            </a:r>
            <a:r>
              <a:rPr lang="en-US" b="1" dirty="0" err="1"/>
              <a:t>Eckhoff</a:t>
            </a:r>
            <a:r>
              <a:rPr lang="en-US" dirty="0"/>
              <a:t>, </a:t>
            </a:r>
            <a:r>
              <a:rPr lang="en-US" b="1" dirty="0"/>
              <a:t>Esq</a:t>
            </a:r>
            <a:r>
              <a:rPr lang="en-US" dirty="0"/>
              <a:t>., Partner at Robinson Cole LLP</a:t>
            </a:r>
          </a:p>
          <a:p>
            <a:pPr marL="457200" lvl="1" indent="0">
              <a:buNone/>
            </a:pPr>
            <a:endParaRPr lang="en-US" dirty="0"/>
          </a:p>
        </p:txBody>
      </p:sp>
      <p:pic>
        <p:nvPicPr>
          <p:cNvPr id="2" name="Picture 1">
            <a:extLst>
              <a:ext uri="{FF2B5EF4-FFF2-40B4-BE49-F238E27FC236}">
                <a16:creationId xmlns:a16="http://schemas.microsoft.com/office/drawing/2014/main" id="{F2EAD779-94EF-3D1E-D31B-16A67C91766B}"/>
              </a:ext>
            </a:extLst>
          </p:cNvPr>
          <p:cNvPicPr>
            <a:picLocks noChangeAspect="1"/>
          </p:cNvPicPr>
          <p:nvPr/>
        </p:nvPicPr>
        <p:blipFill>
          <a:blip r:embed="rId2"/>
          <a:stretch>
            <a:fillRect/>
          </a:stretch>
        </p:blipFill>
        <p:spPr>
          <a:xfrm>
            <a:off x="409575" y="5382510"/>
            <a:ext cx="11553825" cy="1086302"/>
          </a:xfrm>
          <a:prstGeom prst="rect">
            <a:avLst/>
          </a:prstGeom>
        </p:spPr>
      </p:pic>
    </p:spTree>
    <p:extLst>
      <p:ext uri="{BB962C8B-B14F-4D97-AF65-F5344CB8AC3E}">
        <p14:creationId xmlns:p14="http://schemas.microsoft.com/office/powerpoint/2010/main" val="146134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p:txBody>
          <a:bodyPr/>
          <a:lstStyle/>
          <a:p>
            <a:r>
              <a:rPr lang="en-US" dirty="0"/>
              <a:t>Title Abstract - Conclusion Sheet Sample</a:t>
            </a:r>
          </a:p>
        </p:txBody>
      </p:sp>
      <p:sp>
        <p:nvSpPr>
          <p:cNvPr id="3" name="Content Placeholder 2">
            <a:extLst>
              <a:ext uri="{FF2B5EF4-FFF2-40B4-BE49-F238E27FC236}">
                <a16:creationId xmlns:a16="http://schemas.microsoft.com/office/drawing/2014/main" id="{50975B69-566F-1D54-C277-A1D42DC6031D}"/>
              </a:ext>
            </a:extLst>
          </p:cNvPr>
          <p:cNvSpPr>
            <a:spLocks noGrp="1"/>
          </p:cNvSpPr>
          <p:nvPr>
            <p:ph idx="1"/>
          </p:nvPr>
        </p:nvSpPr>
        <p:spPr>
          <a:xfrm>
            <a:off x="838200" y="1539767"/>
            <a:ext cx="10515600" cy="4351338"/>
          </a:xfrm>
          <a:solidFill>
            <a:schemeClr val="bg1"/>
          </a:solidFill>
        </p:spPr>
        <p:txBody>
          <a:bodyPr>
            <a:normAutofit fontScale="25000" lnSpcReduction="20000"/>
          </a:bodyPr>
          <a:lstStyle/>
          <a:p>
            <a:pPr marL="0" marR="0" indent="0" algn="ctr">
              <a:lnSpc>
                <a:spcPct val="107000"/>
              </a:lnSpc>
              <a:spcBef>
                <a:spcPts val="0"/>
              </a:spcBef>
              <a:spcAft>
                <a:spcPts val="800"/>
              </a:spcAft>
              <a:buNone/>
            </a:pPr>
            <a:r>
              <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ea typeface="Calibri" panose="020F0502020204030204" pitchFamily="34" charset="0"/>
                <a:cs typeface="Times New Roman" panose="02020603050405020304" pitchFamily="18" charset="0"/>
              </a:rPr>
              <a:t>PROPERTY:  </a:t>
            </a:r>
            <a:r>
              <a:rPr lang="en-US" sz="7200" u="sng" dirty="0">
                <a:effectLst/>
                <a:ea typeface="Calibri" panose="020F0502020204030204" pitchFamily="34" charset="0"/>
                <a:cs typeface="Times New Roman" panose="02020603050405020304" pitchFamily="18" charset="0"/>
              </a:rPr>
              <a:t>50 State Street, Springfield, MA</a:t>
            </a:r>
            <a:r>
              <a:rPr lang="en-US" sz="7200" dirty="0">
                <a:effectLst/>
                <a:ea typeface="Calibri" panose="020F0502020204030204" pitchFamily="34" charset="0"/>
                <a:cs typeface="Times New Roman" panose="02020603050405020304" pitchFamily="18" charset="0"/>
              </a:rPr>
              <a:t>   	OWNER:  </a:t>
            </a:r>
            <a:r>
              <a:rPr lang="en-US" sz="7200" u="sng" dirty="0">
                <a:effectLst/>
                <a:ea typeface="Calibri" panose="020F0502020204030204" pitchFamily="34" charset="0"/>
                <a:cs typeface="Times New Roman" panose="02020603050405020304" pitchFamily="18" charset="0"/>
              </a:rPr>
              <a:t>50 State Realty, Inc. </a:t>
            </a:r>
            <a:endParaRPr lang="en-US" sz="7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ea typeface="Calibri" panose="020F0502020204030204" pitchFamily="34" charset="0"/>
                <a:cs typeface="Times New Roman" panose="02020603050405020304" pitchFamily="18" charset="0"/>
              </a:rPr>
              <a:t>Date of Deed:  </a:t>
            </a:r>
            <a:r>
              <a:rPr lang="en-US" sz="7200" u="sng" dirty="0">
                <a:effectLst/>
                <a:ea typeface="Calibri" panose="020F0502020204030204" pitchFamily="34" charset="0"/>
                <a:cs typeface="Times New Roman" panose="02020603050405020304" pitchFamily="18" charset="0"/>
              </a:rPr>
              <a:t>4/14/2020</a:t>
            </a:r>
            <a:r>
              <a:rPr lang="en-US" sz="7200" dirty="0">
                <a:effectLst/>
                <a:ea typeface="Calibri" panose="020F0502020204030204" pitchFamily="34" charset="0"/>
                <a:cs typeface="Times New Roman" panose="02020603050405020304" pitchFamily="18" charset="0"/>
              </a:rPr>
              <a:t>    Held as:     </a:t>
            </a:r>
            <a:r>
              <a:rPr lang="en-US" sz="7200" dirty="0" err="1">
                <a:effectLst/>
                <a:ea typeface="Calibri" panose="020F0502020204030204" pitchFamily="34" charset="0"/>
                <a:cs typeface="Times New Roman" panose="02020603050405020304" pitchFamily="18" charset="0"/>
              </a:rPr>
              <a:t>TBE</a:t>
            </a:r>
            <a:r>
              <a:rPr lang="en-US" sz="7200" dirty="0">
                <a:effectLst/>
                <a:ea typeface="Calibri" panose="020F0502020204030204" pitchFamily="34" charset="0"/>
                <a:cs typeface="Times New Roman" panose="02020603050405020304" pitchFamily="18" charset="0"/>
              </a:rPr>
              <a:t>    TIC    JT      I</a:t>
            </a:r>
          </a:p>
          <a:p>
            <a:pPr marL="0" marR="0" indent="0">
              <a:lnSpc>
                <a:spcPct val="107000"/>
              </a:lnSpc>
              <a:spcBef>
                <a:spcPts val="0"/>
              </a:spcBef>
              <a:spcAft>
                <a:spcPts val="800"/>
              </a:spcAft>
              <a:buNone/>
            </a:pPr>
            <a:r>
              <a:rPr lang="en-US" sz="7200" dirty="0">
                <a:effectLst/>
                <a:ea typeface="Calibri" panose="020F0502020204030204" pitchFamily="34" charset="0"/>
                <a:cs typeface="Times New Roman" panose="02020603050405020304" pitchFamily="18" charset="0"/>
              </a:rPr>
              <a:t>Date of Recording:  </a:t>
            </a:r>
            <a:r>
              <a:rPr lang="en-US" sz="7200" u="sng" dirty="0">
                <a:effectLst/>
                <a:ea typeface="Calibri" panose="020F0502020204030204" pitchFamily="34" charset="0"/>
                <a:cs typeface="Times New Roman" panose="02020603050405020304" pitchFamily="18" charset="0"/>
              </a:rPr>
              <a:t>	4/15/2020</a:t>
            </a:r>
            <a:r>
              <a:rPr lang="en-US" sz="7200" dirty="0">
                <a:effectLst/>
                <a:ea typeface="Calibri" panose="020F0502020204030204" pitchFamily="34" charset="0"/>
                <a:cs typeface="Times New Roman" panose="02020603050405020304" pitchFamily="18" charset="0"/>
              </a:rPr>
              <a:t>    Recording info: </a:t>
            </a:r>
            <a:r>
              <a:rPr lang="en-US" sz="7200" u="sng" dirty="0">
                <a:ea typeface="Calibri" panose="020F0502020204030204" pitchFamily="34" charset="0"/>
                <a:cs typeface="Times New Roman" panose="02020603050405020304" pitchFamily="18" charset="0"/>
              </a:rPr>
              <a:t>Hampden Book 12345, Page 67</a:t>
            </a:r>
            <a:r>
              <a:rPr lang="en-US" sz="7200" dirty="0">
                <a:ea typeface="Calibri" panose="020F0502020204030204" pitchFamily="34" charset="0"/>
                <a:cs typeface="Times New Roman" panose="02020603050405020304" pitchFamily="18" charset="0"/>
              </a:rPr>
              <a:t>  	Sheet 40</a:t>
            </a:r>
            <a:endParaRPr lang="en-US" sz="7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ea typeface="Calibri" panose="020F0502020204030204" pitchFamily="34" charset="0"/>
                <a:cs typeface="Times New Roman" panose="02020603050405020304" pitchFamily="18" charset="0"/>
              </a:rPr>
              <a:t>DESCRIPTION: </a:t>
            </a:r>
            <a:r>
              <a:rPr lang="en-US" sz="7200" u="sng" dirty="0">
                <a:effectLst/>
                <a:ea typeface="Calibri" panose="020F0502020204030204" pitchFamily="34" charset="0"/>
                <a:cs typeface="Times New Roman" panose="02020603050405020304" pitchFamily="18" charset="0"/>
              </a:rPr>
              <a:t>Lot 2 on Plan Book 47, Page 2</a:t>
            </a:r>
            <a:r>
              <a:rPr lang="en-US" sz="7200" dirty="0">
                <a:effectLst/>
                <a:ea typeface="Calibri" panose="020F0502020204030204" pitchFamily="34" charset="0"/>
                <a:cs typeface="Times New Roman" panose="02020603050405020304" pitchFamily="18" charset="0"/>
              </a:rPr>
              <a:t>    					Sheet 2</a:t>
            </a:r>
            <a:endParaRPr lang="en-US" sz="7200" u="sng"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u="sng" dirty="0">
                <a:effectLst/>
                <a:ea typeface="Calibri" panose="020F0502020204030204" pitchFamily="34" charset="0"/>
                <a:cs typeface="Times New Roman" panose="02020603050405020304" pitchFamily="18" charset="0"/>
              </a:rPr>
              <a:t>MORTGAGES / LIENS:</a:t>
            </a:r>
            <a:endParaRPr lang="en-US" sz="7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a typeface="Calibri" panose="020F0502020204030204" pitchFamily="34" charset="0"/>
                <a:cs typeface="Times New Roman" panose="02020603050405020304" pitchFamily="18" charset="0"/>
              </a:rPr>
              <a:t>Springfield Bank, 4/15/2020, $1,200,000   Book 12345, Page 70   			Sheet 42</a:t>
            </a:r>
          </a:p>
          <a:p>
            <a:pPr marL="0" marR="0" indent="0">
              <a:lnSpc>
                <a:spcPct val="107000"/>
              </a:lnSpc>
              <a:spcBef>
                <a:spcPts val="0"/>
              </a:spcBef>
              <a:spcAft>
                <a:spcPts val="800"/>
              </a:spcAft>
              <a:buNone/>
            </a:pPr>
            <a:r>
              <a:rPr lang="en-US" sz="7200" dirty="0">
                <a:effectLst/>
                <a:ea typeface="Calibri" panose="020F0502020204030204" pitchFamily="34" charset="0"/>
                <a:cs typeface="Times New Roman" panose="02020603050405020304" pitchFamily="18" charset="0"/>
              </a:rPr>
              <a:t>Springfield Bank, </a:t>
            </a:r>
            <a:r>
              <a:rPr lang="en-US" sz="7200" dirty="0">
                <a:ea typeface="Calibri" panose="020F0502020204030204" pitchFamily="34" charset="0"/>
                <a:cs typeface="Times New Roman" panose="02020603050405020304" pitchFamily="18" charset="0"/>
              </a:rPr>
              <a:t>1/24/2024, $250,000</a:t>
            </a:r>
            <a:r>
              <a:rPr lang="en-US" sz="7200" dirty="0">
                <a:effectLst/>
                <a:ea typeface="Calibri" panose="020F0502020204030204" pitchFamily="34" charset="0"/>
                <a:cs typeface="Times New Roman" panose="02020603050405020304" pitchFamily="18" charset="0"/>
              </a:rPr>
              <a:t>       Book 24777, Page 21   			Sheet 52</a:t>
            </a:r>
          </a:p>
          <a:p>
            <a:pPr marL="0" marR="0" indent="0">
              <a:lnSpc>
                <a:spcPct val="107000"/>
              </a:lnSpc>
              <a:spcBef>
                <a:spcPts val="0"/>
              </a:spcBef>
              <a:spcAft>
                <a:spcPts val="800"/>
              </a:spcAft>
              <a:buNone/>
            </a:pPr>
            <a:r>
              <a:rPr lang="en-US" sz="7200" u="sng" dirty="0">
                <a:effectLst/>
                <a:ea typeface="Calibri" panose="020F0502020204030204" pitchFamily="34" charset="0"/>
                <a:cs typeface="Times New Roman" panose="02020603050405020304" pitchFamily="18" charset="0"/>
              </a:rPr>
              <a:t>EASEMENTS/RESTRICTIONS/TAKINGS:</a:t>
            </a:r>
            <a:endParaRPr lang="en-US" sz="7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ea typeface="Calibri" panose="020F0502020204030204" pitchFamily="34" charset="0"/>
                <a:cs typeface="Times New Roman" panose="02020603050405020304" pitchFamily="18" charset="0"/>
              </a:rPr>
              <a:t>Easement – </a:t>
            </a:r>
            <a:r>
              <a:rPr lang="en-US" sz="7200" dirty="0" err="1">
                <a:effectLst/>
                <a:ea typeface="Calibri" panose="020F0502020204030204" pitchFamily="34" charset="0"/>
                <a:cs typeface="Times New Roman" panose="02020603050405020304" pitchFamily="18" charset="0"/>
              </a:rPr>
              <a:t>WMECO</a:t>
            </a:r>
            <a:r>
              <a:rPr lang="en-US" sz="7200" dirty="0">
                <a:effectLst/>
                <a:ea typeface="Calibri" panose="020F0502020204030204" pitchFamily="34" charset="0"/>
                <a:cs typeface="Times New Roman" panose="02020603050405020304" pitchFamily="18" charset="0"/>
              </a:rPr>
              <a:t>   6/16/1987                Book 8794, Page 1        			 Sheet 4</a:t>
            </a:r>
          </a:p>
          <a:p>
            <a:pPr marL="0" marR="0" indent="0">
              <a:lnSpc>
                <a:spcPct val="107000"/>
              </a:lnSpc>
              <a:spcBef>
                <a:spcPts val="0"/>
              </a:spcBef>
              <a:spcAft>
                <a:spcPts val="800"/>
              </a:spcAft>
              <a:buNone/>
            </a:pPr>
            <a:r>
              <a:rPr lang="en-US" sz="7200" u="sng" dirty="0">
                <a:effectLst/>
                <a:ea typeface="Calibri" panose="020F0502020204030204" pitchFamily="34" charset="0"/>
                <a:cs typeface="Times New Roman" panose="02020603050405020304" pitchFamily="18" charset="0"/>
              </a:rPr>
              <a:t>REMARKS/OTHER:</a:t>
            </a:r>
            <a:r>
              <a:rPr lang="en-US" sz="7200" dirty="0">
                <a:effectLst/>
                <a:ea typeface="Calibri" panose="020F0502020204030204" pitchFamily="34" charset="0"/>
                <a:cs typeface="Times New Roman" panose="02020603050405020304" pitchFamily="18" charset="0"/>
              </a:rPr>
              <a:t>  Review discharge of prior owner mortgage, sheet 17</a:t>
            </a:r>
            <a:endParaRPr lang="en-US" sz="7200" dirty="0">
              <a:effectLst/>
              <a:ea typeface="Calibri" panose="020F0502020204030204" pitchFamily="34" charset="0"/>
            </a:endParaRPr>
          </a:p>
          <a:p>
            <a:pPr marL="0" indent="0">
              <a:buNone/>
            </a:pPr>
            <a:r>
              <a:rPr lang="en-US" sz="7200" dirty="0">
                <a:effectLst/>
                <a:ea typeface="Calibri" panose="020F0502020204030204" pitchFamily="34" charset="0"/>
              </a:rPr>
              <a:t>EXAM BEGIN DATE:  </a:t>
            </a:r>
            <a:r>
              <a:rPr lang="en-US" sz="7200" u="sng" dirty="0">
                <a:effectLst/>
                <a:ea typeface="Calibri" panose="020F0502020204030204" pitchFamily="34" charset="0"/>
              </a:rPr>
              <a:t>1/1/1972</a:t>
            </a:r>
            <a:r>
              <a:rPr lang="en-US" sz="7200" dirty="0">
                <a:effectLst/>
                <a:ea typeface="Calibri" panose="020F0502020204030204" pitchFamily="34" charset="0"/>
              </a:rPr>
              <a:t>     EXAM END DATE:  </a:t>
            </a:r>
            <a:r>
              <a:rPr lang="en-US" sz="7200" u="sng" dirty="0">
                <a:effectLst/>
                <a:ea typeface="Calibri" panose="020F0502020204030204" pitchFamily="34" charset="0"/>
              </a:rPr>
              <a:t>3/4/2024</a:t>
            </a:r>
            <a:endParaRPr lang="en-US" sz="7200" u="sng" dirty="0"/>
          </a:p>
        </p:txBody>
      </p:sp>
      <p:pic>
        <p:nvPicPr>
          <p:cNvPr id="5" name="Picture 4">
            <a:extLst>
              <a:ext uri="{FF2B5EF4-FFF2-40B4-BE49-F238E27FC236}">
                <a16:creationId xmlns:a16="http://schemas.microsoft.com/office/drawing/2014/main" id="{E86331F7-BA97-06DB-E458-C4C57D77FCC2}"/>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90606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6987-A13B-EEC4-F986-755887EA0BA0}"/>
              </a:ext>
            </a:extLst>
          </p:cNvPr>
          <p:cNvSpPr>
            <a:spLocks noGrp="1"/>
          </p:cNvSpPr>
          <p:nvPr>
            <p:ph type="title"/>
          </p:nvPr>
        </p:nvSpPr>
        <p:spPr/>
        <p:txBody>
          <a:bodyPr/>
          <a:lstStyle/>
          <a:p>
            <a:r>
              <a:rPr lang="en-US" dirty="0"/>
              <a:t>Length of Title Search</a:t>
            </a:r>
          </a:p>
        </p:txBody>
      </p:sp>
      <p:sp>
        <p:nvSpPr>
          <p:cNvPr id="3" name="Content Placeholder 2">
            <a:extLst>
              <a:ext uri="{FF2B5EF4-FFF2-40B4-BE49-F238E27FC236}">
                <a16:creationId xmlns:a16="http://schemas.microsoft.com/office/drawing/2014/main" id="{1D19F951-4E6D-8737-554E-4B9955A91357}"/>
              </a:ext>
            </a:extLst>
          </p:cNvPr>
          <p:cNvSpPr>
            <a:spLocks noGrp="1"/>
          </p:cNvSpPr>
          <p:nvPr>
            <p:ph idx="1"/>
          </p:nvPr>
        </p:nvSpPr>
        <p:spPr/>
        <p:txBody>
          <a:bodyPr/>
          <a:lstStyle/>
          <a:p>
            <a:r>
              <a:rPr lang="en-US" dirty="0" err="1"/>
              <a:t>MGL</a:t>
            </a:r>
            <a:r>
              <a:rPr lang="en-US" dirty="0"/>
              <a:t> c. 93, s. 70 – Certification of Title by Attorney</a:t>
            </a:r>
          </a:p>
          <a:p>
            <a:pPr lvl="1"/>
            <a:r>
              <a:rPr lang="en-US" dirty="0"/>
              <a:t>Purchase of 1-4 family property to be occupied by buyer</a:t>
            </a:r>
          </a:p>
          <a:p>
            <a:pPr lvl="1"/>
            <a:r>
              <a:rPr lang="en-US" dirty="0"/>
              <a:t>Purchase money first mortgage – lender’s attorney must certify</a:t>
            </a:r>
          </a:p>
          <a:p>
            <a:pPr lvl="1"/>
            <a:r>
              <a:rPr lang="en-US" dirty="0"/>
              <a:t>50-year search (unless Registered Land)</a:t>
            </a:r>
          </a:p>
          <a:p>
            <a:r>
              <a:rPr lang="en-US" dirty="0"/>
              <a:t>Commercial Properties</a:t>
            </a:r>
          </a:p>
          <a:p>
            <a:pPr lvl="1"/>
            <a:r>
              <a:rPr lang="en-US" dirty="0"/>
              <a:t>Title certification not required by law</a:t>
            </a:r>
          </a:p>
          <a:p>
            <a:pPr lvl="1"/>
            <a:r>
              <a:rPr lang="en-US" dirty="0"/>
              <a:t>“Starter” title insurance policies frequently used</a:t>
            </a:r>
          </a:p>
        </p:txBody>
      </p:sp>
      <p:pic>
        <p:nvPicPr>
          <p:cNvPr id="5" name="Picture 4">
            <a:extLst>
              <a:ext uri="{FF2B5EF4-FFF2-40B4-BE49-F238E27FC236}">
                <a16:creationId xmlns:a16="http://schemas.microsoft.com/office/drawing/2014/main" id="{A492C2A3-7C58-AF93-3099-D223461E19D4}"/>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10534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C821-7DCE-4590-8CDE-94E1F677617B}"/>
              </a:ext>
            </a:extLst>
          </p:cNvPr>
          <p:cNvSpPr>
            <a:spLocks noGrp="1"/>
          </p:cNvSpPr>
          <p:nvPr>
            <p:ph type="title"/>
          </p:nvPr>
        </p:nvSpPr>
        <p:spPr>
          <a:xfrm>
            <a:off x="836675" y="215164"/>
            <a:ext cx="10515600" cy="1133693"/>
          </a:xfrm>
        </p:spPr>
        <p:txBody>
          <a:bodyPr>
            <a:normAutofit/>
          </a:bodyPr>
          <a:lstStyle/>
          <a:p>
            <a:r>
              <a:rPr lang="en-US" sz="5200" dirty="0"/>
              <a:t>Title Review</a:t>
            </a:r>
          </a:p>
        </p:txBody>
      </p:sp>
      <p:graphicFrame>
        <p:nvGraphicFramePr>
          <p:cNvPr id="5" name="Content Placeholder 2">
            <a:extLst>
              <a:ext uri="{FF2B5EF4-FFF2-40B4-BE49-F238E27FC236}">
                <a16:creationId xmlns:a16="http://schemas.microsoft.com/office/drawing/2014/main" id="{8FA24E9C-01AA-1B68-2A3D-E1E96BBCEE2C}"/>
              </a:ext>
            </a:extLst>
          </p:cNvPr>
          <p:cNvGraphicFramePr>
            <a:graphicFrameLocks noGrp="1"/>
          </p:cNvGraphicFramePr>
          <p:nvPr>
            <p:ph idx="1"/>
            <p:extLst>
              <p:ext uri="{D42A27DB-BD31-4B8C-83A1-F6EECF244321}">
                <p14:modId xmlns:p14="http://schemas.microsoft.com/office/powerpoint/2010/main" val="399634386"/>
              </p:ext>
            </p:extLst>
          </p:nvPr>
        </p:nvGraphicFramePr>
        <p:xfrm>
          <a:off x="836675" y="1493116"/>
          <a:ext cx="10515600" cy="4011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410F0F4-46CB-800D-5608-7EE14A9A67E1}"/>
              </a:ext>
            </a:extLst>
          </p:cNvPr>
          <p:cNvPicPr>
            <a:picLocks noChangeAspect="1"/>
          </p:cNvPicPr>
          <p:nvPr/>
        </p:nvPicPr>
        <p:blipFill>
          <a:blip r:embed="rId7"/>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427604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Checklist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510414"/>
            <a:ext cx="2093320" cy="2093320"/>
          </a:xfrm>
          <a:prstGeom prst="rect">
            <a:avLst/>
          </a:prstGeom>
        </p:spPr>
      </p:pic>
      <p:pic>
        <p:nvPicPr>
          <p:cNvPr id="14" name="Graphic 13" descr="Programmer male with solid fill">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03330" y="3057036"/>
            <a:ext cx="2093320" cy="2093320"/>
          </a:xfrm>
          <a:prstGeom prst="rect">
            <a:avLst/>
          </a:prstGeom>
        </p:spPr>
      </p:pic>
      <p:sp>
        <p:nvSpPr>
          <p:cNvPr id="7" name="Content Placeholder 3">
            <a:extLst>
              <a:ext uri="{FF2B5EF4-FFF2-40B4-BE49-F238E27FC236}">
                <a16:creationId xmlns:a16="http://schemas.microsoft.com/office/drawing/2014/main" id="{B15F3A8E-4B17-F622-6525-268E45868788}"/>
              </a:ext>
            </a:extLst>
          </p:cNvPr>
          <p:cNvSpPr>
            <a:spLocks noGrp="1"/>
          </p:cNvSpPr>
          <p:nvPr>
            <p:ph sz="half" idx="2"/>
          </p:nvPr>
        </p:nvSpPr>
        <p:spPr>
          <a:xfrm>
            <a:off x="1491578" y="766348"/>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Preparing</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The</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Title Commitment</a:t>
            </a:r>
          </a:p>
        </p:txBody>
      </p:sp>
      <p:pic>
        <p:nvPicPr>
          <p:cNvPr id="8" name="Picture 7">
            <a:extLst>
              <a:ext uri="{FF2B5EF4-FFF2-40B4-BE49-F238E27FC236}">
                <a16:creationId xmlns:a16="http://schemas.microsoft.com/office/drawing/2014/main" id="{02279636-8D6C-23E6-0C2A-CDD0BE8112E1}"/>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82312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p:txBody>
          <a:bodyPr/>
          <a:lstStyle/>
          <a:p>
            <a:r>
              <a:rPr lang="en-US" dirty="0"/>
              <a:t>The Title Commitment </a:t>
            </a:r>
          </a:p>
        </p:txBody>
      </p:sp>
      <p:sp>
        <p:nvSpPr>
          <p:cNvPr id="3" name="Content Placeholder 2">
            <a:extLst>
              <a:ext uri="{FF2B5EF4-FFF2-40B4-BE49-F238E27FC236}">
                <a16:creationId xmlns:a16="http://schemas.microsoft.com/office/drawing/2014/main" id="{50975B69-566F-1D54-C277-A1D42DC6031D}"/>
              </a:ext>
            </a:extLst>
          </p:cNvPr>
          <p:cNvSpPr>
            <a:spLocks noGrp="1"/>
          </p:cNvSpPr>
          <p:nvPr>
            <p:ph idx="1"/>
          </p:nvPr>
        </p:nvSpPr>
        <p:spPr/>
        <p:txBody>
          <a:bodyPr>
            <a:normAutofit/>
          </a:bodyPr>
          <a:lstStyle/>
          <a:p>
            <a:pPr>
              <a:lnSpc>
                <a:spcPct val="107000"/>
              </a:lnSpc>
              <a:spcBef>
                <a:spcPts val="0"/>
              </a:spcBef>
              <a:spcAft>
                <a:spcPts val="800"/>
              </a:spcAft>
            </a:pPr>
            <a:r>
              <a:rPr lang="en-US" dirty="0">
                <a:ea typeface="Calibri" panose="020F0502020204030204" pitchFamily="34" charset="0"/>
                <a:cs typeface="Times New Roman" panose="02020603050405020304" pitchFamily="18" charset="0"/>
              </a:rPr>
              <a:t>What is the Commitment? </a:t>
            </a:r>
          </a:p>
          <a:p>
            <a:pPr>
              <a:lnSpc>
                <a:spcPct val="107000"/>
              </a:lnSpc>
              <a:spcBef>
                <a:spcPts val="0"/>
              </a:spcBef>
              <a:spcAft>
                <a:spcPts val="800"/>
              </a:spcAft>
            </a:pPr>
            <a:r>
              <a:rPr lang="en-US" dirty="0">
                <a:ea typeface="Calibri" panose="020F0502020204030204" pitchFamily="34" charset="0"/>
                <a:cs typeface="Times New Roman" panose="02020603050405020304" pitchFamily="18" charset="0"/>
              </a:rPr>
              <a:t>The parts of a Commitment </a:t>
            </a:r>
          </a:p>
          <a:p>
            <a:pPr lvl="1">
              <a:lnSpc>
                <a:spcPct val="107000"/>
              </a:lnSpc>
              <a:spcBef>
                <a:spcPts val="0"/>
              </a:spcBef>
              <a:spcAft>
                <a:spcPts val="800"/>
              </a:spcAft>
            </a:pPr>
            <a:r>
              <a:rPr lang="en-US" sz="2800" dirty="0">
                <a:ea typeface="Calibri" panose="020F0502020204030204" pitchFamily="34" charset="0"/>
                <a:cs typeface="Times New Roman" panose="02020603050405020304" pitchFamily="18" charset="0"/>
              </a:rPr>
              <a:t>The Jacket </a:t>
            </a:r>
          </a:p>
          <a:p>
            <a:pPr lvl="1">
              <a:lnSpc>
                <a:spcPct val="107000"/>
              </a:lnSpc>
              <a:spcBef>
                <a:spcPts val="0"/>
              </a:spcBef>
              <a:spcAft>
                <a:spcPts val="800"/>
              </a:spcAft>
            </a:pPr>
            <a:r>
              <a:rPr lang="en-US" sz="2800" dirty="0">
                <a:ea typeface="Calibri" panose="020F0502020204030204" pitchFamily="34" charset="0"/>
                <a:cs typeface="Times New Roman" panose="02020603050405020304" pitchFamily="18" charset="0"/>
              </a:rPr>
              <a:t>The Schedules </a:t>
            </a:r>
          </a:p>
          <a:p>
            <a:pPr lvl="2">
              <a:lnSpc>
                <a:spcPct val="107000"/>
              </a:lnSpc>
              <a:spcBef>
                <a:spcPts val="0"/>
              </a:spcBef>
              <a:spcAft>
                <a:spcPts val="800"/>
              </a:spcAft>
              <a:buFont typeface="Wingdings" panose="05000000000000000000" pitchFamily="2" charset="2"/>
              <a:buChar char="ü"/>
            </a:pPr>
            <a:r>
              <a:rPr lang="en-US" sz="2800" dirty="0">
                <a:effectLst/>
                <a:ea typeface="Calibri" panose="020F0502020204030204" pitchFamily="34" charset="0"/>
                <a:cs typeface="Times New Roman" panose="02020603050405020304" pitchFamily="18" charset="0"/>
              </a:rPr>
              <a:t>Schedule A</a:t>
            </a:r>
          </a:p>
          <a:p>
            <a:pPr lvl="2">
              <a:lnSpc>
                <a:spcPct val="107000"/>
              </a:lnSpc>
              <a:spcBef>
                <a:spcPts val="0"/>
              </a:spcBef>
              <a:spcAft>
                <a:spcPts val="800"/>
              </a:spcAft>
              <a:buFont typeface="Wingdings" panose="05000000000000000000" pitchFamily="2" charset="2"/>
              <a:buChar char="ü"/>
            </a:pPr>
            <a:r>
              <a:rPr lang="en-US" sz="2800" dirty="0">
                <a:ea typeface="Calibri" panose="020F0502020204030204" pitchFamily="34" charset="0"/>
                <a:cs typeface="Times New Roman" panose="02020603050405020304" pitchFamily="18" charset="0"/>
              </a:rPr>
              <a:t>Schedule BI</a:t>
            </a:r>
          </a:p>
          <a:p>
            <a:pPr lvl="2">
              <a:lnSpc>
                <a:spcPct val="107000"/>
              </a:lnSpc>
              <a:spcBef>
                <a:spcPts val="0"/>
              </a:spcBef>
              <a:spcAft>
                <a:spcPts val="800"/>
              </a:spcAft>
              <a:buFont typeface="Wingdings" panose="05000000000000000000" pitchFamily="2" charset="2"/>
              <a:buChar char="ü"/>
            </a:pPr>
            <a:r>
              <a:rPr lang="en-US" sz="2800" dirty="0">
                <a:effectLst/>
                <a:ea typeface="Calibri" panose="020F0502020204030204" pitchFamily="34" charset="0"/>
                <a:cs typeface="Times New Roman" panose="02020603050405020304" pitchFamily="18" charset="0"/>
              </a:rPr>
              <a:t>Schedule BII</a:t>
            </a:r>
          </a:p>
        </p:txBody>
      </p:sp>
      <p:pic>
        <p:nvPicPr>
          <p:cNvPr id="5" name="Picture 4">
            <a:extLst>
              <a:ext uri="{FF2B5EF4-FFF2-40B4-BE49-F238E27FC236}">
                <a16:creationId xmlns:a16="http://schemas.microsoft.com/office/drawing/2014/main" id="{54CD2EB2-8BBC-5283-769D-CE15B5B0D4DE}"/>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20098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838200" y="-94298"/>
            <a:ext cx="10515600" cy="1325563"/>
          </a:xfrm>
        </p:spPr>
        <p:txBody>
          <a:bodyPr/>
          <a:lstStyle/>
          <a:p>
            <a:r>
              <a:rPr lang="en-US" dirty="0"/>
              <a:t>The Title Commitment – The Jacket </a:t>
            </a:r>
          </a:p>
        </p:txBody>
      </p:sp>
      <p:pic>
        <p:nvPicPr>
          <p:cNvPr id="9" name="Content Placeholder 8">
            <a:extLst>
              <a:ext uri="{FF2B5EF4-FFF2-40B4-BE49-F238E27FC236}">
                <a16:creationId xmlns:a16="http://schemas.microsoft.com/office/drawing/2014/main" id="{29AC0FAF-C047-BF08-CE10-BEFF8C58F3A3}"/>
              </a:ext>
            </a:extLst>
          </p:cNvPr>
          <p:cNvPicPr>
            <a:picLocks noGrp="1" noChangeAspect="1"/>
          </p:cNvPicPr>
          <p:nvPr>
            <p:ph idx="1"/>
          </p:nvPr>
        </p:nvPicPr>
        <p:blipFill>
          <a:blip r:embed="rId2"/>
          <a:stretch>
            <a:fillRect/>
          </a:stretch>
        </p:blipFill>
        <p:spPr>
          <a:xfrm>
            <a:off x="2168266" y="875867"/>
            <a:ext cx="7535636" cy="5138866"/>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4A362B28-2DCC-D13F-7C79-44E573576132}"/>
                  </a:ext>
                </a:extLst>
              </p14:cNvPr>
              <p14:cNvContentPartPr/>
              <p14:nvPr/>
            </p14:nvContentPartPr>
            <p14:xfrm>
              <a:off x="6268807" y="5788036"/>
              <a:ext cx="3058920" cy="80280"/>
            </p14:xfrm>
          </p:contentPart>
        </mc:Choice>
        <mc:Fallback xmlns="">
          <p:pic>
            <p:nvPicPr>
              <p:cNvPr id="11" name="Ink 10">
                <a:extLst>
                  <a:ext uri="{FF2B5EF4-FFF2-40B4-BE49-F238E27FC236}">
                    <a16:creationId xmlns:a16="http://schemas.microsoft.com/office/drawing/2014/main" id="{4A362B28-2DCC-D13F-7C79-44E573576132}"/>
                  </a:ext>
                </a:extLst>
              </p:cNvPr>
              <p:cNvPicPr/>
              <p:nvPr/>
            </p:nvPicPr>
            <p:blipFill>
              <a:blip r:embed="rId4"/>
              <a:stretch>
                <a:fillRect/>
              </a:stretch>
            </p:blipFill>
            <p:spPr>
              <a:xfrm>
                <a:off x="6215167" y="5680036"/>
                <a:ext cx="31665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EEE3B6C-7E11-35CF-86F8-CCF8A276E61B}"/>
                  </a:ext>
                </a:extLst>
              </p14:cNvPr>
              <p14:cNvContentPartPr/>
              <p14:nvPr/>
            </p14:nvContentPartPr>
            <p14:xfrm>
              <a:off x="2488098" y="5814496"/>
              <a:ext cx="1177200" cy="13680"/>
            </p14:xfrm>
          </p:contentPart>
        </mc:Choice>
        <mc:Fallback xmlns="">
          <p:pic>
            <p:nvPicPr>
              <p:cNvPr id="12" name="Ink 11">
                <a:extLst>
                  <a:ext uri="{FF2B5EF4-FFF2-40B4-BE49-F238E27FC236}">
                    <a16:creationId xmlns:a16="http://schemas.microsoft.com/office/drawing/2014/main" id="{1EEE3B6C-7E11-35CF-86F8-CCF8A276E61B}"/>
                  </a:ext>
                </a:extLst>
              </p:cNvPr>
              <p:cNvPicPr/>
              <p:nvPr/>
            </p:nvPicPr>
            <p:blipFill>
              <a:blip r:embed="rId6"/>
              <a:stretch>
                <a:fillRect/>
              </a:stretch>
            </p:blipFill>
            <p:spPr>
              <a:xfrm>
                <a:off x="2434098" y="5706496"/>
                <a:ext cx="1284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3EB07B81-00E7-8225-55D3-BE84580B1152}"/>
                  </a:ext>
                </a:extLst>
              </p14:cNvPr>
              <p14:cNvContentPartPr/>
              <p14:nvPr/>
            </p14:nvContentPartPr>
            <p14:xfrm>
              <a:off x="6585170" y="5649360"/>
              <a:ext cx="1854360" cy="53280"/>
            </p14:xfrm>
          </p:contentPart>
        </mc:Choice>
        <mc:Fallback xmlns="">
          <p:pic>
            <p:nvPicPr>
              <p:cNvPr id="13" name="Ink 12">
                <a:extLst>
                  <a:ext uri="{FF2B5EF4-FFF2-40B4-BE49-F238E27FC236}">
                    <a16:creationId xmlns:a16="http://schemas.microsoft.com/office/drawing/2014/main" id="{3EB07B81-00E7-8225-55D3-BE84580B1152}"/>
                  </a:ext>
                </a:extLst>
              </p:cNvPr>
              <p:cNvPicPr/>
              <p:nvPr/>
            </p:nvPicPr>
            <p:blipFill>
              <a:blip r:embed="rId8"/>
              <a:stretch>
                <a:fillRect/>
              </a:stretch>
            </p:blipFill>
            <p:spPr>
              <a:xfrm>
                <a:off x="6531170" y="5541360"/>
                <a:ext cx="1962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FACFE3FE-E2C2-CD01-FB3F-16E7DA80D608}"/>
                  </a:ext>
                </a:extLst>
              </p14:cNvPr>
              <p14:cNvContentPartPr/>
              <p14:nvPr/>
            </p14:nvContentPartPr>
            <p14:xfrm>
              <a:off x="8680549" y="5612460"/>
              <a:ext cx="672840" cy="73800"/>
            </p14:xfrm>
          </p:contentPart>
        </mc:Choice>
        <mc:Fallback xmlns="">
          <p:pic>
            <p:nvPicPr>
              <p:cNvPr id="14" name="Ink 13">
                <a:extLst>
                  <a:ext uri="{FF2B5EF4-FFF2-40B4-BE49-F238E27FC236}">
                    <a16:creationId xmlns:a16="http://schemas.microsoft.com/office/drawing/2014/main" id="{FACFE3FE-E2C2-CD01-FB3F-16E7DA80D608}"/>
                  </a:ext>
                </a:extLst>
              </p:cNvPr>
              <p:cNvPicPr/>
              <p:nvPr/>
            </p:nvPicPr>
            <p:blipFill>
              <a:blip r:embed="rId10"/>
              <a:stretch>
                <a:fillRect/>
              </a:stretch>
            </p:blipFill>
            <p:spPr>
              <a:xfrm>
                <a:off x="8626578" y="5504460"/>
                <a:ext cx="780422"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22D41DD-4141-CEEE-88B4-CA6C45226187}"/>
                  </a:ext>
                </a:extLst>
              </p14:cNvPr>
              <p14:cNvContentPartPr/>
              <p14:nvPr/>
            </p14:nvContentPartPr>
            <p14:xfrm>
              <a:off x="3331540" y="5720016"/>
              <a:ext cx="3151080" cy="64800"/>
            </p14:xfrm>
          </p:contentPart>
        </mc:Choice>
        <mc:Fallback xmlns="">
          <p:pic>
            <p:nvPicPr>
              <p:cNvPr id="15" name="Ink 14">
                <a:extLst>
                  <a:ext uri="{FF2B5EF4-FFF2-40B4-BE49-F238E27FC236}">
                    <a16:creationId xmlns:a16="http://schemas.microsoft.com/office/drawing/2014/main" id="{122D41DD-4141-CEEE-88B4-CA6C45226187}"/>
                  </a:ext>
                </a:extLst>
              </p:cNvPr>
              <p:cNvPicPr/>
              <p:nvPr/>
            </p:nvPicPr>
            <p:blipFill>
              <a:blip r:embed="rId12"/>
              <a:stretch>
                <a:fillRect/>
              </a:stretch>
            </p:blipFill>
            <p:spPr>
              <a:xfrm>
                <a:off x="3277540" y="5612016"/>
                <a:ext cx="3258720" cy="280440"/>
              </a:xfrm>
              <a:prstGeom prst="rect">
                <a:avLst/>
              </a:prstGeom>
            </p:spPr>
          </p:pic>
        </mc:Fallback>
      </mc:AlternateContent>
      <p:pic>
        <p:nvPicPr>
          <p:cNvPr id="4" name="Picture 3">
            <a:extLst>
              <a:ext uri="{FF2B5EF4-FFF2-40B4-BE49-F238E27FC236}">
                <a16:creationId xmlns:a16="http://schemas.microsoft.com/office/drawing/2014/main" id="{0F333977-82BA-5AA2-2B09-B50AF0C2C4A0}"/>
              </a:ext>
            </a:extLst>
          </p:cNvPr>
          <p:cNvPicPr>
            <a:picLocks noChangeAspect="1"/>
          </p:cNvPicPr>
          <p:nvPr/>
        </p:nvPicPr>
        <p:blipFill>
          <a:blip r:embed="rId13"/>
          <a:stretch>
            <a:fillRect/>
          </a:stretch>
        </p:blipFill>
        <p:spPr>
          <a:xfrm>
            <a:off x="896498" y="6044413"/>
            <a:ext cx="10744618" cy="816790"/>
          </a:xfrm>
          <a:prstGeom prst="rect">
            <a:avLst/>
          </a:prstGeom>
        </p:spPr>
      </p:pic>
    </p:spTree>
    <p:extLst>
      <p:ext uri="{BB962C8B-B14F-4D97-AF65-F5344CB8AC3E}">
        <p14:creationId xmlns:p14="http://schemas.microsoft.com/office/powerpoint/2010/main" val="163281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accent2">
                    <a:lumMod val="40000"/>
                    <a:lumOff val="60000"/>
                  </a:schemeClr>
                </a:solidFill>
                <a:latin typeface="+mj-lt"/>
                <a:ea typeface="+mj-ea"/>
                <a:cs typeface="+mj-cs"/>
              </a:rPr>
              <a:t>The Title Commitment</a:t>
            </a:r>
            <a:br>
              <a:rPr lang="en-US" sz="3600" kern="1200" dirty="0">
                <a:solidFill>
                  <a:schemeClr val="accent2">
                    <a:lumMod val="40000"/>
                    <a:lumOff val="60000"/>
                  </a:schemeClr>
                </a:solidFill>
                <a:latin typeface="+mj-lt"/>
                <a:ea typeface="+mj-ea"/>
                <a:cs typeface="+mj-cs"/>
              </a:rPr>
            </a:br>
            <a:r>
              <a:rPr lang="en-US" sz="3600" kern="1200" dirty="0">
                <a:solidFill>
                  <a:schemeClr val="accent2">
                    <a:lumMod val="40000"/>
                    <a:lumOff val="60000"/>
                  </a:schemeClr>
                </a:solidFill>
                <a:latin typeface="+mj-lt"/>
                <a:ea typeface="+mj-ea"/>
                <a:cs typeface="+mj-cs"/>
              </a:rPr>
              <a:t> Schedule A </a:t>
            </a:r>
          </a:p>
        </p:txBody>
      </p:sp>
      <p:pic>
        <p:nvPicPr>
          <p:cNvPr id="10" name="Content Placeholder 9">
            <a:extLst>
              <a:ext uri="{FF2B5EF4-FFF2-40B4-BE49-F238E27FC236}">
                <a16:creationId xmlns:a16="http://schemas.microsoft.com/office/drawing/2014/main" id="{D63E8153-7B58-4D6B-34BD-876F504A01AC}"/>
              </a:ext>
            </a:extLst>
          </p:cNvPr>
          <p:cNvPicPr>
            <a:picLocks noGrp="1" noChangeAspect="1"/>
          </p:cNvPicPr>
          <p:nvPr>
            <p:ph idx="1"/>
          </p:nvPr>
        </p:nvPicPr>
        <p:blipFill>
          <a:blip r:embed="rId2"/>
          <a:stretch>
            <a:fillRect/>
          </a:stretch>
        </p:blipFill>
        <p:spPr>
          <a:xfrm>
            <a:off x="5411141" y="332382"/>
            <a:ext cx="5513050" cy="556873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EAFB59B-21D1-D59B-E9AE-D5C43A4E1611}"/>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70213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accent2">
                    <a:lumMod val="40000"/>
                    <a:lumOff val="60000"/>
                  </a:schemeClr>
                </a:solidFill>
                <a:latin typeface="+mj-lt"/>
                <a:ea typeface="+mj-ea"/>
                <a:cs typeface="+mj-cs"/>
              </a:rPr>
              <a:t>Schedule B Part I</a:t>
            </a:r>
          </a:p>
        </p:txBody>
      </p:sp>
      <p:pic>
        <p:nvPicPr>
          <p:cNvPr id="7" name="Content Placeholder 6">
            <a:extLst>
              <a:ext uri="{FF2B5EF4-FFF2-40B4-BE49-F238E27FC236}">
                <a16:creationId xmlns:a16="http://schemas.microsoft.com/office/drawing/2014/main" id="{10BA5068-F81A-7FCB-BC23-9A5120F253B2}"/>
              </a:ext>
            </a:extLst>
          </p:cNvPr>
          <p:cNvPicPr>
            <a:picLocks noGrp="1" noChangeAspect="1"/>
          </p:cNvPicPr>
          <p:nvPr>
            <p:ph idx="1"/>
          </p:nvPr>
        </p:nvPicPr>
        <p:blipFill>
          <a:blip r:embed="rId2"/>
          <a:stretch>
            <a:fillRect/>
          </a:stretch>
        </p:blipFill>
        <p:spPr>
          <a:xfrm>
            <a:off x="4777316" y="1664853"/>
            <a:ext cx="6780700" cy="352596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166FB97E-6215-1D1A-D0A7-436774BD0173}"/>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02411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1629751" y="934327"/>
            <a:ext cx="8924392" cy="1058275"/>
          </a:xfrm>
        </p:spPr>
        <p:txBody>
          <a:bodyPr vert="horz" lIns="91440" tIns="45720" rIns="91440" bIns="45720" rtlCol="0">
            <a:normAutofit/>
          </a:bodyPr>
          <a:lstStyle/>
          <a:p>
            <a:pPr algn="ctr"/>
            <a:r>
              <a:rPr lang="en-US" sz="3400" kern="1200">
                <a:latin typeface="+mj-lt"/>
                <a:ea typeface="+mj-ea"/>
                <a:cs typeface="+mj-cs"/>
              </a:rPr>
              <a:t>Schedule B part 1 – </a:t>
            </a:r>
            <a:r>
              <a:rPr lang="en-US" sz="3400" i="1" kern="1200">
                <a:latin typeface="+mj-lt"/>
                <a:ea typeface="+mj-ea"/>
                <a:cs typeface="+mj-cs"/>
              </a:rPr>
              <a:t>continued</a:t>
            </a:r>
            <a:br>
              <a:rPr lang="en-US" sz="3400" i="1" kern="1200">
                <a:latin typeface="+mj-lt"/>
                <a:ea typeface="+mj-ea"/>
                <a:cs typeface="+mj-cs"/>
              </a:rPr>
            </a:br>
            <a:r>
              <a:rPr lang="en-US" sz="3400" i="1" kern="1200">
                <a:latin typeface="+mj-lt"/>
                <a:ea typeface="+mj-ea"/>
                <a:cs typeface="+mj-cs"/>
              </a:rPr>
              <a:t>Sample Requirements</a:t>
            </a:r>
            <a:endParaRPr lang="en-US" sz="3400" kern="1200">
              <a:latin typeface="+mj-lt"/>
              <a:ea typeface="+mj-ea"/>
              <a:cs typeface="+mj-cs"/>
            </a:endParaRPr>
          </a:p>
        </p:txBody>
      </p:sp>
      <p:sp>
        <p:nvSpPr>
          <p:cNvPr id="57" name="Freeform: Shape 56">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ntent Placeholder 3">
            <a:extLst>
              <a:ext uri="{FF2B5EF4-FFF2-40B4-BE49-F238E27FC236}">
                <a16:creationId xmlns:a16="http://schemas.microsoft.com/office/drawing/2014/main" id="{1D133212-11CD-15E1-0043-0AAAF6006E73}"/>
              </a:ext>
            </a:extLst>
          </p:cNvPr>
          <p:cNvSpPr>
            <a:spLocks noGrp="1"/>
          </p:cNvSpPr>
          <p:nvPr>
            <p:ph idx="1"/>
          </p:nvPr>
        </p:nvSpPr>
        <p:spPr>
          <a:xfrm>
            <a:off x="1937154" y="2278931"/>
            <a:ext cx="8309586" cy="2790645"/>
          </a:xfrm>
        </p:spPr>
        <p:txBody>
          <a:bodyPr>
            <a:noAutofit/>
          </a:bodyPr>
          <a:lstStyle/>
          <a:p>
            <a:pPr marL="0" indent="0">
              <a:buNone/>
            </a:pPr>
            <a:r>
              <a:rPr lang="en-US" sz="1500" b="0" i="0" u="none" strike="noStrike" baseline="0" dirty="0">
                <a:latin typeface="Times New Roman" panose="02020603050405020304" pitchFamily="18" charset="0"/>
              </a:rPr>
              <a:t>10. 	Obtain and filed/record a Trustee Certificate Pursuant to M.G.L. Ch. 184 § 35 from 	</a:t>
            </a:r>
            <a:r>
              <a:rPr lang="en-US" sz="1500" b="1" i="0" u="none" strike="noStrike" baseline="0" dirty="0">
                <a:latin typeface="Times New Roman" panose="02020603050405020304" pitchFamily="18" charset="0"/>
              </a:rPr>
              <a:t>Amesbury Realty Trust </a:t>
            </a:r>
            <a:r>
              <a:rPr lang="en-US" sz="1500" b="0" i="0" u="none" strike="noStrike" baseline="0" dirty="0">
                <a:latin typeface="Times New Roman" panose="02020603050405020304" pitchFamily="18" charset="0"/>
              </a:rPr>
              <a:t>stating the names of the current trustee/trustees, the Trustee of the 	Trust has authority to act </a:t>
            </a:r>
            <a:endParaRPr lang="en-US" sz="1000" b="0" i="0" u="none" strike="noStrike" baseline="0" dirty="0">
              <a:latin typeface="Times New Roman" panose="02020603050405020304" pitchFamily="18" charset="0"/>
            </a:endParaRPr>
          </a:p>
          <a:p>
            <a:pPr marL="0" indent="0">
              <a:buNone/>
            </a:pPr>
            <a:r>
              <a:rPr lang="en-US" sz="1500" b="0" i="0" u="none" strike="noStrike" baseline="0" dirty="0">
                <a:latin typeface="Times New Roman" panose="02020603050405020304" pitchFamily="18" charset="0"/>
              </a:rPr>
              <a:t>11. 	Obtain and Record Discharge of Mortgage and Security Agreement from 22 Maple Street, 	LLC, in favor of Capital Funding, 	LLC, dated March 4, 2014 in the original principal 	amount of $36,856.627.00 recorded with the Essex County Registry of Deeds at </a:t>
            </a:r>
            <a:r>
              <a:rPr lang="en-US" sz="1500" b="1" i="0" u="none" strike="noStrike" baseline="0" dirty="0">
                <a:latin typeface="Times New Roman" panose="02020603050405020304" pitchFamily="18" charset="0"/>
              </a:rPr>
              <a:t>Book 33152, 	Page 9</a:t>
            </a:r>
            <a:r>
              <a:rPr lang="en-US" sz="1500" b="0" i="0" u="none" strike="noStrike" baseline="0" dirty="0">
                <a:latin typeface="Times New Roman" panose="02020603050405020304" pitchFamily="18" charset="0"/>
              </a:rPr>
              <a:t>; as affected by Assignment of Rents and Leases recorded with said Deeds at </a:t>
            </a:r>
            <a:r>
              <a:rPr lang="en-US" sz="1500" b="1" i="0" u="none" strike="noStrike" baseline="0" dirty="0">
                <a:latin typeface="Times New Roman" panose="02020603050405020304" pitchFamily="18" charset="0"/>
              </a:rPr>
              <a:t>Book 	33152, Page 40</a:t>
            </a:r>
            <a:endParaRPr lang="en-US" sz="1000" b="1" dirty="0">
              <a:latin typeface="Times New Roman" panose="02020603050405020304" pitchFamily="18" charset="0"/>
            </a:endParaRPr>
          </a:p>
          <a:p>
            <a:pPr marL="0" indent="0">
              <a:buNone/>
            </a:pPr>
            <a:r>
              <a:rPr lang="en-US" sz="1000" b="0" i="0" u="none" strike="noStrike" baseline="0" dirty="0">
                <a:latin typeface="Times New Roman" panose="02020603050405020304" pitchFamily="18" charset="0"/>
              </a:rPr>
              <a:t>1</a:t>
            </a:r>
            <a:r>
              <a:rPr lang="en-US" sz="1500" b="0" i="0" u="none" strike="noStrike" baseline="0" dirty="0">
                <a:latin typeface="Times New Roman" panose="02020603050405020304" pitchFamily="18" charset="0"/>
              </a:rPr>
              <a:t>2. 	Obtain and recorded termination of UCC Financing Statement wherein 22 Maple Street, LLC 	is Debtor and Capital Funding, LLC is Secured Party recorded with the Essex County Registry 	of Deeds at </a:t>
            </a:r>
            <a:r>
              <a:rPr lang="en-US" sz="1500" b="1" i="0" u="none" strike="noStrike" baseline="0" dirty="0">
                <a:latin typeface="Times New Roman" panose="02020603050405020304" pitchFamily="18" charset="0"/>
              </a:rPr>
              <a:t>Book 33152, Page 67</a:t>
            </a:r>
            <a:r>
              <a:rPr lang="en-US" sz="1500" b="0" i="0" u="none" strike="noStrike" baseline="0" dirty="0">
                <a:latin typeface="Times New Roman" panose="02020603050405020304" pitchFamily="18" charset="0"/>
              </a:rPr>
              <a:t>; as affected by UCC Continuation Statement recorded with 	said Deeds at </a:t>
            </a:r>
            <a:r>
              <a:rPr lang="en-US" sz="1500" b="1" i="0" u="none" strike="noStrike" baseline="0" dirty="0">
                <a:latin typeface="Times New Roman" panose="02020603050405020304" pitchFamily="18" charset="0"/>
              </a:rPr>
              <a:t>Book 37335, Page 514</a:t>
            </a:r>
            <a:endParaRPr lang="en-US" sz="1500" dirty="0">
              <a:latin typeface="Times New Roman" panose="02020603050405020304" pitchFamily="18" charset="0"/>
            </a:endParaRPr>
          </a:p>
          <a:p>
            <a:pPr marL="0" indent="0">
              <a:buNone/>
            </a:pPr>
            <a:r>
              <a:rPr lang="en-US" sz="1500" b="0" i="0" u="none" strike="noStrike" baseline="0" dirty="0">
                <a:latin typeface="Times New Roman" panose="02020603050405020304" pitchFamily="18" charset="0"/>
              </a:rPr>
              <a:t> 1</a:t>
            </a:r>
            <a:r>
              <a:rPr lang="en-US" sz="1500" dirty="0">
                <a:latin typeface="Times New Roman" panose="02020603050405020304" pitchFamily="18" charset="0"/>
              </a:rPr>
              <a:t>3</a:t>
            </a:r>
            <a:r>
              <a:rPr lang="en-US" sz="1500" b="0" i="0" u="none" strike="noStrike" baseline="0" dirty="0">
                <a:latin typeface="Times New Roman" panose="02020603050405020304" pitchFamily="18" charset="0"/>
              </a:rPr>
              <a:t>. 	</a:t>
            </a:r>
            <a:r>
              <a:rPr lang="en-US" sz="1300" b="0" i="0" u="none" strike="noStrike" baseline="0" dirty="0">
                <a:latin typeface="Times New Roman" panose="02020603050405020304" pitchFamily="18" charset="0"/>
              </a:rPr>
              <a:t>Obtain and record a Certificate of Redemption (Release) for Instrument of Taking for taxes by 	the City of 	Amesbury in the amount of $5,919.80, dated November 22, 2019 and recorded 	with the Essex County 	Registry of Deeds in </a:t>
            </a:r>
            <a:r>
              <a:rPr lang="en-US" sz="1300" b="1" i="0" u="none" strike="noStrike" baseline="0" dirty="0">
                <a:latin typeface="Times New Roman" panose="02020603050405020304" pitchFamily="18" charset="0"/>
              </a:rPr>
              <a:t>Book 38142, Page 384</a:t>
            </a:r>
            <a:endParaRPr lang="en-US" sz="1300" dirty="0"/>
          </a:p>
        </p:txBody>
      </p:sp>
      <p:pic>
        <p:nvPicPr>
          <p:cNvPr id="3" name="Picture 2">
            <a:extLst>
              <a:ext uri="{FF2B5EF4-FFF2-40B4-BE49-F238E27FC236}">
                <a16:creationId xmlns:a16="http://schemas.microsoft.com/office/drawing/2014/main" id="{434F2487-CB05-2902-185D-FC9E5EF30C9A}"/>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34840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479393" y="1070800"/>
            <a:ext cx="4962619" cy="5583126"/>
          </a:xfrm>
        </p:spPr>
        <p:txBody>
          <a:bodyPr vert="horz" lIns="91440" tIns="45720" rIns="91440" bIns="45720" rtlCol="0">
            <a:normAutofit/>
          </a:bodyPr>
          <a:lstStyle/>
          <a:p>
            <a:r>
              <a:rPr lang="en-US" sz="7400" kern="1200" dirty="0">
                <a:latin typeface="+mj-lt"/>
                <a:ea typeface="+mj-ea"/>
                <a:cs typeface="+mj-cs"/>
              </a:rPr>
              <a:t>Schedule B, Part 1 – </a:t>
            </a:r>
            <a:r>
              <a:rPr lang="en-US" sz="7400" i="1" kern="1200" dirty="0">
                <a:latin typeface="+mj-lt"/>
                <a:ea typeface="+mj-ea"/>
                <a:cs typeface="+mj-cs"/>
              </a:rPr>
              <a:t>continued</a:t>
            </a:r>
            <a:br>
              <a:rPr lang="en-US" sz="7400" i="1" kern="1200" dirty="0">
                <a:latin typeface="+mj-lt"/>
                <a:ea typeface="+mj-ea"/>
                <a:cs typeface="+mj-cs"/>
              </a:rPr>
            </a:br>
            <a:endParaRPr lang="en-US" sz="7400" kern="1200" dirty="0">
              <a:latin typeface="+mj-lt"/>
              <a:ea typeface="+mj-ea"/>
              <a:cs typeface="+mj-cs"/>
            </a:endParaRPr>
          </a:p>
        </p:txBody>
      </p:sp>
      <p:graphicFrame>
        <p:nvGraphicFramePr>
          <p:cNvPr id="41" name="Content Placeholder 3">
            <a:extLst>
              <a:ext uri="{FF2B5EF4-FFF2-40B4-BE49-F238E27FC236}">
                <a16:creationId xmlns:a16="http://schemas.microsoft.com/office/drawing/2014/main" id="{5E230C82-38C1-983D-246E-32BFC35EF9FE}"/>
              </a:ext>
            </a:extLst>
          </p:cNvPr>
          <p:cNvGraphicFramePr>
            <a:graphicFrameLocks noGrp="1"/>
          </p:cNvGraphicFramePr>
          <p:nvPr>
            <p:ph idx="1"/>
            <p:extLst>
              <p:ext uri="{D42A27DB-BD31-4B8C-83A1-F6EECF244321}">
                <p14:modId xmlns:p14="http://schemas.microsoft.com/office/powerpoint/2010/main" val="3488663894"/>
              </p:ext>
            </p:extLst>
          </p:nvPr>
        </p:nvGraphicFramePr>
        <p:xfrm>
          <a:off x="5442012" y="1064579"/>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CB94532-AF61-A196-002A-C7023887961E}"/>
              </a:ext>
            </a:extLst>
          </p:cNvPr>
          <p:cNvPicPr>
            <a:picLocks noChangeAspect="1"/>
          </p:cNvPicPr>
          <p:nvPr/>
        </p:nvPicPr>
        <p:blipFill>
          <a:blip r:embed="rId7"/>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99831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35F15F-D96E-F2B0-E6B0-B6CFABC2960B}"/>
              </a:ext>
            </a:extLst>
          </p:cNvPr>
          <p:cNvSpPr>
            <a:spLocks noGrp="1"/>
          </p:cNvSpPr>
          <p:nvPr>
            <p:ph sz="half" idx="2"/>
          </p:nvPr>
        </p:nvSpPr>
        <p:spPr>
          <a:xfrm>
            <a:off x="1434428" y="1030721"/>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Basics of Title Insurance</a:t>
            </a:r>
          </a:p>
          <a:p>
            <a:pPr marL="0" indent="0" algn="ctr">
              <a:buNone/>
            </a:pPr>
            <a:endParaRPr lang="en-US" sz="20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And</a:t>
            </a:r>
          </a:p>
          <a:p>
            <a:pPr marL="0" indent="0" algn="ctr">
              <a:buNone/>
            </a:pPr>
            <a:endParaRPr lang="en-US" sz="20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Policy Options     </a:t>
            </a:r>
          </a:p>
        </p:txBody>
      </p:sp>
      <p:pic>
        <p:nvPicPr>
          <p:cNvPr id="10" name="Graphic 9" descr="Document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984337"/>
            <a:ext cx="2093320" cy="2093320"/>
          </a:xfrm>
          <a:prstGeom prst="rect">
            <a:avLst/>
          </a:prstGeom>
        </p:spPr>
      </p:pic>
      <p:pic>
        <p:nvPicPr>
          <p:cNvPr id="14" name="Graphic 13" descr="Signpost outline">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03330" y="3401233"/>
            <a:ext cx="2093320" cy="2093320"/>
          </a:xfrm>
          <a:prstGeom prst="rect">
            <a:avLst/>
          </a:prstGeom>
        </p:spPr>
      </p:pic>
      <p:pic>
        <p:nvPicPr>
          <p:cNvPr id="5" name="Picture 4">
            <a:extLst>
              <a:ext uri="{FF2B5EF4-FFF2-40B4-BE49-F238E27FC236}">
                <a16:creationId xmlns:a16="http://schemas.microsoft.com/office/drawing/2014/main" id="{1CB6BCB0-56E2-68E3-D9C0-4D9893A566C8}"/>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13885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accent2">
                    <a:lumMod val="40000"/>
                    <a:lumOff val="60000"/>
                  </a:schemeClr>
                </a:solidFill>
                <a:latin typeface="+mj-lt"/>
                <a:ea typeface="+mj-ea"/>
                <a:cs typeface="+mj-cs"/>
              </a:rPr>
              <a:t>Schedule B Part II</a:t>
            </a:r>
          </a:p>
        </p:txBody>
      </p:sp>
      <p:pic>
        <p:nvPicPr>
          <p:cNvPr id="3" name="Picture 2">
            <a:extLst>
              <a:ext uri="{FF2B5EF4-FFF2-40B4-BE49-F238E27FC236}">
                <a16:creationId xmlns:a16="http://schemas.microsoft.com/office/drawing/2014/main" id="{FA2690A9-E449-E696-6D85-5C4EA2AFE04F}"/>
              </a:ext>
            </a:extLst>
          </p:cNvPr>
          <p:cNvPicPr>
            <a:picLocks noChangeAspect="1"/>
          </p:cNvPicPr>
          <p:nvPr/>
        </p:nvPicPr>
        <p:blipFill>
          <a:blip r:embed="rId2"/>
          <a:stretch>
            <a:fillRect/>
          </a:stretch>
        </p:blipFill>
        <p:spPr>
          <a:xfrm>
            <a:off x="5487710" y="456524"/>
            <a:ext cx="5359911" cy="5568739"/>
          </a:xfrm>
          <a:prstGeom prst="rect">
            <a:avLst/>
          </a:prstGeom>
        </p:spPr>
      </p:pic>
      <p:pic>
        <p:nvPicPr>
          <p:cNvPr id="4" name="Picture 3">
            <a:extLst>
              <a:ext uri="{FF2B5EF4-FFF2-40B4-BE49-F238E27FC236}">
                <a16:creationId xmlns:a16="http://schemas.microsoft.com/office/drawing/2014/main" id="{1E71F463-C91D-F121-98B5-D3D75611B08B}"/>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09756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1633804" y="540677"/>
            <a:ext cx="8924392" cy="1058275"/>
          </a:xfrm>
        </p:spPr>
        <p:txBody>
          <a:bodyPr vert="horz" lIns="91440" tIns="45720" rIns="91440" bIns="45720" rtlCol="0">
            <a:normAutofit/>
          </a:bodyPr>
          <a:lstStyle/>
          <a:p>
            <a:pPr algn="ctr"/>
            <a:r>
              <a:rPr lang="en-US" sz="3400" kern="1200" dirty="0">
                <a:latin typeface="+mj-lt"/>
                <a:ea typeface="+mj-ea"/>
                <a:cs typeface="+mj-cs"/>
              </a:rPr>
              <a:t>Schedule B Part II – </a:t>
            </a:r>
            <a:r>
              <a:rPr lang="en-US" sz="3400" i="1" kern="1200" dirty="0">
                <a:latin typeface="+mj-lt"/>
                <a:ea typeface="+mj-ea"/>
                <a:cs typeface="+mj-cs"/>
              </a:rPr>
              <a:t>continued</a:t>
            </a:r>
            <a:br>
              <a:rPr lang="en-US" sz="3400" i="1" kern="1200" dirty="0">
                <a:latin typeface="+mj-lt"/>
                <a:ea typeface="+mj-ea"/>
                <a:cs typeface="+mj-cs"/>
              </a:rPr>
            </a:br>
            <a:r>
              <a:rPr lang="en-US" sz="3400" i="1" kern="1200" dirty="0">
                <a:latin typeface="+mj-lt"/>
                <a:ea typeface="+mj-ea"/>
                <a:cs typeface="+mj-cs"/>
              </a:rPr>
              <a:t>Special Exceptions</a:t>
            </a:r>
            <a:endParaRPr lang="en-US" sz="3400" kern="1200" dirty="0">
              <a:latin typeface="+mj-lt"/>
              <a:ea typeface="+mj-ea"/>
              <a:cs typeface="+mj-cs"/>
            </a:endParaRPr>
          </a:p>
        </p:txBody>
      </p:sp>
      <p:sp>
        <p:nvSpPr>
          <p:cNvPr id="46" name="Freeform: Shape 45">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ntent Placeholder 3">
            <a:extLst>
              <a:ext uri="{FF2B5EF4-FFF2-40B4-BE49-F238E27FC236}">
                <a16:creationId xmlns:a16="http://schemas.microsoft.com/office/drawing/2014/main" id="{1D133212-11CD-15E1-0043-0AAAF6006E73}"/>
              </a:ext>
            </a:extLst>
          </p:cNvPr>
          <p:cNvSpPr>
            <a:spLocks noGrp="1"/>
          </p:cNvSpPr>
          <p:nvPr>
            <p:ph idx="1"/>
          </p:nvPr>
        </p:nvSpPr>
        <p:spPr>
          <a:xfrm>
            <a:off x="1780952" y="2139629"/>
            <a:ext cx="8309586" cy="3299381"/>
          </a:xfrm>
        </p:spPr>
        <p:txBody>
          <a:bodyPr>
            <a:normAutofit fontScale="25000" lnSpcReduction="20000"/>
          </a:bodyPr>
          <a:lstStyle/>
          <a:p>
            <a:endParaRPr lang="en-US" sz="6000" b="0" i="0" u="none" strike="noStrike" baseline="0" dirty="0">
              <a:latin typeface="Verdana" panose="020B0604030504040204" pitchFamily="34" charset="0"/>
            </a:endParaRPr>
          </a:p>
          <a:p>
            <a:pPr marL="0" indent="0">
              <a:buNone/>
            </a:pPr>
            <a:r>
              <a:rPr lang="en-US" sz="5600" dirty="0">
                <a:latin typeface="Times New Roman" panose="02020603050405020304" pitchFamily="18" charset="0"/>
                <a:cs typeface="Times New Roman" panose="02020603050405020304" pitchFamily="18" charset="0"/>
              </a:rPr>
              <a:t>6</a:t>
            </a:r>
            <a:r>
              <a:rPr lang="en-US" sz="5600" b="0" i="0" u="none" strike="noStrike" baseline="0" dirty="0">
                <a:latin typeface="Times New Roman" panose="02020603050405020304" pitchFamily="18" charset="0"/>
                <a:cs typeface="Times New Roman" panose="02020603050405020304" pitchFamily="18" charset="0"/>
              </a:rPr>
              <a:t>. Terms and conditions of easement rights and right of way to the City of Holyoke for drainage culvert maintenance dated October 16, 1979 and recorded in Book 4859, Page 159. </a:t>
            </a:r>
          </a:p>
          <a:p>
            <a:pPr marL="0" indent="0">
              <a:buNone/>
            </a:pPr>
            <a:r>
              <a:rPr lang="en-US" sz="5600" b="0" i="0" u="none" strike="noStrike" baseline="0" dirty="0">
                <a:latin typeface="Times New Roman" panose="02020603050405020304" pitchFamily="18" charset="0"/>
                <a:cs typeface="Times New Roman" panose="02020603050405020304" pitchFamily="18" charset="0"/>
              </a:rPr>
              <a:t>7. Unrecorded drainage easement to the City of Holyoke as shown on plans recorded in Book of Plans 226, Page 82 and Book of Plans 251, Page 8.</a:t>
            </a:r>
          </a:p>
          <a:p>
            <a:pPr marL="0" indent="0">
              <a:buNone/>
            </a:pPr>
            <a:r>
              <a:rPr lang="en-US" sz="5600" dirty="0">
                <a:latin typeface="Times New Roman" panose="02020603050405020304" pitchFamily="18" charset="0"/>
                <a:cs typeface="Times New Roman" panose="02020603050405020304" pitchFamily="18" charset="0"/>
              </a:rPr>
              <a:t>8</a:t>
            </a:r>
            <a:r>
              <a:rPr lang="en-US" sz="5600" b="0" i="0" u="none" strike="noStrike" baseline="0" dirty="0">
                <a:latin typeface="Times New Roman" panose="02020603050405020304" pitchFamily="18" charset="0"/>
                <a:cs typeface="Times New Roman" panose="02020603050405020304" pitchFamily="18" charset="0"/>
              </a:rPr>
              <a:t>. Terms and provisions in a Notice of Lease by and between Merchant Devonshire Limited Partnership, as Landlord and </a:t>
            </a:r>
            <a:r>
              <a:rPr lang="en-US" sz="5600" b="0" i="0" u="none" strike="noStrike" baseline="0" dirty="0" err="1">
                <a:latin typeface="Times New Roman" panose="02020603050405020304" pitchFamily="18" charset="0"/>
                <a:cs typeface="Times New Roman" panose="02020603050405020304" pitchFamily="18" charset="0"/>
              </a:rPr>
              <a:t>Cellco</a:t>
            </a:r>
            <a:r>
              <a:rPr lang="en-US" sz="5600" b="0" i="0" u="none" strike="noStrike" baseline="0" dirty="0">
                <a:latin typeface="Times New Roman" panose="02020603050405020304" pitchFamily="18" charset="0"/>
                <a:cs typeface="Times New Roman" panose="02020603050405020304" pitchFamily="18" charset="0"/>
              </a:rPr>
              <a:t> Partnership d/b/a Version Wireless, dated July 15, 2002, recorded with said Deeds, Book 12474, Page 529. </a:t>
            </a:r>
          </a:p>
          <a:p>
            <a:pPr marL="0" indent="0">
              <a:buNone/>
            </a:pPr>
            <a:r>
              <a:rPr lang="en-US" sz="5600" dirty="0">
                <a:latin typeface="Times New Roman" panose="02020603050405020304" pitchFamily="18" charset="0"/>
                <a:cs typeface="Times New Roman" panose="02020603050405020304" pitchFamily="18" charset="0"/>
              </a:rPr>
              <a:t>9</a:t>
            </a:r>
            <a:r>
              <a:rPr lang="en-US" sz="5600" b="0" i="0" u="none" strike="noStrike" baseline="0" dirty="0">
                <a:latin typeface="Times New Roman" panose="02020603050405020304" pitchFamily="18" charset="0"/>
                <a:cs typeface="Times New Roman" panose="02020603050405020304" pitchFamily="18" charset="0"/>
              </a:rPr>
              <a:t>. Wireless Communication Easement and Assignment Agreement, dated July 6, 2010 by and between Merchant Devonshire Limited Partnership and T6 Unison Site Management LLC, recorded with said Deeds Book 18411, Page 31. </a:t>
            </a:r>
          </a:p>
          <a:p>
            <a:pPr marL="0" indent="0">
              <a:buNone/>
            </a:pPr>
            <a:r>
              <a:rPr lang="en-US" sz="5600" b="0" i="0" u="none" strike="noStrike" baseline="0" dirty="0">
                <a:latin typeface="Times New Roman" panose="02020603050405020304" pitchFamily="18" charset="0"/>
                <a:cs typeface="Times New Roman" panose="02020603050405020304" pitchFamily="18" charset="0"/>
              </a:rPr>
              <a:t>10. Matters shown on a “Plan of Land in Holyoke, Mass. Owned by Andrew J. Lane”, dated August 25, 	1987 by R.A. </a:t>
            </a:r>
            <a:r>
              <a:rPr lang="en-US" sz="5600" b="0" i="0" u="none" strike="noStrike" baseline="0" dirty="0" err="1">
                <a:latin typeface="Times New Roman" panose="02020603050405020304" pitchFamily="18" charset="0"/>
                <a:cs typeface="Times New Roman" panose="02020603050405020304" pitchFamily="18" charset="0"/>
              </a:rPr>
              <a:t>Foresi</a:t>
            </a:r>
            <a:r>
              <a:rPr lang="en-US" sz="5600" b="0" i="0" u="none" strike="noStrike" baseline="0" dirty="0">
                <a:latin typeface="Times New Roman" panose="02020603050405020304" pitchFamily="18" charset="0"/>
                <a:cs typeface="Times New Roman" panose="02020603050405020304" pitchFamily="18" charset="0"/>
              </a:rPr>
              <a:t>, Associates, Engineers and Land Surveyors and recorded with the Hampden 	County Registry of Deeds, in Plan Book 251, Plan 8 including; </a:t>
            </a:r>
          </a:p>
          <a:p>
            <a:pPr marL="0" indent="0">
              <a:buNone/>
            </a:pPr>
            <a:r>
              <a:rPr lang="en-US" sz="5600" b="0" i="0" u="none" strike="noStrike" baseline="0" dirty="0">
                <a:latin typeface="Times New Roman" panose="02020603050405020304" pitchFamily="18" charset="0"/>
                <a:cs typeface="Times New Roman" panose="02020603050405020304" pitchFamily="18" charset="0"/>
              </a:rPr>
              <a:t>	A. 	Unrecorded drainage easement of City of Holyoke. </a:t>
            </a:r>
          </a:p>
          <a:p>
            <a:pPr marL="0" indent="0">
              <a:buNone/>
            </a:pPr>
            <a:r>
              <a:rPr lang="en-US" sz="5600" b="0" i="0" u="none" strike="noStrike" baseline="0" dirty="0">
                <a:latin typeface="Times New Roman" panose="02020603050405020304" pitchFamily="18" charset="0"/>
                <a:cs typeface="Times New Roman" panose="02020603050405020304" pitchFamily="18" charset="0"/>
              </a:rPr>
              <a:t>	B. 	Drainage Easement, including culvert of City of Holyoke at Book 4859, Page 159. </a:t>
            </a:r>
          </a:p>
          <a:p>
            <a:pPr marL="0" indent="0">
              <a:buNone/>
            </a:pPr>
            <a:r>
              <a:rPr lang="en-US" sz="5600" b="0" i="0" u="none" strike="noStrike" baseline="0" dirty="0">
                <a:latin typeface="Times New Roman" panose="02020603050405020304" pitchFamily="18" charset="0"/>
                <a:cs typeface="Times New Roman" panose="02020603050405020304" pitchFamily="18" charset="0"/>
              </a:rPr>
              <a:t>	C. 	Tannery Brook. </a:t>
            </a:r>
          </a:p>
          <a:p>
            <a:pPr marL="0" indent="0">
              <a:buNone/>
            </a:pPr>
            <a:endParaRPr lang="en-US" sz="800" dirty="0"/>
          </a:p>
        </p:txBody>
      </p:sp>
      <p:pic>
        <p:nvPicPr>
          <p:cNvPr id="3" name="Picture 2">
            <a:extLst>
              <a:ext uri="{FF2B5EF4-FFF2-40B4-BE49-F238E27FC236}">
                <a16:creationId xmlns:a16="http://schemas.microsoft.com/office/drawing/2014/main" id="{AB48723A-2F95-F8D3-72AA-86CECAEB770A}"/>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32796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p:txBody>
          <a:bodyPr vert="horz" lIns="91440" tIns="45720" rIns="91440" bIns="45720" rtlCol="0">
            <a:normAutofit/>
          </a:bodyPr>
          <a:lstStyle/>
          <a:p>
            <a:r>
              <a:rPr lang="en-US" sz="2600" kern="1200" dirty="0">
                <a:latin typeface="+mj-lt"/>
                <a:ea typeface="+mj-ea"/>
                <a:cs typeface="+mj-cs"/>
              </a:rPr>
              <a:t>Schedule B Part II – </a:t>
            </a:r>
            <a:r>
              <a:rPr lang="en-US" sz="2600" i="1" kern="1200" dirty="0">
                <a:latin typeface="+mj-lt"/>
                <a:ea typeface="+mj-ea"/>
                <a:cs typeface="+mj-cs"/>
              </a:rPr>
              <a:t>continued</a:t>
            </a:r>
            <a:br>
              <a:rPr lang="en-US" sz="2600" i="1" kern="1200" dirty="0">
                <a:latin typeface="+mj-lt"/>
                <a:ea typeface="+mj-ea"/>
                <a:cs typeface="+mj-cs"/>
              </a:rPr>
            </a:br>
            <a:r>
              <a:rPr lang="en-US" sz="2600" i="1" kern="1200" dirty="0">
                <a:latin typeface="+mj-lt"/>
                <a:ea typeface="+mj-ea"/>
                <a:cs typeface="+mj-cs"/>
              </a:rPr>
              <a:t>Special Exceptions</a:t>
            </a:r>
            <a:r>
              <a:rPr lang="en-US" sz="2600" i="1" dirty="0"/>
              <a:t>:</a:t>
            </a:r>
            <a:br>
              <a:rPr lang="en-US" sz="2600" i="1" dirty="0"/>
            </a:br>
            <a:r>
              <a:rPr lang="en-US" sz="3000" i="1" kern="1200" dirty="0">
                <a:latin typeface="+mj-lt"/>
                <a:ea typeface="+mj-ea"/>
                <a:cs typeface="+mj-cs"/>
              </a:rPr>
              <a:t>What the Title Report May not (Explicitly)Tell You </a:t>
            </a:r>
            <a:endParaRPr lang="en-US" sz="3000" kern="1200" dirty="0">
              <a:latin typeface="+mj-lt"/>
              <a:ea typeface="+mj-ea"/>
              <a:cs typeface="+mj-cs"/>
            </a:endParaRPr>
          </a:p>
        </p:txBody>
      </p:sp>
      <p:sp>
        <p:nvSpPr>
          <p:cNvPr id="39" name="Content Placeholder 3">
            <a:extLst>
              <a:ext uri="{FF2B5EF4-FFF2-40B4-BE49-F238E27FC236}">
                <a16:creationId xmlns:a16="http://schemas.microsoft.com/office/drawing/2014/main" id="{1D133212-11CD-15E1-0043-0AAAF6006E73}"/>
              </a:ext>
            </a:extLst>
          </p:cNvPr>
          <p:cNvSpPr>
            <a:spLocks noGrp="1"/>
          </p:cNvSpPr>
          <p:nvPr>
            <p:ph idx="1"/>
          </p:nvPr>
        </p:nvSpPr>
        <p:spPr>
          <a:xfrm>
            <a:off x="838200" y="1929384"/>
            <a:ext cx="10515600" cy="4251960"/>
          </a:xfrm>
        </p:spPr>
        <p:txBody>
          <a:bodyPr>
            <a:normAutofit fontScale="85000" lnSpcReduction="20000"/>
          </a:bodyPr>
          <a:lstStyle/>
          <a:p>
            <a:r>
              <a:rPr lang="en-US" sz="2000" b="1" dirty="0"/>
              <a:t>Land Locked Parcel </a:t>
            </a:r>
          </a:p>
          <a:p>
            <a:pPr lvl="1">
              <a:buFont typeface="Wingdings" panose="05000000000000000000" pitchFamily="2" charset="2"/>
              <a:buChar char="Ø"/>
            </a:pPr>
            <a:r>
              <a:rPr lang="en-US" sz="2000" dirty="0"/>
              <a:t>Lack of right of Access</a:t>
            </a:r>
          </a:p>
          <a:p>
            <a:r>
              <a:rPr lang="en-US" sz="2000" b="1" dirty="0"/>
              <a:t>Party Walls (no agreement)</a:t>
            </a:r>
          </a:p>
          <a:p>
            <a:pPr lvl="1">
              <a:buFont typeface="Wingdings" panose="05000000000000000000" pitchFamily="2" charset="2"/>
              <a:buChar char="Ø"/>
            </a:pPr>
            <a:r>
              <a:rPr lang="en-US" sz="2000" dirty="0"/>
              <a:t>Rights or interests of the adjoining owners in and relating to a party wall located along or adjacent to the ___ line of the Land. </a:t>
            </a:r>
          </a:p>
          <a:p>
            <a:r>
              <a:rPr lang="en-US" sz="2000" b="1" dirty="0"/>
              <a:t>Land Abutting Navigable Lake</a:t>
            </a:r>
          </a:p>
          <a:p>
            <a:pPr lvl="1">
              <a:buFont typeface="Wingdings" panose="05000000000000000000" pitchFamily="2" charset="2"/>
              <a:buChar char="Ø"/>
            </a:pPr>
            <a:r>
              <a:rPr lang="en-US" sz="2000" b="0" i="0" dirty="0">
                <a:effectLst/>
              </a:rPr>
              <a:t>(a) Rights, if any, of the property owners abutting the __________________, lake or adjoining streams or water in and to the waters of the lake and in and to bed thereof.</a:t>
            </a:r>
            <a:br>
              <a:rPr lang="en-US" sz="2000" dirty="0"/>
            </a:br>
            <a:r>
              <a:rPr lang="en-US" sz="2000" b="0" i="0" dirty="0">
                <a:effectLst/>
              </a:rPr>
              <a:t>(b) Boating and fishing rights of property owners abutting the lake or the stream of water leading thereto or therefrom.</a:t>
            </a:r>
            <a:br>
              <a:rPr lang="en-US" sz="2000" dirty="0"/>
            </a:br>
            <a:r>
              <a:rPr lang="en-US" sz="2000" b="0" i="0" dirty="0">
                <a:effectLst/>
              </a:rPr>
              <a:t>(c) Navigational servitudes and all other rights, titles, and powers of the United States, the state, local government and the public over said lake, its bed, and its shore lands extending to the ordinary high water line thereof.</a:t>
            </a:r>
            <a:br>
              <a:rPr lang="en-US" sz="2000" dirty="0"/>
            </a:br>
            <a:r>
              <a:rPr lang="en-US" sz="2000" b="0" i="0" dirty="0">
                <a:effectLst/>
              </a:rPr>
              <a:t>(d) The consequence of any change in the location of the lake which forms a boundary line of the land, including any determination that some portion of the land has been included within _________________ Lake.</a:t>
            </a:r>
            <a:endParaRPr lang="en-US" sz="2000" dirty="0"/>
          </a:p>
          <a:p>
            <a:r>
              <a:rPr lang="en-US" sz="2000" b="1" dirty="0"/>
              <a:t>Land Boundary By Ocean/Tidal </a:t>
            </a:r>
          </a:p>
          <a:p>
            <a:pPr lvl="1">
              <a:buFont typeface="Wingdings" panose="05000000000000000000" pitchFamily="2" charset="2"/>
              <a:buChar char="Ø"/>
            </a:pPr>
            <a:r>
              <a:rPr lang="en-US" sz="2000" dirty="0"/>
              <a:t>Colonial Ordinance in MA – rights of fishing, fowling, navigation</a:t>
            </a:r>
          </a:p>
          <a:p>
            <a:endParaRPr lang="en-US" sz="1500" dirty="0"/>
          </a:p>
        </p:txBody>
      </p:sp>
      <p:pic>
        <p:nvPicPr>
          <p:cNvPr id="4" name="Picture 3">
            <a:extLst>
              <a:ext uri="{FF2B5EF4-FFF2-40B4-BE49-F238E27FC236}">
                <a16:creationId xmlns:a16="http://schemas.microsoft.com/office/drawing/2014/main" id="{1A1120E5-9F4D-7867-4233-841FD13F0417}"/>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73640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0974B75-0842-4B76-957F-0E0C736A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2E29C87-9572-491A-BB3F-FB4640339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B3E7C62F-013B-4BF0-A4FA-40596DEA7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0976" y="736749"/>
            <a:ext cx="2418028" cy="260105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House with solid fill">
            <a:extLst>
              <a:ext uri="{FF2B5EF4-FFF2-40B4-BE49-F238E27FC236}">
                <a16:creationId xmlns:a16="http://schemas.microsoft.com/office/drawing/2014/main" id="{A432ACD6-EA7B-64CB-3194-01C0C4E1B3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3330" y="984337"/>
            <a:ext cx="2093320" cy="2093320"/>
          </a:xfrm>
          <a:prstGeom prst="rect">
            <a:avLst/>
          </a:prstGeom>
        </p:spPr>
      </p:pic>
      <p:sp>
        <p:nvSpPr>
          <p:cNvPr id="25" name="Freeform: Shape 24">
            <a:extLst>
              <a:ext uri="{FF2B5EF4-FFF2-40B4-BE49-F238E27FC236}">
                <a16:creationId xmlns:a16="http://schemas.microsoft.com/office/drawing/2014/main" id="{A06EE196-46B1-4987-B8E2-2681AD6A9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2463" y="3502043"/>
            <a:ext cx="2418028" cy="26005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6">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0048" y="3234332"/>
            <a:ext cx="1027015" cy="361496"/>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City with solid fill">
            <a:extLst>
              <a:ext uri="{FF2B5EF4-FFF2-40B4-BE49-F238E27FC236}">
                <a16:creationId xmlns:a16="http://schemas.microsoft.com/office/drawing/2014/main" id="{FB7A8CAA-9086-B1DC-42F3-2D7A2EE5E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3330" y="3749246"/>
            <a:ext cx="2093320" cy="2093320"/>
          </a:xfrm>
          <a:prstGeom prst="rect">
            <a:avLst/>
          </a:prstGeom>
        </p:spPr>
      </p:pic>
      <p:sp>
        <p:nvSpPr>
          <p:cNvPr id="11" name="Content Placeholder 3">
            <a:extLst>
              <a:ext uri="{FF2B5EF4-FFF2-40B4-BE49-F238E27FC236}">
                <a16:creationId xmlns:a16="http://schemas.microsoft.com/office/drawing/2014/main" id="{B28A2ADF-AD89-E3E5-447B-664AC02EF1C8}"/>
              </a:ext>
            </a:extLst>
          </p:cNvPr>
          <p:cNvSpPr>
            <a:spLocks noGrp="1"/>
          </p:cNvSpPr>
          <p:nvPr>
            <p:ph sz="half" idx="2"/>
          </p:nvPr>
        </p:nvSpPr>
        <p:spPr>
          <a:xfrm>
            <a:off x="838794" y="1004362"/>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Commitment Review – </a:t>
            </a:r>
          </a:p>
          <a:p>
            <a:pPr marL="0" indent="0" algn="ctr">
              <a:buNone/>
            </a:pPr>
            <a:r>
              <a:rPr lang="en-US" sz="4400" b="1" i="1" dirty="0">
                <a:solidFill>
                  <a:schemeClr val="tx1">
                    <a:lumMod val="85000"/>
                    <a:lumOff val="15000"/>
                  </a:schemeClr>
                </a:solidFill>
              </a:rPr>
              <a:t>Commercial vs.</a:t>
            </a:r>
          </a:p>
          <a:p>
            <a:pPr marL="0" indent="0" algn="ctr">
              <a:buNone/>
            </a:pPr>
            <a:r>
              <a:rPr lang="en-US" sz="4400" b="1" i="1" dirty="0">
                <a:solidFill>
                  <a:schemeClr val="tx1">
                    <a:lumMod val="85000"/>
                    <a:lumOff val="15000"/>
                  </a:schemeClr>
                </a:solidFill>
              </a:rPr>
              <a:t>Residential Transactions</a:t>
            </a:r>
          </a:p>
          <a:p>
            <a:pPr marL="0" indent="0" algn="ctr">
              <a:buNone/>
            </a:pPr>
            <a:endParaRPr lang="en-US" sz="1600" b="1" i="1" dirty="0">
              <a:solidFill>
                <a:schemeClr val="tx1">
                  <a:lumMod val="85000"/>
                  <a:lumOff val="15000"/>
                </a:schemeClr>
              </a:solidFill>
            </a:endParaRPr>
          </a:p>
        </p:txBody>
      </p:sp>
      <p:pic>
        <p:nvPicPr>
          <p:cNvPr id="12" name="Picture 11">
            <a:extLst>
              <a:ext uri="{FF2B5EF4-FFF2-40B4-BE49-F238E27FC236}">
                <a16:creationId xmlns:a16="http://schemas.microsoft.com/office/drawing/2014/main" id="{4840857E-FDD2-DEBC-5DE9-2D3383EB403D}"/>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88860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Thumbs up sign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478310"/>
            <a:ext cx="2093320" cy="2093320"/>
          </a:xfrm>
          <a:prstGeom prst="rect">
            <a:avLst/>
          </a:prstGeom>
        </p:spPr>
      </p:pic>
      <p:pic>
        <p:nvPicPr>
          <p:cNvPr id="14" name="Graphic 13" descr="Clipboard with solid fill">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03330" y="3056788"/>
            <a:ext cx="2093320" cy="2093320"/>
          </a:xfrm>
          <a:prstGeom prst="rect">
            <a:avLst/>
          </a:prstGeom>
        </p:spPr>
      </p:pic>
      <p:sp>
        <p:nvSpPr>
          <p:cNvPr id="11" name="Content Placeholder 3">
            <a:extLst>
              <a:ext uri="{FF2B5EF4-FFF2-40B4-BE49-F238E27FC236}">
                <a16:creationId xmlns:a16="http://schemas.microsoft.com/office/drawing/2014/main" id="{AA47AC3C-FA76-6AC9-564F-83DA600064AD}"/>
              </a:ext>
            </a:extLst>
          </p:cNvPr>
          <p:cNvSpPr>
            <a:spLocks noGrp="1"/>
          </p:cNvSpPr>
          <p:nvPr>
            <p:ph sz="half" idx="2"/>
          </p:nvPr>
        </p:nvSpPr>
        <p:spPr>
          <a:xfrm>
            <a:off x="1491578" y="766348"/>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Common Transactional</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Requirements and</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Exceptions</a:t>
            </a:r>
          </a:p>
        </p:txBody>
      </p:sp>
      <p:pic>
        <p:nvPicPr>
          <p:cNvPr id="12" name="Picture 11">
            <a:extLst>
              <a:ext uri="{FF2B5EF4-FFF2-40B4-BE49-F238E27FC236}">
                <a16:creationId xmlns:a16="http://schemas.microsoft.com/office/drawing/2014/main" id="{DB675E87-0A78-47AB-E5AE-01E389A1B6B6}"/>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88857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C821-7DCE-4590-8CDE-94E1F677617B}"/>
              </a:ext>
            </a:extLst>
          </p:cNvPr>
          <p:cNvSpPr>
            <a:spLocks noGrp="1"/>
          </p:cNvSpPr>
          <p:nvPr>
            <p:ph type="title"/>
          </p:nvPr>
        </p:nvSpPr>
        <p:spPr/>
        <p:txBody>
          <a:bodyPr>
            <a:normAutofit/>
          </a:bodyPr>
          <a:lstStyle/>
          <a:p>
            <a:r>
              <a:rPr lang="en-US" sz="5400" dirty="0"/>
              <a:t>Lender Title Policy Requirements</a:t>
            </a:r>
          </a:p>
        </p:txBody>
      </p:sp>
      <p:graphicFrame>
        <p:nvGraphicFramePr>
          <p:cNvPr id="5" name="Content Placeholder 2">
            <a:extLst>
              <a:ext uri="{FF2B5EF4-FFF2-40B4-BE49-F238E27FC236}">
                <a16:creationId xmlns:a16="http://schemas.microsoft.com/office/drawing/2014/main" id="{653E90F8-4C46-B0E7-6422-6C18389AEA18}"/>
              </a:ext>
            </a:extLst>
          </p:cNvPr>
          <p:cNvGraphicFramePr>
            <a:graphicFrameLocks noGrp="1"/>
          </p:cNvGraphicFramePr>
          <p:nvPr>
            <p:ph idx="1"/>
            <p:extLst>
              <p:ext uri="{D42A27DB-BD31-4B8C-83A1-F6EECF244321}">
                <p14:modId xmlns:p14="http://schemas.microsoft.com/office/powerpoint/2010/main" val="3249075047"/>
              </p:ext>
            </p:extLst>
          </p:nvPr>
        </p:nvGraphicFramePr>
        <p:xfrm>
          <a:off x="838200" y="1860753"/>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F265B8E-44AC-DFE7-B1F2-428E184CAFE5}"/>
              </a:ext>
            </a:extLst>
          </p:cNvPr>
          <p:cNvPicPr>
            <a:picLocks noChangeAspect="1"/>
          </p:cNvPicPr>
          <p:nvPr/>
        </p:nvPicPr>
        <p:blipFill>
          <a:blip r:embed="rId7"/>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628509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641F42-F29F-64AA-748A-95E61FCB9E49}"/>
              </a:ext>
            </a:extLst>
          </p:cNvPr>
          <p:cNvSpPr>
            <a:spLocks noGrp="1"/>
          </p:cNvSpPr>
          <p:nvPr>
            <p:ph type="title"/>
          </p:nvPr>
        </p:nvSpPr>
        <p:spPr>
          <a:xfrm>
            <a:off x="841248" y="548640"/>
            <a:ext cx="3600860" cy="5431536"/>
          </a:xfrm>
        </p:spPr>
        <p:txBody>
          <a:bodyPr>
            <a:normAutofit/>
          </a:bodyPr>
          <a:lstStyle/>
          <a:p>
            <a:r>
              <a:rPr lang="en-US" sz="4600" dirty="0"/>
              <a:t>Standard Endorsements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02D70B-1C51-688B-9CC0-8CB918F1C06D}"/>
              </a:ext>
            </a:extLst>
          </p:cNvPr>
          <p:cNvSpPr>
            <a:spLocks noGrp="1"/>
          </p:cNvSpPr>
          <p:nvPr>
            <p:ph idx="1"/>
          </p:nvPr>
        </p:nvSpPr>
        <p:spPr>
          <a:xfrm>
            <a:off x="5126418" y="552091"/>
            <a:ext cx="6224335" cy="5431536"/>
          </a:xfrm>
        </p:spPr>
        <p:txBody>
          <a:bodyPr anchor="ctr">
            <a:normAutofit/>
          </a:bodyPr>
          <a:lstStyle/>
          <a:p>
            <a:r>
              <a:rPr lang="en-US" sz="2200" dirty="0"/>
              <a:t>Zoning Endorsement (ALTA 3.1 or 3.2)</a:t>
            </a:r>
          </a:p>
          <a:p>
            <a:r>
              <a:rPr lang="en-US" sz="2200" dirty="0"/>
              <a:t>Environmental Endorsement (ALTA 8.1 or 8.2)</a:t>
            </a:r>
          </a:p>
          <a:p>
            <a:r>
              <a:rPr lang="en-US" sz="2200" dirty="0"/>
              <a:t>Comprehensive Endorsement (ALTA 9)</a:t>
            </a:r>
          </a:p>
          <a:p>
            <a:r>
              <a:rPr lang="en-US" sz="2200" dirty="0"/>
              <a:t>Access (ALTA 17 or 17.1)</a:t>
            </a:r>
          </a:p>
          <a:p>
            <a:r>
              <a:rPr lang="en-US" sz="2200" dirty="0"/>
              <a:t>Separate Tax Parcel (ALTA 18)</a:t>
            </a:r>
          </a:p>
          <a:p>
            <a:r>
              <a:rPr lang="en-US" sz="2200" dirty="0"/>
              <a:t>Same As Survey (ALTA 25)</a:t>
            </a:r>
          </a:p>
          <a:p>
            <a:r>
              <a:rPr lang="en-US" sz="2200" dirty="0"/>
              <a:t>Deletion of arbitration endorsement</a:t>
            </a:r>
          </a:p>
          <a:p>
            <a:r>
              <a:rPr lang="en-US" sz="2200" dirty="0"/>
              <a:t>Electronic signatures (not applicable in all states)</a:t>
            </a:r>
          </a:p>
          <a:p>
            <a:endParaRPr lang="en-US" sz="2200" dirty="0"/>
          </a:p>
        </p:txBody>
      </p:sp>
      <p:pic>
        <p:nvPicPr>
          <p:cNvPr id="5" name="Picture 4">
            <a:extLst>
              <a:ext uri="{FF2B5EF4-FFF2-40B4-BE49-F238E27FC236}">
                <a16:creationId xmlns:a16="http://schemas.microsoft.com/office/drawing/2014/main" id="{E93DCA3D-AC3F-EE05-93FB-43D5C5543260}"/>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48782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1BB28-6185-33DE-82A2-11F75B29FAFD}"/>
              </a:ext>
            </a:extLst>
          </p:cNvPr>
          <p:cNvSpPr>
            <a:spLocks noGrp="1"/>
          </p:cNvSpPr>
          <p:nvPr>
            <p:ph type="title"/>
          </p:nvPr>
        </p:nvSpPr>
        <p:spPr>
          <a:xfrm>
            <a:off x="838200" y="365125"/>
            <a:ext cx="10515600" cy="1325563"/>
          </a:xfrm>
        </p:spPr>
        <p:txBody>
          <a:bodyPr>
            <a:normAutofit/>
          </a:bodyPr>
          <a:lstStyle/>
          <a:p>
            <a:r>
              <a:rPr lang="en-US" sz="5400"/>
              <a:t>Other Lender Requirements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A5469D-E127-5528-3E3F-3DCC0432F71D}"/>
              </a:ext>
            </a:extLst>
          </p:cNvPr>
          <p:cNvSpPr>
            <a:spLocks noGrp="1"/>
          </p:cNvSpPr>
          <p:nvPr>
            <p:ph idx="1"/>
          </p:nvPr>
        </p:nvSpPr>
        <p:spPr>
          <a:xfrm>
            <a:off x="838200" y="1929384"/>
            <a:ext cx="10515600" cy="4251960"/>
          </a:xfrm>
        </p:spPr>
        <p:txBody>
          <a:bodyPr>
            <a:normAutofit/>
          </a:bodyPr>
          <a:lstStyle/>
          <a:p>
            <a:r>
              <a:rPr lang="en-US" sz="2200" b="1"/>
              <a:t>Confirm granting entity has property authority</a:t>
            </a:r>
          </a:p>
          <a:p>
            <a:pPr lvl="1">
              <a:buFont typeface="Courier New" panose="02070309020205020404" pitchFamily="49" charset="0"/>
              <a:buChar char="o"/>
            </a:pPr>
            <a:r>
              <a:rPr lang="en-US" sz="2200"/>
              <a:t>Certificates and votes from granting entity</a:t>
            </a:r>
          </a:p>
          <a:p>
            <a:pPr lvl="1">
              <a:buFont typeface="Courier New" panose="02070309020205020404" pitchFamily="49" charset="0"/>
              <a:buChar char="o"/>
            </a:pPr>
            <a:r>
              <a:rPr lang="en-US" sz="2200"/>
              <a:t>Certificates of Good Standing and Legal Existence</a:t>
            </a:r>
          </a:p>
          <a:p>
            <a:r>
              <a:rPr lang="en-US" sz="2200" b="1"/>
              <a:t>Confirm no statutory priming liens</a:t>
            </a:r>
          </a:p>
          <a:p>
            <a:pPr lvl="1">
              <a:buFont typeface="Courier New" panose="02070309020205020404" pitchFamily="49" charset="0"/>
              <a:buChar char="o"/>
            </a:pPr>
            <a:r>
              <a:rPr lang="en-US" sz="2200"/>
              <a:t>Municipal Lien Certificates or other evidence of payment</a:t>
            </a:r>
          </a:p>
          <a:p>
            <a:pPr lvl="1">
              <a:buFont typeface="Courier New" panose="02070309020205020404" pitchFamily="49" charset="0"/>
              <a:buChar char="o"/>
            </a:pPr>
            <a:r>
              <a:rPr lang="en-US" sz="2200"/>
              <a:t>6D Certificates (if condominium)</a:t>
            </a:r>
          </a:p>
          <a:p>
            <a:r>
              <a:rPr lang="en-US" sz="2200" b="1"/>
              <a:t>Obtain Surveys and Plot Plans</a:t>
            </a:r>
          </a:p>
          <a:p>
            <a:pPr lvl="1">
              <a:buFont typeface="Courier New" panose="02070309020205020404" pitchFamily="49" charset="0"/>
              <a:buChar char="o"/>
            </a:pPr>
            <a:r>
              <a:rPr lang="en-US" sz="2200"/>
              <a:t>Encroachments </a:t>
            </a:r>
          </a:p>
          <a:p>
            <a:pPr lvl="1">
              <a:buFont typeface="Courier New" panose="02070309020205020404" pitchFamily="49" charset="0"/>
              <a:buChar char="o"/>
            </a:pPr>
            <a:r>
              <a:rPr lang="en-US" sz="2200"/>
              <a:t>Discrepancies in property descriptions</a:t>
            </a:r>
          </a:p>
        </p:txBody>
      </p:sp>
      <p:pic>
        <p:nvPicPr>
          <p:cNvPr id="5" name="Picture 4">
            <a:extLst>
              <a:ext uri="{FF2B5EF4-FFF2-40B4-BE49-F238E27FC236}">
                <a16:creationId xmlns:a16="http://schemas.microsoft.com/office/drawing/2014/main" id="{653DF183-034F-5DA1-5D8B-74096639C8DD}"/>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672639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1BB28-6185-33DE-82A2-11F75B29FAFD}"/>
              </a:ext>
            </a:extLst>
          </p:cNvPr>
          <p:cNvSpPr>
            <a:spLocks noGrp="1"/>
          </p:cNvSpPr>
          <p:nvPr>
            <p:ph type="title"/>
          </p:nvPr>
        </p:nvSpPr>
        <p:spPr>
          <a:xfrm>
            <a:off x="838200" y="365125"/>
            <a:ext cx="10515600" cy="1325563"/>
          </a:xfrm>
        </p:spPr>
        <p:txBody>
          <a:bodyPr>
            <a:normAutofit/>
          </a:bodyPr>
          <a:lstStyle/>
          <a:p>
            <a:r>
              <a:rPr lang="en-US" sz="5400"/>
              <a:t>Other Lender Requirements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A5469D-E127-5528-3E3F-3DCC0432F71D}"/>
              </a:ext>
            </a:extLst>
          </p:cNvPr>
          <p:cNvSpPr>
            <a:spLocks noGrp="1"/>
          </p:cNvSpPr>
          <p:nvPr>
            <p:ph idx="1"/>
          </p:nvPr>
        </p:nvSpPr>
        <p:spPr>
          <a:xfrm>
            <a:off x="838200" y="1929384"/>
            <a:ext cx="10515600" cy="4251960"/>
          </a:xfrm>
        </p:spPr>
        <p:txBody>
          <a:bodyPr>
            <a:normAutofit/>
          </a:bodyPr>
          <a:lstStyle/>
          <a:p>
            <a:r>
              <a:rPr lang="en-US" sz="2200" b="1"/>
              <a:t>Confirm granting entity has property authority</a:t>
            </a:r>
          </a:p>
          <a:p>
            <a:pPr lvl="1">
              <a:buFont typeface="Courier New" panose="02070309020205020404" pitchFamily="49" charset="0"/>
              <a:buChar char="o"/>
            </a:pPr>
            <a:r>
              <a:rPr lang="en-US" sz="2200"/>
              <a:t>Certificates and votes from granting entity</a:t>
            </a:r>
          </a:p>
          <a:p>
            <a:pPr lvl="1">
              <a:buFont typeface="Courier New" panose="02070309020205020404" pitchFamily="49" charset="0"/>
              <a:buChar char="o"/>
            </a:pPr>
            <a:r>
              <a:rPr lang="en-US" sz="2200"/>
              <a:t>Certificates of Good Standing and Legal Existence</a:t>
            </a:r>
          </a:p>
          <a:p>
            <a:pPr lvl="1">
              <a:buFont typeface="Courier New" panose="02070309020205020404" pitchFamily="49" charset="0"/>
              <a:buChar char="o"/>
            </a:pPr>
            <a:r>
              <a:rPr lang="en-US" sz="2200"/>
              <a:t>Required from every level of granting entity </a:t>
            </a:r>
          </a:p>
        </p:txBody>
      </p:sp>
      <p:pic>
        <p:nvPicPr>
          <p:cNvPr id="5" name="Picture 4">
            <a:extLst>
              <a:ext uri="{FF2B5EF4-FFF2-40B4-BE49-F238E27FC236}">
                <a16:creationId xmlns:a16="http://schemas.microsoft.com/office/drawing/2014/main" id="{9ECD9D57-8820-4F73-B456-9D3ECDD824CF}"/>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63874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1BB28-6185-33DE-82A2-11F75B29FAFD}"/>
              </a:ext>
            </a:extLst>
          </p:cNvPr>
          <p:cNvSpPr>
            <a:spLocks noGrp="1"/>
          </p:cNvSpPr>
          <p:nvPr>
            <p:ph type="title"/>
          </p:nvPr>
        </p:nvSpPr>
        <p:spPr>
          <a:xfrm>
            <a:off x="838200" y="365125"/>
            <a:ext cx="10515600" cy="1325563"/>
          </a:xfrm>
        </p:spPr>
        <p:txBody>
          <a:bodyPr>
            <a:normAutofit/>
          </a:bodyPr>
          <a:lstStyle/>
          <a:p>
            <a:r>
              <a:rPr lang="en-US" sz="5400"/>
              <a:t>Other Lender Requirements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A5469D-E127-5528-3E3F-3DCC0432F71D}"/>
              </a:ext>
            </a:extLst>
          </p:cNvPr>
          <p:cNvSpPr>
            <a:spLocks noGrp="1"/>
          </p:cNvSpPr>
          <p:nvPr>
            <p:ph idx="1"/>
          </p:nvPr>
        </p:nvSpPr>
        <p:spPr>
          <a:xfrm>
            <a:off x="838200" y="1929384"/>
            <a:ext cx="10515600" cy="4251960"/>
          </a:xfrm>
        </p:spPr>
        <p:txBody>
          <a:bodyPr>
            <a:normAutofit/>
          </a:bodyPr>
          <a:lstStyle/>
          <a:p>
            <a:r>
              <a:rPr lang="en-US" sz="2500" b="1" dirty="0"/>
              <a:t>Confirm no statutory priming liens</a:t>
            </a:r>
          </a:p>
          <a:p>
            <a:pPr lvl="1">
              <a:buFont typeface="Courier New" panose="02070309020205020404" pitchFamily="49" charset="0"/>
              <a:buChar char="o"/>
            </a:pPr>
            <a:r>
              <a:rPr lang="en-US" sz="2200" dirty="0"/>
              <a:t>Municipal Lien Certificates or other evidence of payment</a:t>
            </a:r>
          </a:p>
          <a:p>
            <a:pPr lvl="1">
              <a:buFont typeface="Courier New" panose="02070309020205020404" pitchFamily="49" charset="0"/>
              <a:buChar char="o"/>
            </a:pPr>
            <a:r>
              <a:rPr lang="en-US" sz="2200" dirty="0"/>
              <a:t>6D Certificates (if condominium)</a:t>
            </a:r>
          </a:p>
          <a:p>
            <a:pPr lvl="1">
              <a:buFont typeface="Courier New" panose="02070309020205020404" pitchFamily="49" charset="0"/>
              <a:buChar char="o"/>
            </a:pPr>
            <a:r>
              <a:rPr lang="en-US" sz="2200" dirty="0"/>
              <a:t>Any outstanding amounts must be paid</a:t>
            </a:r>
          </a:p>
        </p:txBody>
      </p:sp>
      <p:pic>
        <p:nvPicPr>
          <p:cNvPr id="5" name="Picture 4">
            <a:extLst>
              <a:ext uri="{FF2B5EF4-FFF2-40B4-BE49-F238E27FC236}">
                <a16:creationId xmlns:a16="http://schemas.microsoft.com/office/drawing/2014/main" id="{8E377A99-5B5F-5098-2C20-370A08F4056E}"/>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70916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C57CD-3052-036D-1E2F-ACF5660EA11D}"/>
              </a:ext>
            </a:extLst>
          </p:cNvPr>
          <p:cNvSpPr>
            <a:spLocks noGrp="1"/>
          </p:cNvSpPr>
          <p:nvPr>
            <p:ph type="title"/>
          </p:nvPr>
        </p:nvSpPr>
        <p:spPr/>
        <p:txBody>
          <a:bodyPr/>
          <a:lstStyle/>
          <a:p>
            <a:r>
              <a:rPr lang="en-US" dirty="0"/>
              <a:t>Title Insurance Policies &amp; Types of Policies 	</a:t>
            </a:r>
          </a:p>
        </p:txBody>
      </p:sp>
      <p:sp>
        <p:nvSpPr>
          <p:cNvPr id="5" name="Content Placeholder 4">
            <a:extLst>
              <a:ext uri="{FF2B5EF4-FFF2-40B4-BE49-F238E27FC236}">
                <a16:creationId xmlns:a16="http://schemas.microsoft.com/office/drawing/2014/main" id="{BDBE1F2C-6141-3B5A-8FF4-525BFCC7F6DA}"/>
              </a:ext>
            </a:extLst>
          </p:cNvPr>
          <p:cNvSpPr>
            <a:spLocks noGrp="1"/>
          </p:cNvSpPr>
          <p:nvPr>
            <p:ph idx="1"/>
          </p:nvPr>
        </p:nvSpPr>
        <p:spPr/>
        <p:txBody>
          <a:bodyPr/>
          <a:lstStyle/>
          <a:p>
            <a:r>
              <a:rPr lang="en-US" dirty="0"/>
              <a:t>What is Title Insurance? </a:t>
            </a:r>
          </a:p>
          <a:p>
            <a:endParaRPr lang="en-US" dirty="0"/>
          </a:p>
          <a:p>
            <a:r>
              <a:rPr lang="en-US" dirty="0"/>
              <a:t>Owner’s Policies / Loan Policies</a:t>
            </a:r>
          </a:p>
          <a:p>
            <a:pPr lvl="1"/>
            <a:r>
              <a:rPr lang="en-US" dirty="0"/>
              <a:t>Standard a/k/a Basic</a:t>
            </a:r>
          </a:p>
          <a:p>
            <a:pPr lvl="1"/>
            <a:r>
              <a:rPr lang="en-US" dirty="0"/>
              <a:t>Homeowner’s a/k/a Expanded Policy [1—4 Family Only]</a:t>
            </a:r>
          </a:p>
          <a:p>
            <a:pPr lvl="1"/>
            <a:r>
              <a:rPr lang="en-US" dirty="0"/>
              <a:t>ALTA (American Land Title Association) Forms</a:t>
            </a:r>
          </a:p>
          <a:p>
            <a:pPr marL="457200" lvl="1" indent="0">
              <a:buNone/>
            </a:pPr>
            <a:endParaRPr lang="en-US" dirty="0"/>
          </a:p>
        </p:txBody>
      </p:sp>
      <p:pic>
        <p:nvPicPr>
          <p:cNvPr id="2" name="Picture 1">
            <a:extLst>
              <a:ext uri="{FF2B5EF4-FFF2-40B4-BE49-F238E27FC236}">
                <a16:creationId xmlns:a16="http://schemas.microsoft.com/office/drawing/2014/main" id="{D89CEE62-817C-112B-78FA-BA2A3FDE782C}"/>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91563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1BB28-6185-33DE-82A2-11F75B29FAFD}"/>
              </a:ext>
            </a:extLst>
          </p:cNvPr>
          <p:cNvSpPr>
            <a:spLocks noGrp="1"/>
          </p:cNvSpPr>
          <p:nvPr>
            <p:ph type="title"/>
          </p:nvPr>
        </p:nvSpPr>
        <p:spPr>
          <a:xfrm>
            <a:off x="838200" y="365125"/>
            <a:ext cx="10515600" cy="1004025"/>
          </a:xfrm>
        </p:spPr>
        <p:txBody>
          <a:bodyPr>
            <a:normAutofit/>
          </a:bodyPr>
          <a:lstStyle/>
          <a:p>
            <a:r>
              <a:rPr lang="en-US" sz="5400" dirty="0"/>
              <a:t>Other Lender Requirements </a:t>
            </a:r>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394CABE-9BCF-170B-F037-722319B2E586}"/>
              </a:ext>
            </a:extLst>
          </p:cNvPr>
          <p:cNvGraphicFramePr>
            <a:graphicFrameLocks noGrp="1"/>
          </p:cNvGraphicFramePr>
          <p:nvPr>
            <p:ph idx="1"/>
            <p:extLst>
              <p:ext uri="{D42A27DB-BD31-4B8C-83A1-F6EECF244321}">
                <p14:modId xmlns:p14="http://schemas.microsoft.com/office/powerpoint/2010/main" val="2473009276"/>
              </p:ext>
            </p:extLst>
          </p:nvPr>
        </p:nvGraphicFramePr>
        <p:xfrm>
          <a:off x="836676" y="2055813"/>
          <a:ext cx="10515600" cy="367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3DF92F0-B4FA-4E4A-C5F4-EC55C5F0E729}"/>
              </a:ext>
            </a:extLst>
          </p:cNvPr>
          <p:cNvPicPr>
            <a:picLocks noChangeAspect="1"/>
          </p:cNvPicPr>
          <p:nvPr/>
        </p:nvPicPr>
        <p:blipFill>
          <a:blip r:embed="rId7"/>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549417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p:txBody>
          <a:bodyPr/>
          <a:lstStyle/>
          <a:p>
            <a:r>
              <a:rPr lang="en-US" dirty="0"/>
              <a:t>FinCEN and Title Insurance </a:t>
            </a:r>
          </a:p>
        </p:txBody>
      </p:sp>
      <p:graphicFrame>
        <p:nvGraphicFramePr>
          <p:cNvPr id="17" name="Content Placeholder 2">
            <a:extLst>
              <a:ext uri="{FF2B5EF4-FFF2-40B4-BE49-F238E27FC236}">
                <a16:creationId xmlns:a16="http://schemas.microsoft.com/office/drawing/2014/main" id="{CA79559D-B0A5-A2D0-B237-87CC084FE6DB}"/>
              </a:ext>
            </a:extLst>
          </p:cNvPr>
          <p:cNvGraphicFramePr>
            <a:graphicFrameLocks noGrp="1"/>
          </p:cNvGraphicFramePr>
          <p:nvPr>
            <p:ph idx="1"/>
            <p:extLst>
              <p:ext uri="{D42A27DB-BD31-4B8C-83A1-F6EECF244321}">
                <p14:modId xmlns:p14="http://schemas.microsoft.com/office/powerpoint/2010/main" val="1541449962"/>
              </p:ext>
            </p:extLst>
          </p:nvPr>
        </p:nvGraphicFramePr>
        <p:xfrm>
          <a:off x="647752" y="49592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988FDBB-5D57-FF64-5F6D-39047F20EA8C}"/>
              </a:ext>
            </a:extLst>
          </p:cNvPr>
          <p:cNvPicPr>
            <a:picLocks noChangeAspect="1"/>
          </p:cNvPicPr>
          <p:nvPr/>
        </p:nvPicPr>
        <p:blipFill>
          <a:blip r:embed="rId7"/>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567861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403-9729-3B25-EB57-AE51EC379A89}"/>
              </a:ext>
            </a:extLst>
          </p:cNvPr>
          <p:cNvSpPr>
            <a:spLocks noGrp="1"/>
          </p:cNvSpPr>
          <p:nvPr>
            <p:ph type="title"/>
          </p:nvPr>
        </p:nvSpPr>
        <p:spPr>
          <a:xfrm>
            <a:off x="1137036" y="548640"/>
            <a:ext cx="9543405" cy="1188720"/>
          </a:xfrm>
        </p:spPr>
        <p:txBody>
          <a:bodyPr vert="horz" lIns="91440" tIns="45720" rIns="91440" bIns="45720" rtlCol="0">
            <a:normAutofit/>
          </a:bodyPr>
          <a:lstStyle/>
          <a:p>
            <a:r>
              <a:rPr lang="en-US" sz="3700" kern="1200" dirty="0">
                <a:solidFill>
                  <a:schemeClr val="tx1">
                    <a:lumMod val="85000"/>
                    <a:lumOff val="15000"/>
                  </a:schemeClr>
                </a:solidFill>
                <a:latin typeface="+mj-lt"/>
                <a:ea typeface="+mj-ea"/>
                <a:cs typeface="+mj-cs"/>
              </a:rPr>
              <a:t>Schedule B part 1 – </a:t>
            </a:r>
            <a:r>
              <a:rPr lang="en-US" sz="3700" i="1" kern="1200" dirty="0">
                <a:solidFill>
                  <a:schemeClr val="tx1">
                    <a:lumMod val="85000"/>
                    <a:lumOff val="15000"/>
                  </a:schemeClr>
                </a:solidFill>
                <a:latin typeface="+mj-lt"/>
                <a:ea typeface="+mj-ea"/>
                <a:cs typeface="+mj-cs"/>
              </a:rPr>
              <a:t>continued</a:t>
            </a:r>
            <a:br>
              <a:rPr lang="en-US" sz="3700" i="1" kern="1200" dirty="0">
                <a:solidFill>
                  <a:schemeClr val="tx1">
                    <a:lumMod val="85000"/>
                    <a:lumOff val="15000"/>
                  </a:schemeClr>
                </a:solidFill>
                <a:latin typeface="+mj-lt"/>
                <a:ea typeface="+mj-ea"/>
                <a:cs typeface="+mj-cs"/>
              </a:rPr>
            </a:br>
            <a:r>
              <a:rPr lang="en-US" sz="3700" i="1" kern="1200" dirty="0">
                <a:solidFill>
                  <a:schemeClr val="tx1">
                    <a:lumMod val="85000"/>
                    <a:lumOff val="15000"/>
                  </a:schemeClr>
                </a:solidFill>
                <a:latin typeface="+mj-lt"/>
                <a:ea typeface="+mj-ea"/>
                <a:cs typeface="+mj-cs"/>
              </a:rPr>
              <a:t>FinCEN Requirement</a:t>
            </a:r>
            <a:endParaRPr lang="en-US" sz="3700" kern="1200" dirty="0">
              <a:solidFill>
                <a:schemeClr val="tx1">
                  <a:lumMod val="85000"/>
                  <a:lumOff val="15000"/>
                </a:schemeClr>
              </a:solidFill>
              <a:latin typeface="+mj-lt"/>
              <a:ea typeface="+mj-ea"/>
              <a:cs typeface="+mj-cs"/>
            </a:endParaRPr>
          </a:p>
        </p:txBody>
      </p:sp>
      <p:sp>
        <p:nvSpPr>
          <p:cNvPr id="39" name="Content Placeholder 3">
            <a:extLst>
              <a:ext uri="{FF2B5EF4-FFF2-40B4-BE49-F238E27FC236}">
                <a16:creationId xmlns:a16="http://schemas.microsoft.com/office/drawing/2014/main" id="{1D133212-11CD-15E1-0043-0AAAF6006E73}"/>
              </a:ext>
            </a:extLst>
          </p:cNvPr>
          <p:cNvSpPr>
            <a:spLocks noGrp="1"/>
          </p:cNvSpPr>
          <p:nvPr>
            <p:ph idx="1"/>
          </p:nvPr>
        </p:nvSpPr>
        <p:spPr>
          <a:xfrm>
            <a:off x="1957987" y="2431765"/>
            <a:ext cx="8276026" cy="3320031"/>
          </a:xfrm>
        </p:spPr>
        <p:txBody>
          <a:bodyPr anchor="ctr">
            <a:normAutofit/>
          </a:bodyPr>
          <a:lstStyle/>
          <a:p>
            <a:pPr marL="0" indent="0">
              <a:buNone/>
            </a:pPr>
            <a:r>
              <a:rPr lang="en-US" sz="1400" dirty="0">
                <a:solidFill>
                  <a:schemeClr val="tx1">
                    <a:lumMod val="85000"/>
                    <a:lumOff val="15000"/>
                  </a:schemeClr>
                </a:solidFill>
              </a:rPr>
              <a:t>This Company is required by Federal Law to collect certain additional information from you and the parties representing you regarding the purchase of real property. US Code Title 31-Sec 5326 authorizes the U.S Department of Treasury to collect information about the certain transaction as specified in various geographic targeting orders for the purpose of preventing evasion of the Bank Secrecy Act. As a result of a Geographic Targeting Order ("GTO") issued by the United States Department of Treasury, Financial Crimes Enforcement Network ("FinCEN"), this transaction may be responsive to the requirements of the GTO. You may be required, as a condition of the issuance of the policy to provide additional information that will be reported to FinCEN. Please contact this company and provide the details of this transaction in order to comply with the GTO.</a:t>
            </a:r>
          </a:p>
          <a:p>
            <a:pPr marL="0" indent="0">
              <a:buNone/>
            </a:pPr>
            <a:endParaRPr lang="en-US" sz="1400" dirty="0">
              <a:solidFill>
                <a:schemeClr val="tx1">
                  <a:lumMod val="85000"/>
                  <a:lumOff val="15000"/>
                </a:schemeClr>
              </a:solidFill>
            </a:endParaRPr>
          </a:p>
          <a:p>
            <a:pPr marL="0" indent="0">
              <a:buNone/>
            </a:pPr>
            <a:r>
              <a:rPr lang="en-US" sz="1400" dirty="0">
                <a:solidFill>
                  <a:schemeClr val="tx1">
                    <a:lumMod val="85000"/>
                    <a:lumOff val="15000"/>
                  </a:schemeClr>
                </a:solidFill>
              </a:rPr>
              <a:t>If the transaction meets the reporting requirement, you will be asked to provide information on the identity of the parties to the transaction, which will be reported to FinCEN. This company is prohibited from issuing its policy if the transaction is reportable and the information is not provided for reporting. Additional exceptions and/or requirements may be raised.</a:t>
            </a:r>
          </a:p>
        </p:txBody>
      </p:sp>
      <p:pic>
        <p:nvPicPr>
          <p:cNvPr id="4" name="Picture 3">
            <a:extLst>
              <a:ext uri="{FF2B5EF4-FFF2-40B4-BE49-F238E27FC236}">
                <a16:creationId xmlns:a16="http://schemas.microsoft.com/office/drawing/2014/main" id="{AD87CF9A-D78F-F538-79C7-A571D76B4B62}"/>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57783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Thumbs up sign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478310"/>
            <a:ext cx="2093320" cy="2093320"/>
          </a:xfrm>
          <a:prstGeom prst="rect">
            <a:avLst/>
          </a:prstGeom>
        </p:spPr>
      </p:pic>
      <p:pic>
        <p:nvPicPr>
          <p:cNvPr id="14" name="Graphic 13" descr="Clipboard with solid fill">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03330" y="3056788"/>
            <a:ext cx="2093320" cy="2093320"/>
          </a:xfrm>
          <a:prstGeom prst="rect">
            <a:avLst/>
          </a:prstGeom>
        </p:spPr>
      </p:pic>
      <p:sp>
        <p:nvSpPr>
          <p:cNvPr id="11" name="Content Placeholder 3">
            <a:extLst>
              <a:ext uri="{FF2B5EF4-FFF2-40B4-BE49-F238E27FC236}">
                <a16:creationId xmlns:a16="http://schemas.microsoft.com/office/drawing/2014/main" id="{AA47AC3C-FA76-6AC9-564F-83DA600064AD}"/>
              </a:ext>
            </a:extLst>
          </p:cNvPr>
          <p:cNvSpPr>
            <a:spLocks noGrp="1"/>
          </p:cNvSpPr>
          <p:nvPr>
            <p:ph sz="half" idx="2"/>
          </p:nvPr>
        </p:nvSpPr>
        <p:spPr>
          <a:xfrm>
            <a:off x="1491578" y="766348"/>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Satisfying Requirements</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And</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Removing Exceptions</a:t>
            </a:r>
          </a:p>
        </p:txBody>
      </p:sp>
      <p:pic>
        <p:nvPicPr>
          <p:cNvPr id="12" name="Picture 11">
            <a:extLst>
              <a:ext uri="{FF2B5EF4-FFF2-40B4-BE49-F238E27FC236}">
                <a16:creationId xmlns:a16="http://schemas.microsoft.com/office/drawing/2014/main" id="{DB675E87-0A78-47AB-E5AE-01E389A1B6B6}"/>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735259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B8873-2358-8184-BCDF-13AE36FAE4BB}"/>
              </a:ext>
            </a:extLst>
          </p:cNvPr>
          <p:cNvSpPr>
            <a:spLocks noGrp="1"/>
          </p:cNvSpPr>
          <p:nvPr>
            <p:ph type="title"/>
          </p:nvPr>
        </p:nvSpPr>
        <p:spPr>
          <a:xfrm>
            <a:off x="838200" y="557189"/>
            <a:ext cx="3374136" cy="5567891"/>
          </a:xfrm>
        </p:spPr>
        <p:txBody>
          <a:bodyPr>
            <a:normAutofit/>
          </a:bodyPr>
          <a:lstStyle/>
          <a:p>
            <a:r>
              <a:rPr lang="en-US" dirty="0"/>
              <a:t>Requirements – Title Commitment Schedule B</a:t>
            </a:r>
          </a:p>
        </p:txBody>
      </p:sp>
      <p:graphicFrame>
        <p:nvGraphicFramePr>
          <p:cNvPr id="5" name="Content Placeholder 2">
            <a:extLst>
              <a:ext uri="{FF2B5EF4-FFF2-40B4-BE49-F238E27FC236}">
                <a16:creationId xmlns:a16="http://schemas.microsoft.com/office/drawing/2014/main" id="{4689E706-90F4-0A48-3E39-81A17A035DB7}"/>
              </a:ext>
            </a:extLst>
          </p:cNvPr>
          <p:cNvGraphicFramePr>
            <a:graphicFrameLocks noGrp="1"/>
          </p:cNvGraphicFramePr>
          <p:nvPr>
            <p:ph idx="1"/>
            <p:extLst>
              <p:ext uri="{D42A27DB-BD31-4B8C-83A1-F6EECF244321}">
                <p14:modId xmlns:p14="http://schemas.microsoft.com/office/powerpoint/2010/main" val="79621968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BA6733E-272A-20A2-B5C4-B791F5E8D653}"/>
              </a:ext>
            </a:extLst>
          </p:cNvPr>
          <p:cNvPicPr>
            <a:picLocks noChangeAspect="1"/>
          </p:cNvPicPr>
          <p:nvPr/>
        </p:nvPicPr>
        <p:blipFill>
          <a:blip r:embed="rId7"/>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421023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AF60A-F0B0-7F37-4D86-505B73DB53B9}"/>
              </a:ext>
            </a:extLst>
          </p:cNvPr>
          <p:cNvSpPr>
            <a:spLocks noGrp="1"/>
          </p:cNvSpPr>
          <p:nvPr>
            <p:ph type="title"/>
          </p:nvPr>
        </p:nvSpPr>
        <p:spPr/>
        <p:txBody>
          <a:bodyPr/>
          <a:lstStyle/>
          <a:p>
            <a:r>
              <a:rPr lang="en-US" dirty="0"/>
              <a:t>Title objection letter sample</a:t>
            </a:r>
          </a:p>
        </p:txBody>
      </p:sp>
      <p:pic>
        <p:nvPicPr>
          <p:cNvPr id="7" name="Content Placeholder 6" descr="A letter of purchase agreement&#10;&#10;Description automatically generated">
            <a:extLst>
              <a:ext uri="{FF2B5EF4-FFF2-40B4-BE49-F238E27FC236}">
                <a16:creationId xmlns:a16="http://schemas.microsoft.com/office/drawing/2014/main" id="{0AE53C81-0C88-2B1F-B6F8-9D7EA78C30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440" y="1879475"/>
            <a:ext cx="9118121" cy="3493698"/>
          </a:xfrm>
        </p:spPr>
      </p:pic>
      <p:pic>
        <p:nvPicPr>
          <p:cNvPr id="2" name="Picture 1">
            <a:extLst>
              <a:ext uri="{FF2B5EF4-FFF2-40B4-BE49-F238E27FC236}">
                <a16:creationId xmlns:a16="http://schemas.microsoft.com/office/drawing/2014/main" id="{5BF10E39-56AA-03AA-0571-4613F5B3A84E}"/>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177207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F4AD-5D36-939A-571F-A3D9DB96EA27}"/>
              </a:ext>
            </a:extLst>
          </p:cNvPr>
          <p:cNvSpPr>
            <a:spLocks noGrp="1"/>
          </p:cNvSpPr>
          <p:nvPr>
            <p:ph type="title"/>
          </p:nvPr>
        </p:nvSpPr>
        <p:spPr>
          <a:xfrm>
            <a:off x="692398" y="37603"/>
            <a:ext cx="10515600" cy="1325563"/>
          </a:xfrm>
        </p:spPr>
        <p:txBody>
          <a:bodyPr/>
          <a:lstStyle/>
          <a:p>
            <a:r>
              <a:rPr lang="en-US" dirty="0"/>
              <a:t>Title objection letter - requirements</a:t>
            </a:r>
          </a:p>
        </p:txBody>
      </p:sp>
      <p:pic>
        <p:nvPicPr>
          <p:cNvPr id="5" name="Content Placeholder 4" descr="A black text on a white background&#10;&#10;Description automatically generated">
            <a:extLst>
              <a:ext uri="{FF2B5EF4-FFF2-40B4-BE49-F238E27FC236}">
                <a16:creationId xmlns:a16="http://schemas.microsoft.com/office/drawing/2014/main" id="{D0ED74B3-A400-750D-726E-A4A8040C80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398" y="1057113"/>
            <a:ext cx="8420038" cy="1742878"/>
          </a:xfrm>
        </p:spPr>
      </p:pic>
      <p:pic>
        <p:nvPicPr>
          <p:cNvPr id="7" name="Picture 6" descr="A document with text and a list of items&#10;&#10;Description automatically generated with medium confidence">
            <a:extLst>
              <a:ext uri="{FF2B5EF4-FFF2-40B4-BE49-F238E27FC236}">
                <a16:creationId xmlns:a16="http://schemas.microsoft.com/office/drawing/2014/main" id="{BD2E3E2A-D845-6E73-1412-396B7F041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62" y="2869908"/>
            <a:ext cx="6276514" cy="2930979"/>
          </a:xfrm>
          <a:prstGeom prst="rect">
            <a:avLst/>
          </a:prstGeom>
        </p:spPr>
      </p:pic>
      <p:pic>
        <p:nvPicPr>
          <p:cNvPr id="4" name="Picture 3">
            <a:extLst>
              <a:ext uri="{FF2B5EF4-FFF2-40B4-BE49-F238E27FC236}">
                <a16:creationId xmlns:a16="http://schemas.microsoft.com/office/drawing/2014/main" id="{D6F5112E-BF82-CA99-B80A-D0CF7C1468D6}"/>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04122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445D9-BCA1-D823-DFB6-7033297E1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ABF28-6BF7-80B0-CDAE-C1853B7FC3A7}"/>
              </a:ext>
            </a:extLst>
          </p:cNvPr>
          <p:cNvSpPr>
            <a:spLocks noGrp="1"/>
          </p:cNvSpPr>
          <p:nvPr>
            <p:ph type="title"/>
          </p:nvPr>
        </p:nvSpPr>
        <p:spPr/>
        <p:txBody>
          <a:bodyPr/>
          <a:lstStyle/>
          <a:p>
            <a:r>
              <a:rPr lang="en-US" dirty="0"/>
              <a:t>Title objection letter – requirements, cont.</a:t>
            </a:r>
          </a:p>
        </p:txBody>
      </p:sp>
      <p:pic>
        <p:nvPicPr>
          <p:cNvPr id="5" name="Content Placeholder 4" descr="A black text on a white background&#10;&#10;Description automatically generated">
            <a:extLst>
              <a:ext uri="{FF2B5EF4-FFF2-40B4-BE49-F238E27FC236}">
                <a16:creationId xmlns:a16="http://schemas.microsoft.com/office/drawing/2014/main" id="{528F63B0-2D1B-43C4-3285-175DA80016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798" y="1557130"/>
            <a:ext cx="8420038" cy="1742878"/>
          </a:xfrm>
        </p:spPr>
      </p:pic>
      <p:pic>
        <p:nvPicPr>
          <p:cNvPr id="4" name="Picture 3" descr="A close-up of a document&#10;&#10;Description automatically generated">
            <a:extLst>
              <a:ext uri="{FF2B5EF4-FFF2-40B4-BE49-F238E27FC236}">
                <a16:creationId xmlns:a16="http://schemas.microsoft.com/office/drawing/2014/main" id="{7D19A145-5C93-C203-5AA4-1CC8DD92D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911" y="3236869"/>
            <a:ext cx="7246189" cy="2510287"/>
          </a:xfrm>
          <a:prstGeom prst="rect">
            <a:avLst/>
          </a:prstGeom>
        </p:spPr>
      </p:pic>
      <p:pic>
        <p:nvPicPr>
          <p:cNvPr id="6" name="Picture 5">
            <a:extLst>
              <a:ext uri="{FF2B5EF4-FFF2-40B4-BE49-F238E27FC236}">
                <a16:creationId xmlns:a16="http://schemas.microsoft.com/office/drawing/2014/main" id="{5C84DF5C-1629-B0E2-AA18-9FC5424C754A}"/>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571691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2F18-257B-BD93-3C60-C210451CE4AB}"/>
              </a:ext>
            </a:extLst>
          </p:cNvPr>
          <p:cNvSpPr>
            <a:spLocks noGrp="1"/>
          </p:cNvSpPr>
          <p:nvPr>
            <p:ph type="title"/>
          </p:nvPr>
        </p:nvSpPr>
        <p:spPr/>
        <p:txBody>
          <a:bodyPr/>
          <a:lstStyle/>
          <a:p>
            <a:r>
              <a:rPr lang="en-US" dirty="0"/>
              <a:t>Title objection letter – Exceptions (Easement)</a:t>
            </a:r>
          </a:p>
        </p:txBody>
      </p:sp>
      <p:pic>
        <p:nvPicPr>
          <p:cNvPr id="5" name="Content Placeholder 4" descr="A close up of a text&#10;&#10;Description automatically generated">
            <a:extLst>
              <a:ext uri="{FF2B5EF4-FFF2-40B4-BE49-F238E27FC236}">
                <a16:creationId xmlns:a16="http://schemas.microsoft.com/office/drawing/2014/main" id="{5F6EEE94-1C1B-057F-FBF9-9E83C9BF3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245" y="1962150"/>
            <a:ext cx="9066362" cy="1293962"/>
          </a:xfrm>
        </p:spPr>
      </p:pic>
      <p:pic>
        <p:nvPicPr>
          <p:cNvPr id="7" name="Picture 6">
            <a:extLst>
              <a:ext uri="{FF2B5EF4-FFF2-40B4-BE49-F238E27FC236}">
                <a16:creationId xmlns:a16="http://schemas.microsoft.com/office/drawing/2014/main" id="{7BB5DD94-88F4-C3F4-8739-14ABF0A2D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35" y="3695701"/>
            <a:ext cx="8083488" cy="734862"/>
          </a:xfrm>
          <a:prstGeom prst="rect">
            <a:avLst/>
          </a:prstGeom>
        </p:spPr>
      </p:pic>
      <p:pic>
        <p:nvPicPr>
          <p:cNvPr id="4" name="Picture 3">
            <a:extLst>
              <a:ext uri="{FF2B5EF4-FFF2-40B4-BE49-F238E27FC236}">
                <a16:creationId xmlns:a16="http://schemas.microsoft.com/office/drawing/2014/main" id="{F8EDB085-844C-0D26-9147-23A00921EFB9}"/>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813101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BE859-79AC-B523-7DCA-5B1B67D7E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DFF4A-9398-4818-F6F5-FBBE5F6A3BC9}"/>
              </a:ext>
            </a:extLst>
          </p:cNvPr>
          <p:cNvSpPr>
            <a:spLocks noGrp="1"/>
          </p:cNvSpPr>
          <p:nvPr>
            <p:ph type="title"/>
          </p:nvPr>
        </p:nvSpPr>
        <p:spPr/>
        <p:txBody>
          <a:bodyPr/>
          <a:lstStyle/>
          <a:p>
            <a:r>
              <a:rPr lang="en-US" dirty="0"/>
              <a:t>Title objection letter – Exceptions (</a:t>
            </a:r>
            <a:r>
              <a:rPr lang="en-US" dirty="0" err="1"/>
              <a:t>OOC</a:t>
            </a:r>
            <a:r>
              <a:rPr lang="en-US" dirty="0"/>
              <a:t>)</a:t>
            </a:r>
          </a:p>
        </p:txBody>
      </p:sp>
      <p:pic>
        <p:nvPicPr>
          <p:cNvPr id="14" name="Content Placeholder 13">
            <a:extLst>
              <a:ext uri="{FF2B5EF4-FFF2-40B4-BE49-F238E27FC236}">
                <a16:creationId xmlns:a16="http://schemas.microsoft.com/office/drawing/2014/main" id="{268B9DB5-AC02-90DA-6832-91F141CECB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651" y="2268822"/>
            <a:ext cx="8971472" cy="1026543"/>
          </a:xfrm>
        </p:spPr>
      </p:pic>
      <p:pic>
        <p:nvPicPr>
          <p:cNvPr id="16" name="Picture 15">
            <a:extLst>
              <a:ext uri="{FF2B5EF4-FFF2-40B4-BE49-F238E27FC236}">
                <a16:creationId xmlns:a16="http://schemas.microsoft.com/office/drawing/2014/main" id="{B67741BB-306D-7CE7-7975-E2A1258DC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508" y="3947326"/>
            <a:ext cx="8159692" cy="967753"/>
          </a:xfrm>
          <a:prstGeom prst="rect">
            <a:avLst/>
          </a:prstGeom>
        </p:spPr>
      </p:pic>
      <p:pic>
        <p:nvPicPr>
          <p:cNvPr id="4" name="Picture 3">
            <a:extLst>
              <a:ext uri="{FF2B5EF4-FFF2-40B4-BE49-F238E27FC236}">
                <a16:creationId xmlns:a16="http://schemas.microsoft.com/office/drawing/2014/main" id="{7FD5C373-CC76-6D1D-2732-65D6BCC1D27D}"/>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76286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5939-5D00-C21E-F79F-E0D9F03148A1}"/>
              </a:ext>
            </a:extLst>
          </p:cNvPr>
          <p:cNvSpPr>
            <a:spLocks noGrp="1"/>
          </p:cNvSpPr>
          <p:nvPr>
            <p:ph type="title"/>
          </p:nvPr>
        </p:nvSpPr>
        <p:spPr/>
        <p:txBody>
          <a:bodyPr/>
          <a:lstStyle/>
          <a:p>
            <a:r>
              <a:rPr lang="en-US" dirty="0"/>
              <a:t>Components of the Title Policy - Jacket</a:t>
            </a:r>
          </a:p>
        </p:txBody>
      </p:sp>
      <p:sp>
        <p:nvSpPr>
          <p:cNvPr id="3" name="Content Placeholder 2">
            <a:extLst>
              <a:ext uri="{FF2B5EF4-FFF2-40B4-BE49-F238E27FC236}">
                <a16:creationId xmlns:a16="http://schemas.microsoft.com/office/drawing/2014/main" id="{F13ECD24-68EE-C6C5-16FE-30623ABBCE74}"/>
              </a:ext>
            </a:extLst>
          </p:cNvPr>
          <p:cNvSpPr>
            <a:spLocks noGrp="1"/>
          </p:cNvSpPr>
          <p:nvPr>
            <p:ph idx="1"/>
          </p:nvPr>
        </p:nvSpPr>
        <p:spPr>
          <a:xfrm>
            <a:off x="838200" y="1690688"/>
            <a:ext cx="10515600" cy="4351338"/>
          </a:xfrm>
        </p:spPr>
        <p:txBody>
          <a:bodyPr>
            <a:normAutofit/>
          </a:bodyPr>
          <a:lstStyle/>
          <a:p>
            <a:r>
              <a:rPr lang="en-US" dirty="0"/>
              <a:t>Policy Jacket</a:t>
            </a:r>
          </a:p>
          <a:p>
            <a:pPr lvl="1"/>
            <a:r>
              <a:rPr lang="en-US" dirty="0"/>
              <a:t>Coverage Statement</a:t>
            </a:r>
          </a:p>
          <a:p>
            <a:pPr marL="1314450" lvl="1" indent="-857250">
              <a:buNone/>
            </a:pPr>
            <a:r>
              <a:rPr lang="en-US" sz="1800" kern="0" dirty="0">
                <a:latin typeface="Arial" panose="020B0604020202020204" pitchFamily="34" charset="0"/>
                <a:ea typeface="Arial" panose="020B0604020202020204" pitchFamily="34" charset="0"/>
                <a:cs typeface="Arial" panose="020B0604020202020204" pitchFamily="34" charset="0"/>
              </a:rPr>
              <a:t>	</a:t>
            </a:r>
            <a:r>
              <a:rPr lang="en-US" sz="1800" kern="0" dirty="0">
                <a:effectLst/>
                <a:latin typeface="Arial" panose="020B0604020202020204" pitchFamily="34" charset="0"/>
                <a:ea typeface="Arial" panose="020B0604020202020204" pitchFamily="34" charset="0"/>
                <a:cs typeface="Arial" panose="020B0604020202020204" pitchFamily="34" charset="0"/>
              </a:rPr>
              <a:t>SUBJECT TO THE </a:t>
            </a:r>
            <a:r>
              <a:rPr lang="en-US" sz="1800"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EXCLUSIONS</a:t>
            </a:r>
            <a:r>
              <a:rPr lang="en-US" sz="1800" kern="0" dirty="0">
                <a:effectLst/>
                <a:latin typeface="Arial" panose="020B0604020202020204" pitchFamily="34" charset="0"/>
                <a:ea typeface="Arial" panose="020B0604020202020204" pitchFamily="34" charset="0"/>
                <a:cs typeface="Arial" panose="020B0604020202020204" pitchFamily="34" charset="0"/>
              </a:rPr>
              <a:t> FROM COVERAGE, THE EXCEPTIONS FROM COVERAGE CONTAINED IN </a:t>
            </a:r>
            <a:r>
              <a:rPr lang="en-US" sz="18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SCHEDULE B</a:t>
            </a:r>
            <a:r>
              <a:rPr lang="en-US" sz="1800" kern="0" dirty="0">
                <a:effectLst/>
                <a:latin typeface="Arial" panose="020B0604020202020204" pitchFamily="34" charset="0"/>
                <a:ea typeface="Arial" panose="020B0604020202020204" pitchFamily="34" charset="0"/>
                <a:cs typeface="Arial" panose="020B0604020202020204" pitchFamily="34" charset="0"/>
              </a:rPr>
              <a:t>, AND THE </a:t>
            </a:r>
            <a:r>
              <a:rPr lang="en-US" sz="18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CONDITIONS</a:t>
            </a:r>
            <a:r>
              <a:rPr lang="en-US" sz="1800" kern="0" dirty="0">
                <a:effectLst/>
                <a:latin typeface="Arial" panose="020B0604020202020204" pitchFamily="34" charset="0"/>
                <a:ea typeface="Arial" panose="020B0604020202020204" pitchFamily="34" charset="0"/>
                <a:cs typeface="Arial" panose="020B0604020202020204" pitchFamily="34" charset="0"/>
              </a:rPr>
              <a:t>, </a:t>
            </a:r>
            <a:r>
              <a:rPr lang="en-US" sz="1800" b="1" kern="0" dirty="0">
                <a:effectLst/>
                <a:latin typeface="Arial" panose="020B0604020202020204" pitchFamily="34" charset="0"/>
                <a:ea typeface="Arial" panose="020B0604020202020204" pitchFamily="34" charset="0"/>
                <a:cs typeface="Arial" panose="020B0604020202020204" pitchFamily="34" charset="0"/>
              </a:rPr>
              <a:t>[</a:t>
            </a:r>
            <a:r>
              <a:rPr lang="en-US" sz="1800" kern="0" dirty="0">
                <a:effectLst/>
                <a:latin typeface="Arial" panose="020B0604020202020204" pitchFamily="34" charset="0"/>
                <a:ea typeface="Arial" panose="020B0604020202020204" pitchFamily="34" charset="0"/>
                <a:cs typeface="Arial" panose="020B0604020202020204" pitchFamily="34" charset="0"/>
              </a:rPr>
              <a:t>Blank Title Insurance Company</a:t>
            </a:r>
            <a:r>
              <a:rPr lang="en-US" sz="1800" b="1" kern="0" dirty="0">
                <a:effectLst/>
                <a:latin typeface="Arial" panose="020B0604020202020204" pitchFamily="34" charset="0"/>
                <a:ea typeface="Arial" panose="020B0604020202020204" pitchFamily="34" charset="0"/>
                <a:cs typeface="Arial" panose="020B0604020202020204" pitchFamily="34" charset="0"/>
              </a:rPr>
              <a:t>]</a:t>
            </a:r>
            <a:r>
              <a:rPr lang="en-US" sz="1800" kern="0" dirty="0">
                <a:effectLst/>
                <a:latin typeface="Arial" panose="020B0604020202020204" pitchFamily="34" charset="0"/>
                <a:ea typeface="Arial" panose="020B0604020202020204" pitchFamily="34" charset="0"/>
                <a:cs typeface="Arial" panose="020B0604020202020204" pitchFamily="34" charset="0"/>
              </a:rPr>
              <a:t>, a </a:t>
            </a:r>
            <a:r>
              <a:rPr lang="en-US" sz="1800" b="1" kern="0" dirty="0">
                <a:effectLst/>
                <a:latin typeface="Arial" panose="020B0604020202020204" pitchFamily="34" charset="0"/>
                <a:ea typeface="Arial" panose="020B0604020202020204" pitchFamily="34" charset="0"/>
                <a:cs typeface="Arial" panose="020B0604020202020204" pitchFamily="34" charset="0"/>
              </a:rPr>
              <a:t>[</a:t>
            </a:r>
            <a:r>
              <a:rPr lang="en-US" sz="1800" kern="0" dirty="0">
                <a:effectLst/>
                <a:latin typeface="Arial" panose="020B0604020202020204" pitchFamily="34" charset="0"/>
                <a:ea typeface="Arial" panose="020B0604020202020204" pitchFamily="34" charset="0"/>
                <a:cs typeface="Arial" panose="020B0604020202020204" pitchFamily="34" charset="0"/>
              </a:rPr>
              <a:t>Blank</a:t>
            </a:r>
            <a:r>
              <a:rPr lang="en-US" sz="1800" b="1" kern="0" dirty="0">
                <a:effectLst/>
                <a:latin typeface="Arial" panose="020B0604020202020204" pitchFamily="34" charset="0"/>
                <a:ea typeface="Arial" panose="020B0604020202020204" pitchFamily="34" charset="0"/>
                <a:cs typeface="Arial" panose="020B0604020202020204" pitchFamily="34" charset="0"/>
              </a:rPr>
              <a:t>]</a:t>
            </a:r>
            <a:r>
              <a:rPr lang="en-US" sz="1800" kern="0" dirty="0">
                <a:effectLst/>
                <a:latin typeface="Arial" panose="020B0604020202020204" pitchFamily="34" charset="0"/>
                <a:ea typeface="Arial" panose="020B0604020202020204" pitchFamily="34" charset="0"/>
                <a:cs typeface="Arial" panose="020B0604020202020204" pitchFamily="34" charset="0"/>
              </a:rPr>
              <a:t> corporation (the “Company”), insures as of the Date of Policy and, to the extent stated in Covered Risks 9 and 10</a:t>
            </a:r>
            <a:r>
              <a:rPr lang="en-US" sz="18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US" sz="1800" kern="0" dirty="0">
                <a:effectLst/>
                <a:latin typeface="Arial" panose="020B0604020202020204" pitchFamily="34" charset="0"/>
                <a:ea typeface="Arial" panose="020B0604020202020204" pitchFamily="34" charset="0"/>
                <a:cs typeface="Arial" panose="020B0604020202020204" pitchFamily="34" charset="0"/>
              </a:rPr>
              <a:t> after the Date of Policy, against loss or damage, not exceeding the Amount of Insurance, sustained or incurred by the Insured by reason of:</a:t>
            </a:r>
            <a:endParaRPr lang="en-US" sz="1800" kern="100" dirty="0">
              <a:effectLst/>
              <a:latin typeface="Times New Roman" panose="02020603050405020304" pitchFamily="18" charset="0"/>
              <a:ea typeface="Arial" panose="020B0604020202020204" pitchFamily="34" charset="0"/>
              <a:cs typeface="Arial" panose="020B0604020202020204" pitchFamily="34" charset="0"/>
            </a:endParaRPr>
          </a:p>
          <a:p>
            <a:pPr lvl="1"/>
            <a:r>
              <a:rPr lang="en-US" dirty="0"/>
              <a:t>Covered Risks</a:t>
            </a:r>
          </a:p>
          <a:p>
            <a:pPr lvl="1"/>
            <a:r>
              <a:rPr lang="en-US" dirty="0"/>
              <a:t>Exclusions from Coverage</a:t>
            </a:r>
          </a:p>
          <a:p>
            <a:pPr lvl="1"/>
            <a:r>
              <a:rPr lang="en-US" dirty="0"/>
              <a:t>Conditions</a:t>
            </a:r>
          </a:p>
          <a:p>
            <a:pPr lvl="1"/>
            <a:endParaRPr lang="en-US" dirty="0"/>
          </a:p>
        </p:txBody>
      </p:sp>
      <p:pic>
        <p:nvPicPr>
          <p:cNvPr id="6" name="Picture 5">
            <a:extLst>
              <a:ext uri="{FF2B5EF4-FFF2-40B4-BE49-F238E27FC236}">
                <a16:creationId xmlns:a16="http://schemas.microsoft.com/office/drawing/2014/main" id="{668D6142-DED1-E507-8619-CA547FC1ED13}"/>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386715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B92B-3ED8-9975-9359-09F955EFD3EA}"/>
              </a:ext>
            </a:extLst>
          </p:cNvPr>
          <p:cNvSpPr>
            <a:spLocks noGrp="1"/>
          </p:cNvSpPr>
          <p:nvPr>
            <p:ph type="title"/>
          </p:nvPr>
        </p:nvSpPr>
        <p:spPr/>
        <p:txBody>
          <a:bodyPr/>
          <a:lstStyle/>
          <a:p>
            <a:r>
              <a:rPr lang="en-US" dirty="0"/>
              <a:t>Title Objection Letter - Survey</a:t>
            </a:r>
          </a:p>
        </p:txBody>
      </p:sp>
      <p:pic>
        <p:nvPicPr>
          <p:cNvPr id="5" name="Content Placeholder 4" descr="A close-up of a document&#10;&#10;Description automatically generated">
            <a:extLst>
              <a:ext uri="{FF2B5EF4-FFF2-40B4-BE49-F238E27FC236}">
                <a16:creationId xmlns:a16="http://schemas.microsoft.com/office/drawing/2014/main" id="{BBC60621-4913-2D9B-DE20-2BB355128F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000" y="2009775"/>
            <a:ext cx="11204407" cy="3234262"/>
          </a:xfrm>
        </p:spPr>
      </p:pic>
      <p:pic>
        <p:nvPicPr>
          <p:cNvPr id="4" name="Picture 3">
            <a:extLst>
              <a:ext uri="{FF2B5EF4-FFF2-40B4-BE49-F238E27FC236}">
                <a16:creationId xmlns:a16="http://schemas.microsoft.com/office/drawing/2014/main" id="{6111916C-13CB-6FF6-36B2-0503129050E2}"/>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18268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Document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620873"/>
            <a:ext cx="2093320" cy="2093320"/>
          </a:xfrm>
          <a:prstGeom prst="rect">
            <a:avLst/>
          </a:prstGeom>
        </p:spPr>
      </p:pic>
      <p:pic>
        <p:nvPicPr>
          <p:cNvPr id="14" name="Graphic 13" descr="Cycle with people with solid fill">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110966" y="3097148"/>
            <a:ext cx="2093320" cy="2093320"/>
          </a:xfrm>
          <a:prstGeom prst="rect">
            <a:avLst/>
          </a:prstGeom>
        </p:spPr>
      </p:pic>
      <p:sp>
        <p:nvSpPr>
          <p:cNvPr id="7" name="Content Placeholder 3">
            <a:extLst>
              <a:ext uri="{FF2B5EF4-FFF2-40B4-BE49-F238E27FC236}">
                <a16:creationId xmlns:a16="http://schemas.microsoft.com/office/drawing/2014/main" id="{8CA85D6C-0054-1B6C-F1AB-66D7C2200C4D}"/>
              </a:ext>
            </a:extLst>
          </p:cNvPr>
          <p:cNvSpPr>
            <a:spLocks noGrp="1"/>
          </p:cNvSpPr>
          <p:nvPr>
            <p:ph sz="half" idx="2"/>
          </p:nvPr>
        </p:nvSpPr>
        <p:spPr>
          <a:xfrm>
            <a:off x="1491578" y="766348"/>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The Pro Forma Title Policy</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In a</a:t>
            </a:r>
          </a:p>
          <a:p>
            <a:pPr marL="0" indent="0" algn="ctr">
              <a:buNone/>
            </a:pPr>
            <a:endParaRPr lang="en-US" sz="16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Commercial Transaction</a:t>
            </a:r>
          </a:p>
        </p:txBody>
      </p:sp>
      <p:pic>
        <p:nvPicPr>
          <p:cNvPr id="8" name="Picture 7">
            <a:extLst>
              <a:ext uri="{FF2B5EF4-FFF2-40B4-BE49-F238E27FC236}">
                <a16:creationId xmlns:a16="http://schemas.microsoft.com/office/drawing/2014/main" id="{CAF6AF4A-E8CF-F785-C688-92028F20EEEE}"/>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498643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5F8DE-B434-A5FF-25F6-E13D958E68BD}"/>
              </a:ext>
            </a:extLst>
          </p:cNvPr>
          <p:cNvSpPr>
            <a:spLocks noGrp="1"/>
          </p:cNvSpPr>
          <p:nvPr>
            <p:ph type="title"/>
          </p:nvPr>
        </p:nvSpPr>
        <p:spPr/>
        <p:txBody>
          <a:bodyPr/>
          <a:lstStyle/>
          <a:p>
            <a:r>
              <a:rPr lang="en-US" dirty="0"/>
              <a:t>Pro Forma Policy</a:t>
            </a:r>
          </a:p>
        </p:txBody>
      </p:sp>
      <p:sp>
        <p:nvSpPr>
          <p:cNvPr id="5" name="Content Placeholder 4">
            <a:extLst>
              <a:ext uri="{FF2B5EF4-FFF2-40B4-BE49-F238E27FC236}">
                <a16:creationId xmlns:a16="http://schemas.microsoft.com/office/drawing/2014/main" id="{9BB65E08-1B02-9775-18AA-68AA2B356F6C}"/>
              </a:ext>
            </a:extLst>
          </p:cNvPr>
          <p:cNvSpPr>
            <a:spLocks noGrp="1"/>
          </p:cNvSpPr>
          <p:nvPr>
            <p:ph idx="1"/>
          </p:nvPr>
        </p:nvSpPr>
        <p:spPr>
          <a:xfrm>
            <a:off x="838200" y="1825625"/>
            <a:ext cx="10515600" cy="4150302"/>
          </a:xfrm>
        </p:spPr>
        <p:txBody>
          <a:bodyPr>
            <a:normAutofit lnSpcReduction="10000"/>
          </a:bodyPr>
          <a:lstStyle/>
          <a:p>
            <a:r>
              <a:rPr lang="en-US" i="1" dirty="0"/>
              <a:t>This is a Pro Forma Policy, which provides no insurance coverage, furnished to or on behalf of the proposed insured. This pro forma does not reflect the present status or condition of title and is not a commitment to insure the estate or interest or to provide any affirmative coverage shown herein. Any commitment must be an expressly written undertaking issued on the appropriate forms of the Company. This Pro Forma Policy solely indicates the form and content of the Policy which the Company may issue if all necessary documents are furnished, all acts are performed, and all requirements set forth  in the title commitment covering this property (or that may be required by underwriting) are met to the satisfaction of the Company.</a:t>
            </a:r>
          </a:p>
        </p:txBody>
      </p:sp>
      <p:pic>
        <p:nvPicPr>
          <p:cNvPr id="3" name="Picture 2">
            <a:extLst>
              <a:ext uri="{FF2B5EF4-FFF2-40B4-BE49-F238E27FC236}">
                <a16:creationId xmlns:a16="http://schemas.microsoft.com/office/drawing/2014/main" id="{70D63E66-E5BD-91E9-324C-BC91DE166300}"/>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811471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FE48D-5851-0CBD-9142-9E8478550D7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Pro Forma Policy – Schedule B</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background with black text&#10;&#10;Description automatically generated">
            <a:extLst>
              <a:ext uri="{FF2B5EF4-FFF2-40B4-BE49-F238E27FC236}">
                <a16:creationId xmlns:a16="http://schemas.microsoft.com/office/drawing/2014/main" id="{D41A5888-1B6F-6E69-67CE-21250D3819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5945" y="2054220"/>
            <a:ext cx="5463308" cy="3605784"/>
          </a:xfrm>
          <a:prstGeom prst="rect">
            <a:avLst/>
          </a:prstGeom>
        </p:spPr>
      </p:pic>
      <p:pic>
        <p:nvPicPr>
          <p:cNvPr id="4" name="Picture 3">
            <a:extLst>
              <a:ext uri="{FF2B5EF4-FFF2-40B4-BE49-F238E27FC236}">
                <a16:creationId xmlns:a16="http://schemas.microsoft.com/office/drawing/2014/main" id="{FB5DD9BE-A106-B50B-8D23-EBA8046C1C8C}"/>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439630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Add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574009"/>
            <a:ext cx="2093320" cy="2093320"/>
          </a:xfrm>
          <a:prstGeom prst="rect">
            <a:avLst/>
          </a:prstGeom>
        </p:spPr>
      </p:pic>
      <p:pic>
        <p:nvPicPr>
          <p:cNvPr id="14" name="Graphic 13" descr="Scissors with solid fill">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74021" y="3144012"/>
            <a:ext cx="2093320" cy="2093320"/>
          </a:xfrm>
          <a:prstGeom prst="rect">
            <a:avLst/>
          </a:prstGeom>
        </p:spPr>
      </p:pic>
      <p:sp>
        <p:nvSpPr>
          <p:cNvPr id="3" name="Content Placeholder 3">
            <a:extLst>
              <a:ext uri="{FF2B5EF4-FFF2-40B4-BE49-F238E27FC236}">
                <a16:creationId xmlns:a16="http://schemas.microsoft.com/office/drawing/2014/main" id="{B29DE36A-501E-2B67-7056-2A15CFA1CC0C}"/>
              </a:ext>
            </a:extLst>
          </p:cNvPr>
          <p:cNvSpPr txBox="1">
            <a:spLocks/>
          </p:cNvSpPr>
          <p:nvPr/>
        </p:nvSpPr>
        <p:spPr>
          <a:xfrm>
            <a:off x="1491578" y="766348"/>
            <a:ext cx="6733007" cy="4093871"/>
          </a:xfrm>
          <a:prstGeom prst="rect">
            <a:avLst/>
          </a:prstGeom>
          <a:ln w="184150">
            <a:solidFill>
              <a:srgbClr val="ED7D31"/>
            </a:solidFill>
          </a:ln>
          <a:effectLst>
            <a:glow rad="152400">
              <a:schemeClr val="tx1">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i="1" dirty="0">
              <a:solidFill>
                <a:schemeClr val="tx1">
                  <a:lumMod val="85000"/>
                  <a:lumOff val="15000"/>
                </a:schemeClr>
              </a:solidFill>
            </a:endParaRPr>
          </a:p>
          <a:p>
            <a:pPr marL="0" indent="0" algn="ctr">
              <a:buFont typeface="Arial" panose="020B0604020202020204" pitchFamily="34" charset="0"/>
              <a:buNone/>
            </a:pPr>
            <a:endParaRPr lang="en-US" sz="800" b="1" i="1" dirty="0">
              <a:solidFill>
                <a:schemeClr val="tx1">
                  <a:lumMod val="85000"/>
                  <a:lumOff val="15000"/>
                </a:schemeClr>
              </a:solidFill>
            </a:endParaRPr>
          </a:p>
          <a:p>
            <a:pPr marL="0" indent="0" algn="ctr">
              <a:buFont typeface="Arial" panose="020B0604020202020204" pitchFamily="34" charset="0"/>
              <a:buNone/>
            </a:pPr>
            <a:endParaRPr lang="en-US" sz="800" b="1" i="1" dirty="0">
              <a:solidFill>
                <a:schemeClr val="tx1">
                  <a:lumMod val="85000"/>
                  <a:lumOff val="15000"/>
                </a:schemeClr>
              </a:solidFill>
            </a:endParaRPr>
          </a:p>
          <a:p>
            <a:pPr marL="0" indent="0" algn="ctr">
              <a:buFont typeface="Arial" panose="020B0604020202020204" pitchFamily="34" charset="0"/>
              <a:buNone/>
            </a:pPr>
            <a:endParaRPr lang="en-US" sz="800" b="1" i="1" dirty="0">
              <a:solidFill>
                <a:schemeClr val="tx1">
                  <a:lumMod val="85000"/>
                  <a:lumOff val="15000"/>
                </a:schemeClr>
              </a:solidFill>
            </a:endParaRPr>
          </a:p>
          <a:p>
            <a:pPr marL="0" indent="0" algn="ctr">
              <a:buFont typeface="Arial" panose="020B0604020202020204" pitchFamily="34" charset="0"/>
              <a:buNone/>
            </a:pPr>
            <a:r>
              <a:rPr lang="en-US" sz="4400" b="1" i="1" dirty="0">
                <a:solidFill>
                  <a:schemeClr val="tx1">
                    <a:lumMod val="85000"/>
                    <a:lumOff val="15000"/>
                  </a:schemeClr>
                </a:solidFill>
              </a:rPr>
              <a:t>Common </a:t>
            </a:r>
          </a:p>
          <a:p>
            <a:pPr marL="0" indent="0" algn="ctr">
              <a:buFont typeface="Arial" panose="020B0604020202020204" pitchFamily="34" charset="0"/>
              <a:buNone/>
            </a:pPr>
            <a:r>
              <a:rPr lang="en-US" sz="4400" b="1" i="1" dirty="0">
                <a:solidFill>
                  <a:schemeClr val="tx1">
                    <a:lumMod val="85000"/>
                    <a:lumOff val="15000"/>
                  </a:schemeClr>
                </a:solidFill>
              </a:rPr>
              <a:t>Endorsements</a:t>
            </a:r>
          </a:p>
        </p:txBody>
      </p:sp>
      <p:pic>
        <p:nvPicPr>
          <p:cNvPr id="7" name="Picture 6">
            <a:extLst>
              <a:ext uri="{FF2B5EF4-FFF2-40B4-BE49-F238E27FC236}">
                <a16:creationId xmlns:a16="http://schemas.microsoft.com/office/drawing/2014/main" id="{AE86B21B-C68B-1F3C-70F1-FB03CDAF1FCB}"/>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281678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981AC1-8891-95F9-38A7-3F2D32694A32}"/>
              </a:ext>
            </a:extLst>
          </p:cNvPr>
          <p:cNvSpPr>
            <a:spLocks noGrp="1"/>
          </p:cNvSpPr>
          <p:nvPr>
            <p:ph type="title"/>
          </p:nvPr>
        </p:nvSpPr>
        <p:spPr>
          <a:xfrm>
            <a:off x="841248" y="548640"/>
            <a:ext cx="3600860" cy="5431536"/>
          </a:xfrm>
        </p:spPr>
        <p:txBody>
          <a:bodyPr>
            <a:normAutofit/>
          </a:bodyPr>
          <a:lstStyle/>
          <a:p>
            <a:r>
              <a:rPr lang="en-US" sz="4600" dirty="0"/>
              <a:t>Endorsements</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83143C4-AE2A-92B3-DFCA-F8C23F5A65C6}"/>
              </a:ext>
            </a:extLst>
          </p:cNvPr>
          <p:cNvSpPr>
            <a:spLocks noGrp="1"/>
          </p:cNvSpPr>
          <p:nvPr>
            <p:ph idx="1"/>
          </p:nvPr>
        </p:nvSpPr>
        <p:spPr>
          <a:xfrm>
            <a:off x="5126418" y="552091"/>
            <a:ext cx="6224335" cy="5431536"/>
          </a:xfrm>
        </p:spPr>
        <p:txBody>
          <a:bodyPr anchor="ctr">
            <a:normAutofit/>
          </a:bodyPr>
          <a:lstStyle/>
          <a:p>
            <a:r>
              <a:rPr lang="en-US" sz="2500" dirty="0"/>
              <a:t>Add additional coverages (e.g., Zoning)</a:t>
            </a:r>
          </a:p>
          <a:p>
            <a:pPr marL="457200" lvl="1" indent="0">
              <a:buNone/>
            </a:pPr>
            <a:endParaRPr lang="en-US" sz="2500" dirty="0"/>
          </a:p>
          <a:p>
            <a:r>
              <a:rPr lang="en-US" sz="2500" dirty="0"/>
              <a:t>Make changes to the jacket (e.g., Delete Arbitration)</a:t>
            </a:r>
          </a:p>
          <a:p>
            <a:pPr marL="0" indent="0">
              <a:buNone/>
            </a:pPr>
            <a:endParaRPr lang="en-US" sz="2500" dirty="0"/>
          </a:p>
          <a:p>
            <a:r>
              <a:rPr lang="en-US" sz="2500" dirty="0"/>
              <a:t>Most endorsement forms promulgated by ALTA</a:t>
            </a:r>
          </a:p>
          <a:p>
            <a:pPr lvl="1">
              <a:buFont typeface="Wingdings" panose="05000000000000000000" pitchFamily="2" charset="2"/>
              <a:buChar char="Ø"/>
            </a:pPr>
            <a:r>
              <a:rPr lang="en-US" sz="2500" dirty="0"/>
              <a:t>CLTA (California Land Title Association) </a:t>
            </a:r>
          </a:p>
          <a:p>
            <a:pPr lvl="1">
              <a:buFont typeface="Wingdings" panose="05000000000000000000" pitchFamily="2" charset="2"/>
              <a:buChar char="Ø"/>
            </a:pPr>
            <a:r>
              <a:rPr lang="en-US" sz="2500" dirty="0"/>
              <a:t>Proprietary (company specific) </a:t>
            </a:r>
          </a:p>
        </p:txBody>
      </p:sp>
      <p:pic>
        <p:nvPicPr>
          <p:cNvPr id="2" name="Picture 1">
            <a:extLst>
              <a:ext uri="{FF2B5EF4-FFF2-40B4-BE49-F238E27FC236}">
                <a16:creationId xmlns:a16="http://schemas.microsoft.com/office/drawing/2014/main" id="{E58B868F-1E31-E98C-3B07-6F0772DD1578}"/>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647971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fontScale="90000"/>
          </a:bodyPr>
          <a:lstStyle/>
          <a:p>
            <a:pPr algn="ctr"/>
            <a:r>
              <a:rPr lang="en-US" sz="5400" dirty="0"/>
              <a:t>The ALTA 9 Endorsements:  REM</a:t>
            </a:r>
            <a:br>
              <a:rPr lang="en-US" sz="5400" dirty="0"/>
            </a:br>
            <a:r>
              <a:rPr lang="en-US" dirty="0"/>
              <a:t>(Restrictions, Encroachments, and Minerals)</a:t>
            </a:r>
          </a:p>
        </p:txBody>
      </p:sp>
      <p:sp>
        <p:nvSpPr>
          <p:cNvPr id="4" name="TextBox 3">
            <a:extLst>
              <a:ext uri="{FF2B5EF4-FFF2-40B4-BE49-F238E27FC236}">
                <a16:creationId xmlns:a16="http://schemas.microsoft.com/office/drawing/2014/main" id="{B8888A78-D6F7-FD69-41D6-01C2BF2E68E0}"/>
              </a:ext>
            </a:extLst>
          </p:cNvPr>
          <p:cNvSpPr txBox="1"/>
          <p:nvPr/>
        </p:nvSpPr>
        <p:spPr>
          <a:xfrm>
            <a:off x="869581" y="2087797"/>
            <a:ext cx="2733773" cy="2077492"/>
          </a:xfrm>
          <a:prstGeom prst="rect">
            <a:avLst/>
          </a:prstGeom>
          <a:noFill/>
          <a:ln w="41275" cmpd="sng">
            <a:solidFill>
              <a:schemeClr val="accent2">
                <a:lumMod val="75000"/>
              </a:schemeClr>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9-06:</a:t>
            </a:r>
          </a:p>
          <a:p>
            <a:pPr algn="ctr">
              <a:spcAft>
                <a:spcPts val="600"/>
              </a:spcAft>
            </a:pPr>
            <a:r>
              <a:rPr lang="en-US" sz="1800" kern="1200" dirty="0">
                <a:solidFill>
                  <a:schemeClr val="tx1"/>
                </a:solidFill>
                <a:latin typeface="+mn-lt"/>
                <a:ea typeface="+mn-ea"/>
                <a:cs typeface="+mn-cs"/>
              </a:rPr>
              <a:t>Restrictions, Encroachments, and Minerals – </a:t>
            </a:r>
            <a:r>
              <a:rPr lang="en-US" sz="1800" b="1" kern="1200" dirty="0">
                <a:solidFill>
                  <a:schemeClr val="tx1"/>
                </a:solidFill>
                <a:latin typeface="+mn-lt"/>
                <a:ea typeface="+mn-ea"/>
                <a:cs typeface="+mn-cs"/>
              </a:rPr>
              <a:t>Loan</a:t>
            </a:r>
            <a:r>
              <a:rPr lang="en-US" sz="1800" kern="1200" dirty="0">
                <a:solidFill>
                  <a:schemeClr val="tx1"/>
                </a:solidFill>
                <a:latin typeface="+mn-lt"/>
                <a:ea typeface="+mn-ea"/>
                <a:cs typeface="+mn-cs"/>
              </a:rPr>
              <a:t> Policy</a:t>
            </a:r>
          </a:p>
          <a:p>
            <a:pPr algn="ctr">
              <a:spcAft>
                <a:spcPts val="600"/>
              </a:spcAft>
            </a:pPr>
            <a:endParaRPr lang="en-US" sz="1800" kern="1200" dirty="0">
              <a:solidFill>
                <a:schemeClr val="tx1"/>
              </a:solidFill>
              <a:latin typeface="+mn-lt"/>
              <a:ea typeface="+mn-ea"/>
              <a:cs typeface="+mn-cs"/>
            </a:endParaRPr>
          </a:p>
          <a:p>
            <a:pPr algn="ctr">
              <a:spcAft>
                <a:spcPts val="600"/>
              </a:spcAft>
            </a:pPr>
            <a:r>
              <a:rPr lang="en-US" sz="1800" kern="1200" dirty="0">
                <a:solidFill>
                  <a:schemeClr val="tx1"/>
                </a:solidFill>
                <a:latin typeface="+mn-lt"/>
                <a:ea typeface="+mn-ea"/>
                <a:cs typeface="+mn-cs"/>
              </a:rPr>
              <a:t> </a:t>
            </a:r>
            <a:endParaRPr lang="en-US" dirty="0"/>
          </a:p>
        </p:txBody>
      </p:sp>
      <p:sp>
        <p:nvSpPr>
          <p:cNvPr id="5" name="TextBox 4">
            <a:extLst>
              <a:ext uri="{FF2B5EF4-FFF2-40B4-BE49-F238E27FC236}">
                <a16:creationId xmlns:a16="http://schemas.microsoft.com/office/drawing/2014/main" id="{C9249F52-69BB-67C9-9A36-FD6A140F35FB}"/>
              </a:ext>
            </a:extLst>
          </p:cNvPr>
          <p:cNvSpPr txBox="1"/>
          <p:nvPr/>
        </p:nvSpPr>
        <p:spPr>
          <a:xfrm>
            <a:off x="4706253" y="2126269"/>
            <a:ext cx="2733773" cy="2000548"/>
          </a:xfrm>
          <a:prstGeom prst="rect">
            <a:avLst/>
          </a:prstGeom>
          <a:noFill/>
          <a:ln w="41275">
            <a:solidFill>
              <a:schemeClr val="accent2">
                <a:lumMod val="75000"/>
              </a:schemeClr>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9.7-06:</a:t>
            </a:r>
          </a:p>
          <a:p>
            <a:pPr algn="ctr">
              <a:spcAft>
                <a:spcPts val="600"/>
              </a:spcAft>
            </a:pPr>
            <a:r>
              <a:rPr lang="en-US" sz="1800" kern="1200" dirty="0">
                <a:solidFill>
                  <a:schemeClr val="tx1"/>
                </a:solidFill>
                <a:latin typeface="+mn-lt"/>
                <a:ea typeface="+mn-ea"/>
                <a:cs typeface="+mn-cs"/>
              </a:rPr>
              <a:t>Restrictions, Encroachments, and Minerals – </a:t>
            </a:r>
            <a:r>
              <a:rPr lang="en-US" sz="1800" i="1" kern="1200" dirty="0">
                <a:solidFill>
                  <a:schemeClr val="tx1"/>
                </a:solidFill>
                <a:latin typeface="+mn-lt"/>
                <a:ea typeface="+mn-ea"/>
                <a:cs typeface="+mn-cs"/>
              </a:rPr>
              <a:t>Land Under Development </a:t>
            </a:r>
            <a:r>
              <a:rPr lang="en-US" sz="1800" kern="1200" dirty="0">
                <a:solidFill>
                  <a:schemeClr val="tx1"/>
                </a:solidFill>
                <a:latin typeface="+mn-lt"/>
                <a:ea typeface="+mn-ea"/>
                <a:cs typeface="+mn-cs"/>
              </a:rPr>
              <a:t>- </a:t>
            </a:r>
            <a:r>
              <a:rPr lang="en-US" sz="1800" b="1" kern="1200" dirty="0">
                <a:solidFill>
                  <a:schemeClr val="tx1"/>
                </a:solidFill>
                <a:latin typeface="+mn-lt"/>
                <a:ea typeface="+mn-ea"/>
                <a:cs typeface="+mn-cs"/>
              </a:rPr>
              <a:t>Loan</a:t>
            </a:r>
            <a:r>
              <a:rPr lang="en-US" sz="1800" kern="1200" dirty="0">
                <a:solidFill>
                  <a:schemeClr val="tx1"/>
                </a:solidFill>
                <a:latin typeface="+mn-lt"/>
                <a:ea typeface="+mn-ea"/>
                <a:cs typeface="+mn-cs"/>
              </a:rPr>
              <a:t> Policy</a:t>
            </a:r>
          </a:p>
          <a:p>
            <a:pPr algn="ctr">
              <a:spcAft>
                <a:spcPts val="600"/>
              </a:spcAft>
            </a:pPr>
            <a:r>
              <a:rPr lang="en-US" sz="1800" kern="1200" dirty="0">
                <a:solidFill>
                  <a:schemeClr val="tx1"/>
                </a:solidFill>
                <a:latin typeface="+mn-lt"/>
                <a:ea typeface="+mn-ea"/>
                <a:cs typeface="+mn-cs"/>
              </a:rPr>
              <a:t> </a:t>
            </a:r>
            <a:endParaRPr lang="en-US" dirty="0"/>
          </a:p>
        </p:txBody>
      </p:sp>
      <p:sp>
        <p:nvSpPr>
          <p:cNvPr id="6" name="TextBox 5">
            <a:extLst>
              <a:ext uri="{FF2B5EF4-FFF2-40B4-BE49-F238E27FC236}">
                <a16:creationId xmlns:a16="http://schemas.microsoft.com/office/drawing/2014/main" id="{48E8BDC5-A99C-DCF6-34AA-3040A3C65200}"/>
              </a:ext>
            </a:extLst>
          </p:cNvPr>
          <p:cNvSpPr txBox="1"/>
          <p:nvPr/>
        </p:nvSpPr>
        <p:spPr>
          <a:xfrm>
            <a:off x="8605688" y="2087797"/>
            <a:ext cx="2733773" cy="2000548"/>
          </a:xfrm>
          <a:prstGeom prst="rect">
            <a:avLst/>
          </a:prstGeom>
          <a:noFill/>
          <a:ln w="41275">
            <a:solidFill>
              <a:schemeClr val="accent2">
                <a:lumMod val="75000"/>
              </a:schemeClr>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9.10-06:</a:t>
            </a:r>
          </a:p>
          <a:p>
            <a:pPr algn="ctr">
              <a:spcAft>
                <a:spcPts val="600"/>
              </a:spcAft>
            </a:pPr>
            <a:r>
              <a:rPr lang="en-US" sz="1800" kern="1200" dirty="0">
                <a:solidFill>
                  <a:schemeClr val="tx1"/>
                </a:solidFill>
                <a:latin typeface="+mn-lt"/>
                <a:ea typeface="+mn-ea"/>
                <a:cs typeface="+mn-cs"/>
              </a:rPr>
              <a:t>Restrictions, Encroachments, and Minerals – </a:t>
            </a:r>
            <a:r>
              <a:rPr lang="en-US" sz="1800" i="1" kern="1200" dirty="0">
                <a:solidFill>
                  <a:schemeClr val="tx1"/>
                </a:solidFill>
                <a:latin typeface="+mn-lt"/>
                <a:ea typeface="+mn-ea"/>
                <a:cs typeface="+mn-cs"/>
              </a:rPr>
              <a:t>Current Violations</a:t>
            </a:r>
            <a:r>
              <a:rPr lang="en-US" sz="1800" kern="1200" dirty="0">
                <a:solidFill>
                  <a:schemeClr val="tx1"/>
                </a:solidFill>
                <a:latin typeface="+mn-lt"/>
                <a:ea typeface="+mn-ea"/>
                <a:cs typeface="+mn-cs"/>
              </a:rPr>
              <a:t> – </a:t>
            </a:r>
            <a:r>
              <a:rPr lang="en-US" sz="1800" b="1" kern="1200" dirty="0">
                <a:solidFill>
                  <a:schemeClr val="tx1"/>
                </a:solidFill>
                <a:latin typeface="+mn-lt"/>
                <a:ea typeface="+mn-ea"/>
                <a:cs typeface="+mn-cs"/>
              </a:rPr>
              <a:t>Loan</a:t>
            </a:r>
            <a:r>
              <a:rPr lang="en-US" sz="1800" kern="1200" dirty="0">
                <a:solidFill>
                  <a:schemeClr val="tx1"/>
                </a:solidFill>
                <a:latin typeface="+mn-lt"/>
                <a:ea typeface="+mn-ea"/>
                <a:cs typeface="+mn-cs"/>
              </a:rPr>
              <a:t> Policy</a:t>
            </a:r>
          </a:p>
          <a:p>
            <a:pPr algn="ctr">
              <a:spcAft>
                <a:spcPts val="600"/>
              </a:spcAft>
            </a:pPr>
            <a:r>
              <a:rPr lang="en-US" sz="1800" kern="1200" dirty="0">
                <a:solidFill>
                  <a:schemeClr val="tx1"/>
                </a:solidFill>
                <a:latin typeface="+mn-lt"/>
                <a:ea typeface="+mn-ea"/>
                <a:cs typeface="+mn-cs"/>
              </a:rPr>
              <a:t> </a:t>
            </a:r>
            <a:endParaRPr lang="en-US" dirty="0"/>
          </a:p>
        </p:txBody>
      </p:sp>
      <p:sp>
        <p:nvSpPr>
          <p:cNvPr id="7" name="TextBox 6">
            <a:extLst>
              <a:ext uri="{FF2B5EF4-FFF2-40B4-BE49-F238E27FC236}">
                <a16:creationId xmlns:a16="http://schemas.microsoft.com/office/drawing/2014/main" id="{6CF0A2F7-9306-A5A0-CCAD-D92BFE47332B}"/>
              </a:ext>
            </a:extLst>
          </p:cNvPr>
          <p:cNvSpPr txBox="1"/>
          <p:nvPr/>
        </p:nvSpPr>
        <p:spPr>
          <a:xfrm>
            <a:off x="883920" y="4271534"/>
            <a:ext cx="10469880" cy="1785104"/>
          </a:xfrm>
          <a:prstGeom prst="rect">
            <a:avLst/>
          </a:prstGeom>
          <a:noFill/>
        </p:spPr>
        <p:txBody>
          <a:bodyPr wrap="square" rtlCol="0">
            <a:spAutoFit/>
          </a:bodyPr>
          <a:lstStyle/>
          <a:p>
            <a:pPr marL="285750" indent="-285750">
              <a:buFont typeface="Wingdings" panose="05000000000000000000" pitchFamily="2" charset="2"/>
              <a:buChar char="ü"/>
            </a:pPr>
            <a:r>
              <a:rPr lang="en-US" sz="2200" dirty="0"/>
              <a:t>Covenant violations</a:t>
            </a:r>
          </a:p>
          <a:p>
            <a:pPr marL="285750" indent="-285750">
              <a:buFont typeface="Wingdings" panose="05000000000000000000" pitchFamily="2" charset="2"/>
              <a:buChar char="ü"/>
            </a:pPr>
            <a:r>
              <a:rPr lang="en-US" sz="2200" dirty="0"/>
              <a:t>Recorded notices of violation of environmental protection covenant</a:t>
            </a:r>
          </a:p>
          <a:p>
            <a:pPr marL="285750" indent="-285750">
              <a:buFont typeface="Wingdings" panose="05000000000000000000" pitchFamily="2" charset="2"/>
              <a:buChar char="ü"/>
            </a:pPr>
            <a:r>
              <a:rPr lang="en-US" sz="2200" dirty="0"/>
              <a:t>Enforced removal of encroachment into building setback on recorded plan</a:t>
            </a:r>
          </a:p>
          <a:p>
            <a:pPr marL="285750" indent="-285750">
              <a:buFont typeface="Wingdings" panose="05000000000000000000" pitchFamily="2" charset="2"/>
              <a:buChar char="ü"/>
            </a:pPr>
            <a:r>
              <a:rPr lang="en-US" sz="2200" dirty="0"/>
              <a:t>Encroachment of improvement </a:t>
            </a:r>
          </a:p>
          <a:p>
            <a:pPr marL="285750" indent="-285750">
              <a:buFont typeface="Wingdings" panose="05000000000000000000" pitchFamily="2" charset="2"/>
              <a:buChar char="ü"/>
            </a:pPr>
            <a:r>
              <a:rPr lang="en-US" sz="2200" dirty="0"/>
              <a:t>Damage to improvement (easement or mineral rights)</a:t>
            </a:r>
          </a:p>
        </p:txBody>
      </p:sp>
      <p:pic>
        <p:nvPicPr>
          <p:cNvPr id="8" name="Picture 7">
            <a:extLst>
              <a:ext uri="{FF2B5EF4-FFF2-40B4-BE49-F238E27FC236}">
                <a16:creationId xmlns:a16="http://schemas.microsoft.com/office/drawing/2014/main" id="{999822E6-B9D4-3E13-BA42-B412239CC099}"/>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92572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fontScale="90000"/>
          </a:bodyPr>
          <a:lstStyle/>
          <a:p>
            <a:pPr algn="ctr"/>
            <a:r>
              <a:rPr lang="en-US" sz="5400" dirty="0"/>
              <a:t>The ALTA 9 Endorsements:  CCR</a:t>
            </a:r>
            <a:br>
              <a:rPr lang="en-US" sz="5400" dirty="0"/>
            </a:br>
            <a:r>
              <a:rPr lang="en-US" sz="4900" dirty="0"/>
              <a:t>(Covenants, Conditions, and Restrictions) </a:t>
            </a:r>
          </a:p>
        </p:txBody>
      </p:sp>
      <p:sp>
        <p:nvSpPr>
          <p:cNvPr id="3" name="Content Placeholder 2">
            <a:extLst>
              <a:ext uri="{FF2B5EF4-FFF2-40B4-BE49-F238E27FC236}">
                <a16:creationId xmlns:a16="http://schemas.microsoft.com/office/drawing/2014/main" id="{60943758-5434-2911-C71A-4B8A73B2BB1A}"/>
              </a:ext>
            </a:extLst>
          </p:cNvPr>
          <p:cNvSpPr>
            <a:spLocks/>
          </p:cNvSpPr>
          <p:nvPr/>
        </p:nvSpPr>
        <p:spPr>
          <a:xfrm>
            <a:off x="641771" y="4676797"/>
            <a:ext cx="10515600" cy="1162672"/>
          </a:xfrm>
          <a:prstGeom prst="rect">
            <a:avLst/>
          </a:prstGeom>
        </p:spPr>
        <p:txBody>
          <a:bodyPr/>
          <a:lstStyle/>
          <a:p>
            <a:pPr marL="342900" indent="-342900">
              <a:spcAft>
                <a:spcPts val="600"/>
              </a:spcAft>
              <a:buFont typeface="Wingdings" panose="05000000000000000000" pitchFamily="2" charset="2"/>
              <a:buChar char="ü"/>
            </a:pPr>
            <a:r>
              <a:rPr lang="en-US" sz="2500" kern="1200" dirty="0">
                <a:solidFill>
                  <a:schemeClr val="tx1"/>
                </a:solidFill>
                <a:latin typeface="+mn-lt"/>
                <a:ea typeface="+mn-ea"/>
                <a:cs typeface="+mn-cs"/>
              </a:rPr>
              <a:t>NO coverage for encroachments</a:t>
            </a:r>
          </a:p>
          <a:p>
            <a:pPr marL="342900" indent="-342900">
              <a:spcAft>
                <a:spcPts val="600"/>
              </a:spcAft>
              <a:buFont typeface="Wingdings" panose="05000000000000000000" pitchFamily="2" charset="2"/>
              <a:buChar char="ü"/>
            </a:pPr>
            <a:r>
              <a:rPr lang="en-US" sz="2500" dirty="0"/>
              <a:t>Covenant violations are covered</a:t>
            </a:r>
            <a:endParaRPr lang="en-US" sz="2500" kern="1200" dirty="0">
              <a:solidFill>
                <a:schemeClr val="tx1"/>
              </a:solidFill>
              <a:latin typeface="+mn-lt"/>
              <a:ea typeface="+mn-ea"/>
              <a:cs typeface="+mn-cs"/>
            </a:endParaRPr>
          </a:p>
          <a:p>
            <a:pPr marL="0" indent="0">
              <a:spcAft>
                <a:spcPts val="600"/>
              </a:spcAft>
              <a:buNone/>
            </a:pPr>
            <a:endParaRPr lang="en-US" dirty="0"/>
          </a:p>
        </p:txBody>
      </p:sp>
      <p:sp>
        <p:nvSpPr>
          <p:cNvPr id="4" name="TextBox 3">
            <a:extLst>
              <a:ext uri="{FF2B5EF4-FFF2-40B4-BE49-F238E27FC236}">
                <a16:creationId xmlns:a16="http://schemas.microsoft.com/office/drawing/2014/main" id="{B8888A78-D6F7-FD69-41D6-01C2BF2E68E0}"/>
              </a:ext>
            </a:extLst>
          </p:cNvPr>
          <p:cNvSpPr txBox="1"/>
          <p:nvPr/>
        </p:nvSpPr>
        <p:spPr>
          <a:xfrm>
            <a:off x="839724" y="2366128"/>
            <a:ext cx="2313691" cy="1908215"/>
          </a:xfrm>
          <a:prstGeom prst="rect">
            <a:avLst/>
          </a:prstGeom>
          <a:noFill/>
          <a:ln w="41275" cmpd="sng">
            <a:solidFill>
              <a:schemeClr val="accent2"/>
            </a:solidFill>
          </a:ln>
        </p:spPr>
        <p:txBody>
          <a:bodyPr wrap="square" rtlCol="0">
            <a:spAutoFit/>
          </a:bodyPr>
          <a:lstStyle/>
          <a:p>
            <a:pPr algn="ctr">
              <a:spcAft>
                <a:spcPts val="600"/>
              </a:spcAft>
            </a:pPr>
            <a:r>
              <a:rPr lang="en-US" u="sng" kern="1200" dirty="0">
                <a:solidFill>
                  <a:schemeClr val="tx1"/>
                </a:solidFill>
                <a:latin typeface="+mn-lt"/>
                <a:ea typeface="+mn-ea"/>
                <a:cs typeface="+mn-cs"/>
              </a:rPr>
              <a:t>ALTA 9.3-06:</a:t>
            </a:r>
          </a:p>
          <a:p>
            <a:pPr algn="ctr">
              <a:spcAft>
                <a:spcPts val="600"/>
              </a:spcAft>
            </a:pPr>
            <a:r>
              <a:rPr lang="en-US" kern="1200" dirty="0">
                <a:solidFill>
                  <a:schemeClr val="tx1"/>
                </a:solidFill>
                <a:latin typeface="+mn-lt"/>
                <a:ea typeface="+mn-ea"/>
                <a:cs typeface="+mn-cs"/>
              </a:rPr>
              <a:t>Covenants, Conditions, and Restrictions – </a:t>
            </a:r>
            <a:r>
              <a:rPr lang="en-US" b="1" kern="1200" dirty="0">
                <a:solidFill>
                  <a:schemeClr val="tx1"/>
                </a:solidFill>
                <a:latin typeface="+mn-lt"/>
                <a:ea typeface="+mn-ea"/>
                <a:cs typeface="+mn-cs"/>
              </a:rPr>
              <a:t>Loan</a:t>
            </a:r>
            <a:r>
              <a:rPr lang="en-US" kern="1200" dirty="0">
                <a:solidFill>
                  <a:schemeClr val="tx1"/>
                </a:solidFill>
                <a:latin typeface="+mn-lt"/>
                <a:ea typeface="+mn-ea"/>
                <a:cs typeface="+mn-cs"/>
              </a:rPr>
              <a:t> Policy</a:t>
            </a:r>
          </a:p>
          <a:p>
            <a:pPr algn="ctr">
              <a:spcAft>
                <a:spcPts val="600"/>
              </a:spcAft>
            </a:pPr>
            <a:r>
              <a:rPr lang="en-US" kern="1200" dirty="0">
                <a:solidFill>
                  <a:schemeClr val="tx1"/>
                </a:solidFill>
                <a:latin typeface="+mn-lt"/>
                <a:ea typeface="+mn-ea"/>
                <a:cs typeface="+mn-cs"/>
              </a:rPr>
              <a:t> </a:t>
            </a:r>
            <a:endParaRPr lang="en-US" dirty="0"/>
          </a:p>
        </p:txBody>
      </p:sp>
      <p:sp>
        <p:nvSpPr>
          <p:cNvPr id="5" name="TextBox 4">
            <a:extLst>
              <a:ext uri="{FF2B5EF4-FFF2-40B4-BE49-F238E27FC236}">
                <a16:creationId xmlns:a16="http://schemas.microsoft.com/office/drawing/2014/main" id="{C9249F52-69BB-67C9-9A36-FD6A140F35FB}"/>
              </a:ext>
            </a:extLst>
          </p:cNvPr>
          <p:cNvSpPr txBox="1"/>
          <p:nvPr/>
        </p:nvSpPr>
        <p:spPr>
          <a:xfrm>
            <a:off x="3405782" y="2366128"/>
            <a:ext cx="2386405" cy="1908215"/>
          </a:xfrm>
          <a:prstGeom prst="rect">
            <a:avLst/>
          </a:prstGeom>
          <a:noFill/>
          <a:ln w="41275">
            <a:solidFill>
              <a:schemeClr val="accent2"/>
            </a:solidFill>
          </a:ln>
        </p:spPr>
        <p:txBody>
          <a:bodyPr wrap="square" rtlCol="0">
            <a:spAutoFit/>
          </a:bodyPr>
          <a:lstStyle/>
          <a:p>
            <a:pPr algn="ctr">
              <a:spcAft>
                <a:spcPts val="600"/>
              </a:spcAft>
            </a:pPr>
            <a:r>
              <a:rPr lang="en-US" u="sng" kern="1200" dirty="0">
                <a:solidFill>
                  <a:schemeClr val="tx1"/>
                </a:solidFill>
                <a:latin typeface="+mn-lt"/>
                <a:ea typeface="+mn-ea"/>
                <a:cs typeface="+mn-cs"/>
              </a:rPr>
              <a:t>ALTA 9.1-06:</a:t>
            </a:r>
          </a:p>
          <a:p>
            <a:pPr algn="ctr">
              <a:spcAft>
                <a:spcPts val="600"/>
              </a:spcAft>
            </a:pPr>
            <a:r>
              <a:rPr lang="en-US" kern="1200" dirty="0">
                <a:solidFill>
                  <a:schemeClr val="tx1"/>
                </a:solidFill>
                <a:latin typeface="+mn-lt"/>
                <a:ea typeface="+mn-ea"/>
                <a:cs typeface="+mn-cs"/>
              </a:rPr>
              <a:t>Covenants, Conditions, Restrictions – </a:t>
            </a:r>
            <a:r>
              <a:rPr lang="en-US" i="1" kern="1200" dirty="0">
                <a:solidFill>
                  <a:schemeClr val="tx1"/>
                </a:solidFill>
                <a:latin typeface="+mn-lt"/>
                <a:ea typeface="+mn-ea"/>
                <a:cs typeface="+mn-cs"/>
              </a:rPr>
              <a:t>Unimproved Land </a:t>
            </a:r>
            <a:r>
              <a:rPr lang="en-US" kern="1200" dirty="0">
                <a:solidFill>
                  <a:schemeClr val="tx1"/>
                </a:solidFill>
                <a:latin typeface="+mn-lt"/>
                <a:ea typeface="+mn-ea"/>
                <a:cs typeface="+mn-cs"/>
              </a:rPr>
              <a:t>– </a:t>
            </a:r>
            <a:r>
              <a:rPr lang="en-US" b="1" kern="1200" dirty="0">
                <a:solidFill>
                  <a:schemeClr val="tx1"/>
                </a:solidFill>
                <a:latin typeface="+mn-lt"/>
                <a:ea typeface="+mn-ea"/>
                <a:cs typeface="+mn-cs"/>
              </a:rPr>
              <a:t>Owner’s</a:t>
            </a:r>
            <a:r>
              <a:rPr lang="en-US" kern="1200" dirty="0">
                <a:solidFill>
                  <a:schemeClr val="tx1"/>
                </a:solidFill>
                <a:latin typeface="+mn-lt"/>
                <a:ea typeface="+mn-ea"/>
                <a:cs typeface="+mn-cs"/>
              </a:rPr>
              <a:t> Policy </a:t>
            </a:r>
          </a:p>
          <a:p>
            <a:pPr algn="ctr">
              <a:spcAft>
                <a:spcPts val="600"/>
              </a:spcAft>
            </a:pPr>
            <a:endParaRPr lang="en-US" dirty="0"/>
          </a:p>
        </p:txBody>
      </p:sp>
      <p:sp>
        <p:nvSpPr>
          <p:cNvPr id="6" name="TextBox 5">
            <a:extLst>
              <a:ext uri="{FF2B5EF4-FFF2-40B4-BE49-F238E27FC236}">
                <a16:creationId xmlns:a16="http://schemas.microsoft.com/office/drawing/2014/main" id="{48E8BDC5-A99C-DCF6-34AA-3040A3C65200}"/>
              </a:ext>
            </a:extLst>
          </p:cNvPr>
          <p:cNvSpPr txBox="1"/>
          <p:nvPr/>
        </p:nvSpPr>
        <p:spPr>
          <a:xfrm>
            <a:off x="8754146" y="2381517"/>
            <a:ext cx="2403225" cy="1908215"/>
          </a:xfrm>
          <a:prstGeom prst="rect">
            <a:avLst/>
          </a:prstGeom>
          <a:noFill/>
          <a:ln w="41275">
            <a:solidFill>
              <a:schemeClr val="accent2"/>
            </a:solidFill>
          </a:ln>
        </p:spPr>
        <p:txBody>
          <a:bodyPr wrap="square" rtlCol="0">
            <a:spAutoFit/>
          </a:bodyPr>
          <a:lstStyle/>
          <a:p>
            <a:pPr algn="ctr">
              <a:spcAft>
                <a:spcPts val="600"/>
              </a:spcAft>
            </a:pPr>
            <a:r>
              <a:rPr lang="en-US" u="sng" kern="1200" dirty="0">
                <a:solidFill>
                  <a:schemeClr val="tx1"/>
                </a:solidFill>
                <a:latin typeface="+mn-lt"/>
                <a:ea typeface="+mn-ea"/>
                <a:cs typeface="+mn-cs"/>
              </a:rPr>
              <a:t>ALTA 9.8-06:</a:t>
            </a:r>
          </a:p>
          <a:p>
            <a:pPr algn="ctr">
              <a:spcAft>
                <a:spcPts val="600"/>
              </a:spcAft>
            </a:pPr>
            <a:r>
              <a:rPr lang="en-US" kern="1200" dirty="0">
                <a:solidFill>
                  <a:schemeClr val="tx1"/>
                </a:solidFill>
                <a:latin typeface="+mn-lt"/>
                <a:ea typeface="+mn-ea"/>
                <a:cs typeface="+mn-cs"/>
              </a:rPr>
              <a:t>Covenants, Conditions, Restrictions – </a:t>
            </a:r>
            <a:r>
              <a:rPr lang="en-US" i="1" kern="1200" dirty="0">
                <a:solidFill>
                  <a:schemeClr val="tx1"/>
                </a:solidFill>
                <a:latin typeface="+mn-lt"/>
                <a:ea typeface="+mn-ea"/>
                <a:cs typeface="+mn-cs"/>
              </a:rPr>
              <a:t>Land Under Development</a:t>
            </a:r>
            <a:r>
              <a:rPr lang="en-US" kern="1200" dirty="0">
                <a:solidFill>
                  <a:schemeClr val="tx1"/>
                </a:solidFill>
                <a:latin typeface="+mn-lt"/>
                <a:ea typeface="+mn-ea"/>
                <a:cs typeface="+mn-cs"/>
              </a:rPr>
              <a:t> – </a:t>
            </a:r>
            <a:r>
              <a:rPr lang="en-US" b="1" kern="1200" dirty="0">
                <a:solidFill>
                  <a:schemeClr val="tx1"/>
                </a:solidFill>
                <a:latin typeface="+mn-lt"/>
                <a:ea typeface="+mn-ea"/>
                <a:cs typeface="+mn-cs"/>
              </a:rPr>
              <a:t>Owner’s</a:t>
            </a:r>
            <a:r>
              <a:rPr lang="en-US" kern="1200" dirty="0">
                <a:solidFill>
                  <a:schemeClr val="tx1"/>
                </a:solidFill>
                <a:latin typeface="+mn-lt"/>
                <a:ea typeface="+mn-ea"/>
                <a:cs typeface="+mn-cs"/>
              </a:rPr>
              <a:t> Policy</a:t>
            </a:r>
          </a:p>
          <a:p>
            <a:pPr algn="ctr">
              <a:spcAft>
                <a:spcPts val="600"/>
              </a:spcAft>
            </a:pPr>
            <a:endParaRPr lang="en-US" kern="120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1CFD5E40-C89D-E5A2-6971-7F7ED7D4C38B}"/>
              </a:ext>
            </a:extLst>
          </p:cNvPr>
          <p:cNvSpPr txBox="1"/>
          <p:nvPr/>
        </p:nvSpPr>
        <p:spPr>
          <a:xfrm>
            <a:off x="6004559" y="2366128"/>
            <a:ext cx="2512291" cy="1923604"/>
          </a:xfrm>
          <a:prstGeom prst="rect">
            <a:avLst/>
          </a:prstGeom>
          <a:noFill/>
          <a:ln w="41275">
            <a:solidFill>
              <a:schemeClr val="accent2"/>
            </a:solidFill>
          </a:ln>
        </p:spPr>
        <p:txBody>
          <a:bodyPr wrap="square" rtlCol="0">
            <a:spAutoFit/>
          </a:bodyPr>
          <a:lstStyle/>
          <a:p>
            <a:pPr algn="ctr">
              <a:spcAft>
                <a:spcPts val="600"/>
              </a:spcAft>
            </a:pPr>
            <a:r>
              <a:rPr lang="en-US" u="sng" kern="1200" dirty="0">
                <a:solidFill>
                  <a:schemeClr val="tx1"/>
                </a:solidFill>
                <a:latin typeface="+mn-lt"/>
                <a:ea typeface="+mn-ea"/>
                <a:cs typeface="+mn-cs"/>
              </a:rPr>
              <a:t>ALTA 9.2-06:</a:t>
            </a:r>
          </a:p>
          <a:p>
            <a:pPr algn="ctr">
              <a:spcAft>
                <a:spcPts val="600"/>
              </a:spcAft>
            </a:pPr>
            <a:r>
              <a:rPr lang="en-US" kern="1200" dirty="0">
                <a:solidFill>
                  <a:schemeClr val="tx1"/>
                </a:solidFill>
                <a:latin typeface="+mn-lt"/>
                <a:ea typeface="+mn-ea"/>
                <a:cs typeface="+mn-cs"/>
              </a:rPr>
              <a:t>Covenants, Conditions, Restrictions – </a:t>
            </a:r>
            <a:r>
              <a:rPr lang="en-US" i="1" kern="1200" dirty="0">
                <a:solidFill>
                  <a:schemeClr val="tx1"/>
                </a:solidFill>
                <a:latin typeface="+mn-lt"/>
                <a:ea typeface="+mn-ea"/>
                <a:cs typeface="+mn-cs"/>
              </a:rPr>
              <a:t>Improved Land </a:t>
            </a:r>
            <a:r>
              <a:rPr lang="en-US" kern="1200" dirty="0">
                <a:solidFill>
                  <a:schemeClr val="tx1"/>
                </a:solidFill>
                <a:latin typeface="+mn-lt"/>
                <a:ea typeface="+mn-ea"/>
                <a:cs typeface="+mn-cs"/>
              </a:rPr>
              <a:t>– </a:t>
            </a:r>
            <a:r>
              <a:rPr lang="en-US" b="1" kern="1200" dirty="0">
                <a:solidFill>
                  <a:schemeClr val="tx1"/>
                </a:solidFill>
                <a:latin typeface="+mn-lt"/>
                <a:ea typeface="+mn-ea"/>
                <a:cs typeface="+mn-cs"/>
              </a:rPr>
              <a:t>Owner’s</a:t>
            </a:r>
            <a:r>
              <a:rPr lang="en-US" kern="1200" dirty="0">
                <a:solidFill>
                  <a:schemeClr val="tx1"/>
                </a:solidFill>
                <a:latin typeface="+mn-lt"/>
                <a:ea typeface="+mn-ea"/>
                <a:cs typeface="+mn-cs"/>
              </a:rPr>
              <a:t> Policy </a:t>
            </a:r>
          </a:p>
          <a:p>
            <a:pPr algn="ctr">
              <a:spcAft>
                <a:spcPts val="600"/>
              </a:spcAft>
            </a:pPr>
            <a:endParaRPr lang="en-US" dirty="0"/>
          </a:p>
          <a:p>
            <a:pPr algn="ctr">
              <a:spcAft>
                <a:spcPts val="600"/>
              </a:spcAft>
            </a:pPr>
            <a:endParaRPr lang="en-US" sz="1400" dirty="0"/>
          </a:p>
        </p:txBody>
      </p:sp>
      <p:pic>
        <p:nvPicPr>
          <p:cNvPr id="9" name="Picture 8">
            <a:extLst>
              <a:ext uri="{FF2B5EF4-FFF2-40B4-BE49-F238E27FC236}">
                <a16:creationId xmlns:a16="http://schemas.microsoft.com/office/drawing/2014/main" id="{67E979F1-7F53-A541-8668-9A1A8AFF8FC6}"/>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394616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a:bodyPr>
          <a:lstStyle/>
          <a:p>
            <a:pPr algn="ctr"/>
            <a:r>
              <a:rPr lang="en-US" sz="4600" dirty="0"/>
              <a:t>The ALTA 9 Endorsements:  Private Rights</a:t>
            </a:r>
          </a:p>
        </p:txBody>
      </p:sp>
      <p:sp>
        <p:nvSpPr>
          <p:cNvPr id="3" name="Content Placeholder 2">
            <a:extLst>
              <a:ext uri="{FF2B5EF4-FFF2-40B4-BE49-F238E27FC236}">
                <a16:creationId xmlns:a16="http://schemas.microsoft.com/office/drawing/2014/main" id="{60943758-5434-2911-C71A-4B8A73B2BB1A}"/>
              </a:ext>
            </a:extLst>
          </p:cNvPr>
          <p:cNvSpPr>
            <a:spLocks/>
          </p:cNvSpPr>
          <p:nvPr/>
        </p:nvSpPr>
        <p:spPr>
          <a:xfrm>
            <a:off x="792480" y="4393064"/>
            <a:ext cx="10515600" cy="1162672"/>
          </a:xfrm>
          <a:prstGeom prst="rect">
            <a:avLst/>
          </a:prstGeom>
        </p:spPr>
        <p:txBody>
          <a:bodyPr/>
          <a:lstStyle/>
          <a:p>
            <a:pPr marL="285750" indent="-285750">
              <a:spcAft>
                <a:spcPts val="600"/>
              </a:spcAft>
              <a:buFont typeface="Wingdings" panose="05000000000000000000" pitchFamily="2" charset="2"/>
              <a:buChar char="Ø"/>
            </a:pPr>
            <a:r>
              <a:rPr lang="en-US" sz="2500" i="1" kern="1200" dirty="0">
                <a:solidFill>
                  <a:schemeClr val="tx1"/>
                </a:solidFill>
                <a:latin typeface="+mn-lt"/>
                <a:ea typeface="+mn-ea"/>
                <a:cs typeface="+mn-cs"/>
              </a:rPr>
              <a:t>Definition of “Covenants” in the Private  Rights endorsements are limited to </a:t>
            </a:r>
            <a:r>
              <a:rPr lang="en-US" sz="2500" i="1" u="sng" kern="1200" dirty="0">
                <a:solidFill>
                  <a:schemeClr val="tx1"/>
                </a:solidFill>
                <a:latin typeface="+mn-lt"/>
                <a:ea typeface="+mn-ea"/>
                <a:cs typeface="+mn-cs"/>
              </a:rPr>
              <a:t>recorded documents</a:t>
            </a:r>
            <a:r>
              <a:rPr lang="en-US" sz="2500" i="1" kern="1200" dirty="0">
                <a:solidFill>
                  <a:schemeClr val="tx1"/>
                </a:solidFill>
                <a:latin typeface="+mn-lt"/>
                <a:ea typeface="+mn-ea"/>
                <a:cs typeface="+mn-cs"/>
              </a:rPr>
              <a:t> – different in the REM/CCR</a:t>
            </a:r>
          </a:p>
          <a:p>
            <a:pPr marL="0" indent="0">
              <a:spcAft>
                <a:spcPts val="600"/>
              </a:spcAft>
              <a:buNone/>
            </a:pPr>
            <a:endParaRPr lang="en-US" dirty="0"/>
          </a:p>
        </p:txBody>
      </p:sp>
      <p:sp>
        <p:nvSpPr>
          <p:cNvPr id="4" name="TextBox 3">
            <a:extLst>
              <a:ext uri="{FF2B5EF4-FFF2-40B4-BE49-F238E27FC236}">
                <a16:creationId xmlns:a16="http://schemas.microsoft.com/office/drawing/2014/main" id="{B8888A78-D6F7-FD69-41D6-01C2BF2E68E0}"/>
              </a:ext>
            </a:extLst>
          </p:cNvPr>
          <p:cNvSpPr txBox="1"/>
          <p:nvPr/>
        </p:nvSpPr>
        <p:spPr>
          <a:xfrm>
            <a:off x="970372" y="2463931"/>
            <a:ext cx="2733773" cy="1169551"/>
          </a:xfrm>
          <a:prstGeom prst="rect">
            <a:avLst/>
          </a:prstGeom>
          <a:noFill/>
          <a:ln w="41275" cmpd="sng">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9.6-06:</a:t>
            </a:r>
          </a:p>
          <a:p>
            <a:pPr algn="ctr">
              <a:spcAft>
                <a:spcPts val="600"/>
              </a:spcAft>
            </a:pPr>
            <a:r>
              <a:rPr lang="en-US" sz="1800" kern="1200" dirty="0">
                <a:solidFill>
                  <a:schemeClr val="tx1"/>
                </a:solidFill>
                <a:latin typeface="+mn-lt"/>
                <a:ea typeface="+mn-ea"/>
                <a:cs typeface="+mn-cs"/>
              </a:rPr>
              <a:t>Private Rights – </a:t>
            </a:r>
            <a:r>
              <a:rPr lang="en-US" sz="1800" b="1" kern="1200" dirty="0">
                <a:solidFill>
                  <a:schemeClr val="tx1"/>
                </a:solidFill>
                <a:latin typeface="+mn-lt"/>
                <a:ea typeface="+mn-ea"/>
                <a:cs typeface="+mn-cs"/>
              </a:rPr>
              <a:t>Loan</a:t>
            </a:r>
            <a:r>
              <a:rPr lang="en-US" sz="1800" kern="1200" dirty="0">
                <a:solidFill>
                  <a:schemeClr val="tx1"/>
                </a:solidFill>
                <a:latin typeface="+mn-lt"/>
                <a:ea typeface="+mn-ea"/>
                <a:cs typeface="+mn-cs"/>
              </a:rPr>
              <a:t> Policy</a:t>
            </a:r>
          </a:p>
          <a:p>
            <a:pPr algn="ctr">
              <a:spcAft>
                <a:spcPts val="600"/>
              </a:spcAft>
            </a:pPr>
            <a:r>
              <a:rPr lang="en-US" sz="1800" kern="1200" dirty="0">
                <a:solidFill>
                  <a:schemeClr val="tx1"/>
                </a:solidFill>
                <a:latin typeface="+mn-lt"/>
                <a:ea typeface="+mn-ea"/>
                <a:cs typeface="+mn-cs"/>
              </a:rPr>
              <a:t> </a:t>
            </a:r>
            <a:endParaRPr lang="en-US" dirty="0"/>
          </a:p>
        </p:txBody>
      </p:sp>
      <p:sp>
        <p:nvSpPr>
          <p:cNvPr id="5" name="TextBox 4">
            <a:extLst>
              <a:ext uri="{FF2B5EF4-FFF2-40B4-BE49-F238E27FC236}">
                <a16:creationId xmlns:a16="http://schemas.microsoft.com/office/drawing/2014/main" id="{C9249F52-69BB-67C9-9A36-FD6A140F35FB}"/>
              </a:ext>
            </a:extLst>
          </p:cNvPr>
          <p:cNvSpPr txBox="1"/>
          <p:nvPr/>
        </p:nvSpPr>
        <p:spPr>
          <a:xfrm>
            <a:off x="4456424" y="2463931"/>
            <a:ext cx="2733773" cy="1092607"/>
          </a:xfrm>
          <a:prstGeom prst="rect">
            <a:avLst/>
          </a:prstGeom>
          <a:noFill/>
          <a:ln w="41275">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9.6.1-06:</a:t>
            </a:r>
          </a:p>
          <a:p>
            <a:pPr algn="ctr">
              <a:spcAft>
                <a:spcPts val="600"/>
              </a:spcAft>
            </a:pPr>
            <a:r>
              <a:rPr lang="en-US" sz="1800" kern="1200" dirty="0">
                <a:solidFill>
                  <a:schemeClr val="tx1"/>
                </a:solidFill>
                <a:latin typeface="+mn-lt"/>
                <a:ea typeface="+mn-ea"/>
                <a:cs typeface="+mn-cs"/>
              </a:rPr>
              <a:t>Private Rights – </a:t>
            </a:r>
            <a:r>
              <a:rPr lang="en-US" sz="1800" i="1" kern="1200" dirty="0">
                <a:solidFill>
                  <a:schemeClr val="tx1"/>
                </a:solidFill>
                <a:latin typeface="+mn-lt"/>
                <a:ea typeface="+mn-ea"/>
                <a:cs typeface="+mn-cs"/>
              </a:rPr>
              <a:t>Current Assessments </a:t>
            </a:r>
            <a:r>
              <a:rPr lang="en-US" sz="1800" kern="1200" dirty="0">
                <a:solidFill>
                  <a:schemeClr val="tx1"/>
                </a:solidFill>
                <a:latin typeface="+mn-lt"/>
                <a:ea typeface="+mn-ea"/>
                <a:cs typeface="+mn-cs"/>
              </a:rPr>
              <a:t>– </a:t>
            </a:r>
            <a:r>
              <a:rPr lang="en-US" sz="1800" b="1" kern="1200" dirty="0">
                <a:solidFill>
                  <a:schemeClr val="tx1"/>
                </a:solidFill>
                <a:latin typeface="+mn-lt"/>
                <a:ea typeface="+mn-ea"/>
                <a:cs typeface="+mn-cs"/>
              </a:rPr>
              <a:t>Loan</a:t>
            </a:r>
            <a:r>
              <a:rPr lang="en-US" sz="1800" kern="1200" dirty="0">
                <a:solidFill>
                  <a:schemeClr val="tx1"/>
                </a:solidFill>
                <a:latin typeface="+mn-lt"/>
                <a:ea typeface="+mn-ea"/>
                <a:cs typeface="+mn-cs"/>
              </a:rPr>
              <a:t>  Policy </a:t>
            </a:r>
            <a:endParaRPr lang="en-US" dirty="0"/>
          </a:p>
        </p:txBody>
      </p:sp>
      <p:sp>
        <p:nvSpPr>
          <p:cNvPr id="6" name="TextBox 5">
            <a:extLst>
              <a:ext uri="{FF2B5EF4-FFF2-40B4-BE49-F238E27FC236}">
                <a16:creationId xmlns:a16="http://schemas.microsoft.com/office/drawing/2014/main" id="{48E8BDC5-A99C-DCF6-34AA-3040A3C65200}"/>
              </a:ext>
            </a:extLst>
          </p:cNvPr>
          <p:cNvSpPr txBox="1"/>
          <p:nvPr/>
        </p:nvSpPr>
        <p:spPr>
          <a:xfrm>
            <a:off x="7942476" y="2463931"/>
            <a:ext cx="2733773" cy="1092607"/>
          </a:xfrm>
          <a:prstGeom prst="rect">
            <a:avLst/>
          </a:prstGeom>
          <a:noFill/>
          <a:ln w="41275">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9.9-06:</a:t>
            </a:r>
          </a:p>
          <a:p>
            <a:pPr algn="ctr">
              <a:spcAft>
                <a:spcPts val="600"/>
              </a:spcAft>
            </a:pPr>
            <a:r>
              <a:rPr lang="en-US" sz="1800" kern="1200" dirty="0">
                <a:solidFill>
                  <a:schemeClr val="tx1"/>
                </a:solidFill>
                <a:latin typeface="+mn-lt"/>
                <a:ea typeface="+mn-ea"/>
                <a:cs typeface="+mn-cs"/>
              </a:rPr>
              <a:t>Private  Rights – </a:t>
            </a:r>
            <a:r>
              <a:rPr lang="en-US" sz="1800" b="1" kern="1200" dirty="0">
                <a:solidFill>
                  <a:schemeClr val="tx1"/>
                </a:solidFill>
                <a:latin typeface="+mn-lt"/>
                <a:ea typeface="+mn-ea"/>
                <a:cs typeface="+mn-cs"/>
              </a:rPr>
              <a:t>Owner’s </a:t>
            </a:r>
            <a:r>
              <a:rPr lang="en-US" sz="1800" kern="1200" dirty="0">
                <a:solidFill>
                  <a:schemeClr val="tx1"/>
                </a:solidFill>
                <a:latin typeface="+mn-lt"/>
                <a:ea typeface="+mn-ea"/>
                <a:cs typeface="+mn-cs"/>
              </a:rPr>
              <a:t> Policy</a:t>
            </a:r>
          </a:p>
        </p:txBody>
      </p:sp>
      <p:pic>
        <p:nvPicPr>
          <p:cNvPr id="8" name="Picture 7">
            <a:extLst>
              <a:ext uri="{FF2B5EF4-FFF2-40B4-BE49-F238E27FC236}">
                <a16:creationId xmlns:a16="http://schemas.microsoft.com/office/drawing/2014/main" id="{E051A806-0CEB-AFB7-7C9D-DA4D52F1C121}"/>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446511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a:bodyPr>
          <a:lstStyle/>
          <a:p>
            <a:pPr algn="ctr"/>
            <a:r>
              <a:rPr lang="en-US" sz="5400" dirty="0"/>
              <a:t>ALTA 17 – Access Endorsements</a:t>
            </a:r>
          </a:p>
        </p:txBody>
      </p:sp>
      <p:sp>
        <p:nvSpPr>
          <p:cNvPr id="3" name="Content Placeholder 2">
            <a:extLst>
              <a:ext uri="{FF2B5EF4-FFF2-40B4-BE49-F238E27FC236}">
                <a16:creationId xmlns:a16="http://schemas.microsoft.com/office/drawing/2014/main" id="{60943758-5434-2911-C71A-4B8A73B2BB1A}"/>
              </a:ext>
            </a:extLst>
          </p:cNvPr>
          <p:cNvSpPr>
            <a:spLocks/>
          </p:cNvSpPr>
          <p:nvPr/>
        </p:nvSpPr>
        <p:spPr>
          <a:xfrm>
            <a:off x="792480" y="4643889"/>
            <a:ext cx="10515600" cy="661022"/>
          </a:xfrm>
          <a:prstGeom prst="rect">
            <a:avLst/>
          </a:prstGeom>
        </p:spPr>
        <p:txBody>
          <a:bodyPr/>
          <a:lstStyle/>
          <a:p>
            <a:pPr algn="ctr">
              <a:spcAft>
                <a:spcPts val="600"/>
              </a:spcAft>
            </a:pPr>
            <a:r>
              <a:rPr lang="en-US" sz="2500" kern="1200" dirty="0">
                <a:solidFill>
                  <a:schemeClr val="tx1"/>
                </a:solidFill>
                <a:latin typeface="+mn-lt"/>
                <a:ea typeface="+mn-ea"/>
                <a:cs typeface="+mn-cs"/>
              </a:rPr>
              <a:t>Can be issued with both loan and owner policies</a:t>
            </a:r>
            <a:endParaRPr lang="en-US" sz="2500" dirty="0"/>
          </a:p>
        </p:txBody>
      </p:sp>
      <p:sp>
        <p:nvSpPr>
          <p:cNvPr id="4" name="TextBox 3">
            <a:extLst>
              <a:ext uri="{FF2B5EF4-FFF2-40B4-BE49-F238E27FC236}">
                <a16:creationId xmlns:a16="http://schemas.microsoft.com/office/drawing/2014/main" id="{B8888A78-D6F7-FD69-41D6-01C2BF2E68E0}"/>
              </a:ext>
            </a:extLst>
          </p:cNvPr>
          <p:cNvSpPr txBox="1"/>
          <p:nvPr/>
        </p:nvSpPr>
        <p:spPr>
          <a:xfrm>
            <a:off x="975626" y="2557594"/>
            <a:ext cx="2733773" cy="1354217"/>
          </a:xfrm>
          <a:prstGeom prst="rect">
            <a:avLst/>
          </a:prstGeom>
          <a:noFill/>
          <a:ln w="41275" cmpd="sng">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17-06:</a:t>
            </a:r>
          </a:p>
          <a:p>
            <a:pPr algn="ctr">
              <a:spcAft>
                <a:spcPts val="600"/>
              </a:spcAft>
            </a:pPr>
            <a:r>
              <a:rPr lang="en-US" sz="2400" kern="1200" dirty="0">
                <a:solidFill>
                  <a:schemeClr val="tx1"/>
                </a:solidFill>
                <a:latin typeface="+mn-lt"/>
                <a:ea typeface="+mn-ea"/>
                <a:cs typeface="+mn-cs"/>
              </a:rPr>
              <a:t>Access and Entry</a:t>
            </a:r>
          </a:p>
          <a:p>
            <a:pPr algn="ctr">
              <a:spcAft>
                <a:spcPts val="600"/>
              </a:spcAft>
            </a:pPr>
            <a:r>
              <a:rPr lang="en-US" sz="2400" kern="1200" dirty="0">
                <a:solidFill>
                  <a:schemeClr val="tx1"/>
                </a:solidFill>
                <a:latin typeface="+mn-lt"/>
                <a:ea typeface="+mn-ea"/>
                <a:cs typeface="+mn-cs"/>
              </a:rPr>
              <a:t> </a:t>
            </a:r>
            <a:endParaRPr lang="en-US" sz="2400" dirty="0"/>
          </a:p>
        </p:txBody>
      </p:sp>
      <p:sp>
        <p:nvSpPr>
          <p:cNvPr id="5" name="TextBox 4">
            <a:extLst>
              <a:ext uri="{FF2B5EF4-FFF2-40B4-BE49-F238E27FC236}">
                <a16:creationId xmlns:a16="http://schemas.microsoft.com/office/drawing/2014/main" id="{C9249F52-69BB-67C9-9A36-FD6A140F35FB}"/>
              </a:ext>
            </a:extLst>
          </p:cNvPr>
          <p:cNvSpPr txBox="1"/>
          <p:nvPr/>
        </p:nvSpPr>
        <p:spPr>
          <a:xfrm>
            <a:off x="4253601" y="2557594"/>
            <a:ext cx="3684799" cy="1354217"/>
          </a:xfrm>
          <a:prstGeom prst="rect">
            <a:avLst/>
          </a:prstGeom>
          <a:noFill/>
          <a:ln w="41275">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17.1-06:</a:t>
            </a:r>
          </a:p>
          <a:p>
            <a:pPr algn="ctr">
              <a:spcAft>
                <a:spcPts val="600"/>
              </a:spcAft>
            </a:pPr>
            <a:r>
              <a:rPr lang="en-US" sz="2400" kern="1200" dirty="0">
                <a:solidFill>
                  <a:schemeClr val="tx1"/>
                </a:solidFill>
                <a:latin typeface="+mn-lt"/>
                <a:ea typeface="+mn-ea"/>
                <a:cs typeface="+mn-cs"/>
              </a:rPr>
              <a:t>Indirect Access and Entry</a:t>
            </a:r>
          </a:p>
          <a:p>
            <a:pPr algn="ctr">
              <a:spcAft>
                <a:spcPts val="600"/>
              </a:spcAft>
            </a:pPr>
            <a:endParaRPr lang="en-US" sz="2400" kern="1200" dirty="0">
              <a:solidFill>
                <a:schemeClr val="tx1"/>
              </a:solidFill>
              <a:latin typeface="+mn-lt"/>
              <a:ea typeface="+mn-ea"/>
              <a:cs typeface="+mn-cs"/>
            </a:endParaRPr>
          </a:p>
        </p:txBody>
      </p:sp>
      <p:sp>
        <p:nvSpPr>
          <p:cNvPr id="6" name="TextBox 5">
            <a:extLst>
              <a:ext uri="{FF2B5EF4-FFF2-40B4-BE49-F238E27FC236}">
                <a16:creationId xmlns:a16="http://schemas.microsoft.com/office/drawing/2014/main" id="{48E8BDC5-A99C-DCF6-34AA-3040A3C65200}"/>
              </a:ext>
            </a:extLst>
          </p:cNvPr>
          <p:cNvSpPr txBox="1"/>
          <p:nvPr/>
        </p:nvSpPr>
        <p:spPr>
          <a:xfrm>
            <a:off x="8360394" y="2557593"/>
            <a:ext cx="2733773" cy="1354217"/>
          </a:xfrm>
          <a:prstGeom prst="rect">
            <a:avLst/>
          </a:prstGeom>
          <a:noFill/>
          <a:ln w="41275">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17.2-06:</a:t>
            </a:r>
          </a:p>
          <a:p>
            <a:pPr algn="ctr">
              <a:spcAft>
                <a:spcPts val="600"/>
              </a:spcAft>
            </a:pPr>
            <a:r>
              <a:rPr lang="en-US" sz="2400" kern="1200" dirty="0">
                <a:solidFill>
                  <a:schemeClr val="tx1"/>
                </a:solidFill>
                <a:latin typeface="+mn-lt"/>
                <a:ea typeface="+mn-ea"/>
                <a:cs typeface="+mn-cs"/>
              </a:rPr>
              <a:t>Utility Access</a:t>
            </a:r>
          </a:p>
          <a:p>
            <a:pPr algn="ctr">
              <a:spcAft>
                <a:spcPts val="600"/>
              </a:spcAft>
            </a:pPr>
            <a:r>
              <a:rPr lang="en-US" sz="2400" kern="1200" dirty="0">
                <a:solidFill>
                  <a:schemeClr val="tx1"/>
                </a:solidFill>
                <a:latin typeface="+mn-lt"/>
                <a:ea typeface="+mn-ea"/>
                <a:cs typeface="+mn-cs"/>
              </a:rPr>
              <a:t> </a:t>
            </a:r>
            <a:endParaRPr lang="en-US" sz="2400" dirty="0"/>
          </a:p>
        </p:txBody>
      </p:sp>
      <p:pic>
        <p:nvPicPr>
          <p:cNvPr id="8" name="Picture 7">
            <a:extLst>
              <a:ext uri="{FF2B5EF4-FFF2-40B4-BE49-F238E27FC236}">
                <a16:creationId xmlns:a16="http://schemas.microsoft.com/office/drawing/2014/main" id="{7122050F-B849-E15B-2CD9-B002A4CA46E7}"/>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68823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591E-491E-FF00-04AB-4C49259F16FE}"/>
              </a:ext>
            </a:extLst>
          </p:cNvPr>
          <p:cNvSpPr>
            <a:spLocks noGrp="1"/>
          </p:cNvSpPr>
          <p:nvPr>
            <p:ph type="title"/>
          </p:nvPr>
        </p:nvSpPr>
        <p:spPr>
          <a:xfrm>
            <a:off x="838200" y="152688"/>
            <a:ext cx="10515600" cy="1325563"/>
          </a:xfrm>
        </p:spPr>
        <p:txBody>
          <a:bodyPr/>
          <a:lstStyle/>
          <a:p>
            <a:r>
              <a:rPr lang="en-US" dirty="0"/>
              <a:t>Components of the Policy – Schedule A</a:t>
            </a:r>
          </a:p>
        </p:txBody>
      </p:sp>
      <p:sp>
        <p:nvSpPr>
          <p:cNvPr id="3" name="Content Placeholder 2">
            <a:extLst>
              <a:ext uri="{FF2B5EF4-FFF2-40B4-BE49-F238E27FC236}">
                <a16:creationId xmlns:a16="http://schemas.microsoft.com/office/drawing/2014/main" id="{820B19A6-C834-5458-AAD2-69D8617F644C}"/>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descr="A document with text and letters&#10;&#10;Description automatically generated with medium confidence">
            <a:extLst>
              <a:ext uri="{FF2B5EF4-FFF2-40B4-BE49-F238E27FC236}">
                <a16:creationId xmlns:a16="http://schemas.microsoft.com/office/drawing/2014/main" id="{EAF6AC37-C72C-40D7-7983-8E94C4BCA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259" y="1387659"/>
            <a:ext cx="7901195" cy="4149699"/>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C3A33FDD-83D5-3821-BCC7-AB920FA0639A}"/>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4113477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a:xfrm>
            <a:off x="838200" y="400529"/>
            <a:ext cx="10515600" cy="1325563"/>
          </a:xfrm>
        </p:spPr>
        <p:txBody>
          <a:bodyPr>
            <a:normAutofit fontScale="90000"/>
          </a:bodyPr>
          <a:lstStyle/>
          <a:p>
            <a:pPr algn="ctr"/>
            <a:r>
              <a:rPr lang="en-US" sz="5400" dirty="0"/>
              <a:t>Location &amp; Same as Survey Endorsements</a:t>
            </a:r>
          </a:p>
        </p:txBody>
      </p:sp>
      <p:sp>
        <p:nvSpPr>
          <p:cNvPr id="3" name="Content Placeholder 2">
            <a:extLst>
              <a:ext uri="{FF2B5EF4-FFF2-40B4-BE49-F238E27FC236}">
                <a16:creationId xmlns:a16="http://schemas.microsoft.com/office/drawing/2014/main" id="{60943758-5434-2911-C71A-4B8A73B2BB1A}"/>
              </a:ext>
            </a:extLst>
          </p:cNvPr>
          <p:cNvSpPr>
            <a:spLocks/>
          </p:cNvSpPr>
          <p:nvPr/>
        </p:nvSpPr>
        <p:spPr>
          <a:xfrm>
            <a:off x="836676" y="4470887"/>
            <a:ext cx="10515600" cy="661022"/>
          </a:xfrm>
          <a:prstGeom prst="rect">
            <a:avLst/>
          </a:prstGeom>
        </p:spPr>
        <p:txBody>
          <a:bodyPr/>
          <a:lstStyle/>
          <a:p>
            <a:pPr algn="ctr">
              <a:spcAft>
                <a:spcPts val="600"/>
              </a:spcAft>
            </a:pPr>
            <a:r>
              <a:rPr lang="en-US" sz="2500" kern="1200" dirty="0">
                <a:solidFill>
                  <a:schemeClr val="tx1"/>
                </a:solidFill>
                <a:latin typeface="+mn-lt"/>
                <a:ea typeface="+mn-ea"/>
                <a:cs typeface="+mn-cs"/>
              </a:rPr>
              <a:t>Can be issued with both loan and owner policies</a:t>
            </a:r>
            <a:endParaRPr lang="en-US" sz="2500" dirty="0"/>
          </a:p>
        </p:txBody>
      </p:sp>
      <p:sp>
        <p:nvSpPr>
          <p:cNvPr id="4" name="TextBox 3">
            <a:extLst>
              <a:ext uri="{FF2B5EF4-FFF2-40B4-BE49-F238E27FC236}">
                <a16:creationId xmlns:a16="http://schemas.microsoft.com/office/drawing/2014/main" id="{B8888A78-D6F7-FD69-41D6-01C2BF2E68E0}"/>
              </a:ext>
            </a:extLst>
          </p:cNvPr>
          <p:cNvSpPr txBox="1"/>
          <p:nvPr/>
        </p:nvSpPr>
        <p:spPr>
          <a:xfrm>
            <a:off x="2642056" y="2479558"/>
            <a:ext cx="2733773" cy="1354217"/>
          </a:xfrm>
          <a:prstGeom prst="rect">
            <a:avLst/>
          </a:prstGeom>
          <a:noFill/>
          <a:ln w="41275" cmpd="sng">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22-06:</a:t>
            </a:r>
          </a:p>
          <a:p>
            <a:pPr algn="ctr">
              <a:spcAft>
                <a:spcPts val="600"/>
              </a:spcAft>
            </a:pPr>
            <a:r>
              <a:rPr lang="en-US" sz="2400" kern="1200" dirty="0">
                <a:solidFill>
                  <a:schemeClr val="tx1"/>
                </a:solidFill>
                <a:latin typeface="+mn-lt"/>
                <a:ea typeface="+mn-ea"/>
                <a:cs typeface="+mn-cs"/>
              </a:rPr>
              <a:t>Location</a:t>
            </a:r>
          </a:p>
          <a:p>
            <a:pPr algn="ctr">
              <a:spcAft>
                <a:spcPts val="600"/>
              </a:spcAft>
            </a:pPr>
            <a:r>
              <a:rPr lang="en-US" sz="2400" kern="1200" dirty="0">
                <a:solidFill>
                  <a:schemeClr val="tx1"/>
                </a:solidFill>
                <a:latin typeface="+mn-lt"/>
                <a:ea typeface="+mn-ea"/>
                <a:cs typeface="+mn-cs"/>
              </a:rPr>
              <a:t> </a:t>
            </a:r>
            <a:endParaRPr lang="en-US" sz="2400" dirty="0"/>
          </a:p>
        </p:txBody>
      </p:sp>
      <p:sp>
        <p:nvSpPr>
          <p:cNvPr id="6" name="TextBox 5">
            <a:extLst>
              <a:ext uri="{FF2B5EF4-FFF2-40B4-BE49-F238E27FC236}">
                <a16:creationId xmlns:a16="http://schemas.microsoft.com/office/drawing/2014/main" id="{48E8BDC5-A99C-DCF6-34AA-3040A3C65200}"/>
              </a:ext>
            </a:extLst>
          </p:cNvPr>
          <p:cNvSpPr txBox="1"/>
          <p:nvPr/>
        </p:nvSpPr>
        <p:spPr>
          <a:xfrm>
            <a:off x="6984522" y="2481614"/>
            <a:ext cx="2733773" cy="1354217"/>
          </a:xfrm>
          <a:prstGeom prst="rect">
            <a:avLst/>
          </a:prstGeom>
          <a:noFill/>
          <a:ln w="41275">
            <a:solidFill>
              <a:schemeClr val="accent2"/>
            </a:solidFill>
          </a:ln>
        </p:spPr>
        <p:txBody>
          <a:bodyPr wrap="square" rtlCol="0">
            <a:spAutoFit/>
          </a:bodyPr>
          <a:lstStyle/>
          <a:p>
            <a:pPr algn="ctr">
              <a:spcAft>
                <a:spcPts val="600"/>
              </a:spcAft>
            </a:pPr>
            <a:r>
              <a:rPr lang="en-US" sz="2400" u="sng" kern="1200" dirty="0">
                <a:solidFill>
                  <a:schemeClr val="tx1"/>
                </a:solidFill>
                <a:latin typeface="+mn-lt"/>
                <a:ea typeface="+mn-ea"/>
                <a:cs typeface="+mn-cs"/>
              </a:rPr>
              <a:t>ALTA 25-06:</a:t>
            </a:r>
          </a:p>
          <a:p>
            <a:pPr algn="ctr">
              <a:spcAft>
                <a:spcPts val="600"/>
              </a:spcAft>
            </a:pPr>
            <a:r>
              <a:rPr lang="en-US" sz="2400" kern="1200" dirty="0">
                <a:solidFill>
                  <a:schemeClr val="tx1"/>
                </a:solidFill>
                <a:latin typeface="+mn-lt"/>
                <a:ea typeface="+mn-ea"/>
                <a:cs typeface="+mn-cs"/>
              </a:rPr>
              <a:t>Same as Survey</a:t>
            </a:r>
          </a:p>
          <a:p>
            <a:pPr algn="ctr">
              <a:spcAft>
                <a:spcPts val="600"/>
              </a:spcAft>
            </a:pPr>
            <a:r>
              <a:rPr lang="en-US" sz="2400" kern="1200" dirty="0">
                <a:solidFill>
                  <a:schemeClr val="tx1"/>
                </a:solidFill>
                <a:latin typeface="+mn-lt"/>
                <a:ea typeface="+mn-ea"/>
                <a:cs typeface="+mn-cs"/>
              </a:rPr>
              <a:t> </a:t>
            </a:r>
            <a:endParaRPr lang="en-US" sz="2400" dirty="0"/>
          </a:p>
        </p:txBody>
      </p:sp>
      <p:pic>
        <p:nvPicPr>
          <p:cNvPr id="7" name="Picture 6">
            <a:extLst>
              <a:ext uri="{FF2B5EF4-FFF2-40B4-BE49-F238E27FC236}">
                <a16:creationId xmlns:a16="http://schemas.microsoft.com/office/drawing/2014/main" id="{9E7BB822-FDAA-62D1-390B-98E7B33564D4}"/>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974304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a:bodyPr>
          <a:lstStyle/>
          <a:p>
            <a:pPr algn="ctr"/>
            <a:r>
              <a:rPr lang="en-US" sz="4600" dirty="0"/>
              <a:t>ALTA 28 – Easements and Encroachments</a:t>
            </a:r>
          </a:p>
        </p:txBody>
      </p:sp>
      <p:sp>
        <p:nvSpPr>
          <p:cNvPr id="4" name="TextBox 3">
            <a:extLst>
              <a:ext uri="{FF2B5EF4-FFF2-40B4-BE49-F238E27FC236}">
                <a16:creationId xmlns:a16="http://schemas.microsoft.com/office/drawing/2014/main" id="{B8888A78-D6F7-FD69-41D6-01C2BF2E68E0}"/>
              </a:ext>
            </a:extLst>
          </p:cNvPr>
          <p:cNvSpPr txBox="1"/>
          <p:nvPr/>
        </p:nvSpPr>
        <p:spPr>
          <a:xfrm>
            <a:off x="838200" y="2260133"/>
            <a:ext cx="2028202" cy="2069221"/>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a:solidFill>
                  <a:schemeClr val="tx1"/>
                </a:solidFill>
                <a:latin typeface="+mn-lt"/>
                <a:ea typeface="+mn-ea"/>
                <a:cs typeface="+mn-cs"/>
              </a:rPr>
              <a:t>ALTA 28-06:</a:t>
            </a:r>
          </a:p>
          <a:p>
            <a:pPr algn="ctr" defTabSz="850392">
              <a:spcAft>
                <a:spcPts val="600"/>
              </a:spcAft>
            </a:pPr>
            <a:r>
              <a:rPr lang="en-US" sz="1860" kern="1200">
                <a:solidFill>
                  <a:schemeClr val="tx1"/>
                </a:solidFill>
                <a:latin typeface="+mn-lt"/>
                <a:ea typeface="+mn-ea"/>
                <a:cs typeface="+mn-cs"/>
              </a:rPr>
              <a:t>Easement – Damage or Enforced Removal</a:t>
            </a:r>
          </a:p>
          <a:p>
            <a:pPr algn="ctr" defTabSz="850392">
              <a:spcAft>
                <a:spcPts val="600"/>
              </a:spcAft>
            </a:pPr>
            <a:endParaRPr lang="en-US" sz="1860" kern="1200">
              <a:solidFill>
                <a:schemeClr val="tx1"/>
              </a:solidFill>
              <a:latin typeface="+mn-lt"/>
              <a:ea typeface="+mn-ea"/>
              <a:cs typeface="+mn-cs"/>
            </a:endParaRPr>
          </a:p>
          <a:p>
            <a:pPr algn="ctr" defTabSz="850392">
              <a:spcAft>
                <a:spcPts val="600"/>
              </a:spcAft>
            </a:pPr>
            <a:r>
              <a:rPr lang="en-US" sz="1674" kern="1200">
                <a:solidFill>
                  <a:schemeClr val="tx1"/>
                </a:solidFill>
                <a:latin typeface="+mn-lt"/>
                <a:ea typeface="+mn-ea"/>
                <a:cs typeface="+mn-cs"/>
              </a:rPr>
              <a:t> </a:t>
            </a:r>
            <a:endParaRPr lang="en-US"/>
          </a:p>
        </p:txBody>
      </p:sp>
      <p:sp>
        <p:nvSpPr>
          <p:cNvPr id="9" name="Content Placeholder 2">
            <a:extLst>
              <a:ext uri="{FF2B5EF4-FFF2-40B4-BE49-F238E27FC236}">
                <a16:creationId xmlns:a16="http://schemas.microsoft.com/office/drawing/2014/main" id="{177B1481-8B64-743E-350E-2A6033DAFE51}"/>
              </a:ext>
            </a:extLst>
          </p:cNvPr>
          <p:cNvSpPr>
            <a:spLocks/>
          </p:cNvSpPr>
          <p:nvPr/>
        </p:nvSpPr>
        <p:spPr>
          <a:xfrm>
            <a:off x="1415061" y="5102281"/>
            <a:ext cx="9219923" cy="827527"/>
          </a:xfrm>
          <a:prstGeom prst="rect">
            <a:avLst/>
          </a:prstGeom>
        </p:spPr>
        <p:txBody>
          <a:bodyPr/>
          <a:lstStyle/>
          <a:p>
            <a:pPr algn="ctr" defTabSz="850392">
              <a:spcAft>
                <a:spcPts val="600"/>
              </a:spcAft>
            </a:pPr>
            <a:r>
              <a:rPr lang="en-US" sz="2500" kern="1200" dirty="0">
                <a:solidFill>
                  <a:schemeClr val="tx1"/>
                </a:solidFill>
                <a:latin typeface="+mn-lt"/>
                <a:ea typeface="+mn-ea"/>
                <a:cs typeface="+mn-cs"/>
              </a:rPr>
              <a:t>Can be issued with both loan and owner’s policies</a:t>
            </a:r>
            <a:endParaRPr lang="en-US" sz="2500" dirty="0"/>
          </a:p>
        </p:txBody>
      </p:sp>
      <p:sp>
        <p:nvSpPr>
          <p:cNvPr id="10" name="TextBox 9">
            <a:extLst>
              <a:ext uri="{FF2B5EF4-FFF2-40B4-BE49-F238E27FC236}">
                <a16:creationId xmlns:a16="http://schemas.microsoft.com/office/drawing/2014/main" id="{B965B114-BFBB-979C-9EE2-E89A692C1679}"/>
              </a:ext>
            </a:extLst>
          </p:cNvPr>
          <p:cNvSpPr txBox="1"/>
          <p:nvPr/>
        </p:nvSpPr>
        <p:spPr>
          <a:xfrm>
            <a:off x="3173344" y="2260132"/>
            <a:ext cx="2544738" cy="2088585"/>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28.1</a:t>
            </a:r>
          </a:p>
          <a:p>
            <a:pPr algn="ctr" defTabSz="850392">
              <a:spcAft>
                <a:spcPts val="600"/>
              </a:spcAft>
            </a:pPr>
            <a:r>
              <a:rPr lang="en-US" sz="1860" u="sng" kern="1200" dirty="0">
                <a:solidFill>
                  <a:schemeClr val="tx1"/>
                </a:solidFill>
                <a:latin typeface="+mn-lt"/>
                <a:ea typeface="+mn-ea"/>
                <a:cs typeface="+mn-cs"/>
              </a:rPr>
              <a:t>(or 28.1-06):</a:t>
            </a:r>
          </a:p>
          <a:p>
            <a:pPr algn="ctr" defTabSz="850392">
              <a:spcAft>
                <a:spcPts val="600"/>
              </a:spcAft>
            </a:pPr>
            <a:r>
              <a:rPr lang="en-US" sz="1860" kern="1200" dirty="0">
                <a:solidFill>
                  <a:schemeClr val="tx1"/>
                </a:solidFill>
                <a:latin typeface="+mn-lt"/>
                <a:ea typeface="+mn-ea"/>
                <a:cs typeface="+mn-cs"/>
              </a:rPr>
              <a:t>Encroachments – Boundaries and Easements</a:t>
            </a:r>
          </a:p>
          <a:p>
            <a:pPr algn="ctr">
              <a:spcAft>
                <a:spcPts val="600"/>
              </a:spcAft>
            </a:pPr>
            <a:endParaRPr lang="en-US" dirty="0"/>
          </a:p>
        </p:txBody>
      </p:sp>
      <p:sp>
        <p:nvSpPr>
          <p:cNvPr id="11" name="TextBox 10">
            <a:extLst>
              <a:ext uri="{FF2B5EF4-FFF2-40B4-BE49-F238E27FC236}">
                <a16:creationId xmlns:a16="http://schemas.microsoft.com/office/drawing/2014/main" id="{82C312A8-727F-9AE7-911F-93DDBA65375D}"/>
              </a:ext>
            </a:extLst>
          </p:cNvPr>
          <p:cNvSpPr txBox="1"/>
          <p:nvPr/>
        </p:nvSpPr>
        <p:spPr>
          <a:xfrm>
            <a:off x="6025023" y="2230848"/>
            <a:ext cx="2544738" cy="2042419"/>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28.2-06:</a:t>
            </a:r>
          </a:p>
          <a:p>
            <a:pPr algn="ctr" defTabSz="850392">
              <a:spcAft>
                <a:spcPts val="600"/>
              </a:spcAft>
            </a:pPr>
            <a:r>
              <a:rPr lang="en-US" sz="1860" kern="1200" dirty="0">
                <a:solidFill>
                  <a:schemeClr val="tx1"/>
                </a:solidFill>
                <a:latin typeface="+mn-lt"/>
                <a:ea typeface="+mn-ea"/>
                <a:cs typeface="+mn-cs"/>
              </a:rPr>
              <a:t>Encroachments – Boundaries and Easements – Described Improvements </a:t>
            </a:r>
          </a:p>
          <a:p>
            <a:pPr algn="ctr" defTabSz="850392">
              <a:spcAft>
                <a:spcPts val="600"/>
              </a:spcAft>
            </a:pPr>
            <a:endParaRPr lang="en-US" sz="2000" dirty="0"/>
          </a:p>
        </p:txBody>
      </p:sp>
      <p:sp>
        <p:nvSpPr>
          <p:cNvPr id="12" name="TextBox 11">
            <a:extLst>
              <a:ext uri="{FF2B5EF4-FFF2-40B4-BE49-F238E27FC236}">
                <a16:creationId xmlns:a16="http://schemas.microsoft.com/office/drawing/2014/main" id="{0144F04F-EDC8-E884-5DDF-3D9171D0E486}"/>
              </a:ext>
            </a:extLst>
          </p:cNvPr>
          <p:cNvSpPr txBox="1"/>
          <p:nvPr/>
        </p:nvSpPr>
        <p:spPr>
          <a:xfrm>
            <a:off x="3173344" y="4497727"/>
            <a:ext cx="2461560" cy="349968"/>
          </a:xfrm>
          <a:prstGeom prst="rect">
            <a:avLst/>
          </a:prstGeom>
          <a:noFill/>
        </p:spPr>
        <p:txBody>
          <a:bodyPr wrap="square" rtlCol="0">
            <a:spAutoFit/>
          </a:bodyPr>
          <a:lstStyle/>
          <a:p>
            <a:pPr algn="ctr" defTabSz="850392">
              <a:spcAft>
                <a:spcPts val="600"/>
              </a:spcAft>
            </a:pPr>
            <a:r>
              <a:rPr lang="en-US" sz="1674" kern="1200" dirty="0">
                <a:solidFill>
                  <a:schemeClr val="tx1"/>
                </a:solidFill>
                <a:latin typeface="+mn-lt"/>
                <a:ea typeface="+mn-ea"/>
                <a:cs typeface="+mn-cs"/>
              </a:rPr>
              <a:t>(Building only)</a:t>
            </a:r>
            <a:endParaRPr lang="en-US" dirty="0"/>
          </a:p>
        </p:txBody>
      </p:sp>
      <p:sp>
        <p:nvSpPr>
          <p:cNvPr id="14" name="TextBox 13">
            <a:extLst>
              <a:ext uri="{FF2B5EF4-FFF2-40B4-BE49-F238E27FC236}">
                <a16:creationId xmlns:a16="http://schemas.microsoft.com/office/drawing/2014/main" id="{9918FC83-A39F-2F08-EBCF-EA8C306D964E}"/>
              </a:ext>
            </a:extLst>
          </p:cNvPr>
          <p:cNvSpPr txBox="1"/>
          <p:nvPr/>
        </p:nvSpPr>
        <p:spPr>
          <a:xfrm>
            <a:off x="8809062" y="2230848"/>
            <a:ext cx="2544738" cy="2020874"/>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a:solidFill>
                  <a:schemeClr val="tx1"/>
                </a:solidFill>
                <a:latin typeface="+mn-lt"/>
                <a:ea typeface="+mn-ea"/>
                <a:cs typeface="+mn-cs"/>
              </a:rPr>
              <a:t>ALTA 28.3-06:</a:t>
            </a:r>
          </a:p>
          <a:p>
            <a:pPr algn="ctr" defTabSz="850392">
              <a:spcAft>
                <a:spcPts val="600"/>
              </a:spcAft>
            </a:pPr>
            <a:r>
              <a:rPr lang="en-US" sz="1860" kern="1200">
                <a:solidFill>
                  <a:schemeClr val="tx1"/>
                </a:solidFill>
                <a:latin typeface="+mn-lt"/>
                <a:ea typeface="+mn-ea"/>
                <a:cs typeface="+mn-cs"/>
              </a:rPr>
              <a:t>Encroachments – Boundaries and Easements – </a:t>
            </a:r>
          </a:p>
          <a:p>
            <a:pPr algn="ctr" defTabSz="850392">
              <a:spcAft>
                <a:spcPts val="600"/>
              </a:spcAft>
            </a:pPr>
            <a:r>
              <a:rPr lang="en-US" sz="1860" i="1" kern="1200">
                <a:solidFill>
                  <a:schemeClr val="tx1"/>
                </a:solidFill>
                <a:latin typeface="+mn-lt"/>
                <a:ea typeface="+mn-ea"/>
                <a:cs typeface="+mn-cs"/>
              </a:rPr>
              <a:t>Land Under Development</a:t>
            </a:r>
            <a:endParaRPr lang="en-US" sz="2000"/>
          </a:p>
        </p:txBody>
      </p:sp>
      <p:pic>
        <p:nvPicPr>
          <p:cNvPr id="5" name="Picture 4">
            <a:extLst>
              <a:ext uri="{FF2B5EF4-FFF2-40B4-BE49-F238E27FC236}">
                <a16:creationId xmlns:a16="http://schemas.microsoft.com/office/drawing/2014/main" id="{7D27A9DE-E623-FB9F-3A2B-693DB5C55D21}"/>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410991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a:bodyPr>
          <a:lstStyle/>
          <a:p>
            <a:pPr algn="ctr"/>
            <a:r>
              <a:rPr lang="en-US" sz="4600" dirty="0"/>
              <a:t>Loan Related Endorsements </a:t>
            </a:r>
          </a:p>
        </p:txBody>
      </p:sp>
      <p:sp>
        <p:nvSpPr>
          <p:cNvPr id="4" name="TextBox 3">
            <a:extLst>
              <a:ext uri="{FF2B5EF4-FFF2-40B4-BE49-F238E27FC236}">
                <a16:creationId xmlns:a16="http://schemas.microsoft.com/office/drawing/2014/main" id="{B8888A78-D6F7-FD69-41D6-01C2BF2E68E0}"/>
              </a:ext>
            </a:extLst>
          </p:cNvPr>
          <p:cNvSpPr txBox="1"/>
          <p:nvPr/>
        </p:nvSpPr>
        <p:spPr>
          <a:xfrm>
            <a:off x="838200" y="2260133"/>
            <a:ext cx="2028202" cy="2250488"/>
          </a:xfrm>
          <a:prstGeom prst="rect">
            <a:avLst/>
          </a:prstGeom>
          <a:noFill/>
          <a:ln w="41275" cmpd="sng">
            <a:solidFill>
              <a:schemeClr val="accent2"/>
            </a:solidFill>
          </a:ln>
        </p:spPr>
        <p:txBody>
          <a:bodyPr wrap="square" rtlCol="0">
            <a:spAutoFit/>
          </a:bodyPr>
          <a:lstStyle/>
          <a:p>
            <a:pPr algn="ctr" defTabSz="850392">
              <a:spcAft>
                <a:spcPts val="600"/>
              </a:spcAft>
            </a:pPr>
            <a:r>
              <a:rPr lang="en-US" sz="2400" u="sng" kern="1200" dirty="0">
                <a:solidFill>
                  <a:schemeClr val="tx1"/>
                </a:solidFill>
                <a:latin typeface="+mn-lt"/>
                <a:ea typeface="+mn-ea"/>
                <a:cs typeface="+mn-cs"/>
              </a:rPr>
              <a:t>ALTA 6 &amp; 6.2:</a:t>
            </a:r>
          </a:p>
          <a:p>
            <a:pPr algn="ctr" defTabSz="850392">
              <a:spcAft>
                <a:spcPts val="600"/>
              </a:spcAft>
            </a:pPr>
            <a:r>
              <a:rPr lang="en-US" sz="1850" u="sng" kern="1200" dirty="0">
                <a:solidFill>
                  <a:schemeClr val="tx1"/>
                </a:solidFill>
                <a:latin typeface="+mn-lt"/>
                <a:ea typeface="+mn-ea"/>
                <a:cs typeface="+mn-cs"/>
              </a:rPr>
              <a:t>(or 6-06 &amp; 6.2-06)</a:t>
            </a:r>
          </a:p>
          <a:p>
            <a:pPr algn="ctr" defTabSz="850392">
              <a:spcAft>
                <a:spcPts val="600"/>
              </a:spcAft>
            </a:pPr>
            <a:r>
              <a:rPr lang="en-US" sz="2200" kern="1200" dirty="0">
                <a:solidFill>
                  <a:schemeClr val="tx1"/>
                </a:solidFill>
                <a:latin typeface="+mn-lt"/>
                <a:ea typeface="+mn-ea"/>
                <a:cs typeface="+mn-cs"/>
              </a:rPr>
              <a:t>Variable Rate &amp; Negative Amortization</a:t>
            </a:r>
          </a:p>
          <a:p>
            <a:pPr algn="ctr" defTabSz="850392">
              <a:spcAft>
                <a:spcPts val="600"/>
              </a:spcAft>
            </a:pPr>
            <a:r>
              <a:rPr lang="en-US" sz="1674" kern="1200" dirty="0">
                <a:solidFill>
                  <a:schemeClr val="tx1"/>
                </a:solidFill>
                <a:latin typeface="+mn-lt"/>
                <a:ea typeface="+mn-ea"/>
                <a:cs typeface="+mn-cs"/>
              </a:rPr>
              <a:t> </a:t>
            </a:r>
            <a:endParaRPr lang="en-US" dirty="0"/>
          </a:p>
        </p:txBody>
      </p:sp>
      <p:sp>
        <p:nvSpPr>
          <p:cNvPr id="9" name="Content Placeholder 2">
            <a:extLst>
              <a:ext uri="{FF2B5EF4-FFF2-40B4-BE49-F238E27FC236}">
                <a16:creationId xmlns:a16="http://schemas.microsoft.com/office/drawing/2014/main" id="{177B1481-8B64-743E-350E-2A6033DAFE51}"/>
              </a:ext>
            </a:extLst>
          </p:cNvPr>
          <p:cNvSpPr>
            <a:spLocks/>
          </p:cNvSpPr>
          <p:nvPr/>
        </p:nvSpPr>
        <p:spPr>
          <a:xfrm>
            <a:off x="1415062" y="5346674"/>
            <a:ext cx="9219923" cy="827527"/>
          </a:xfrm>
          <a:prstGeom prst="rect">
            <a:avLst/>
          </a:prstGeom>
        </p:spPr>
        <p:txBody>
          <a:bodyPr/>
          <a:lstStyle/>
          <a:p>
            <a:pPr algn="ctr" defTabSz="850392">
              <a:spcAft>
                <a:spcPts val="600"/>
              </a:spcAft>
            </a:pPr>
            <a:endParaRPr lang="en-US" sz="2500" dirty="0"/>
          </a:p>
        </p:txBody>
      </p:sp>
      <p:sp>
        <p:nvSpPr>
          <p:cNvPr id="10" name="TextBox 9">
            <a:extLst>
              <a:ext uri="{FF2B5EF4-FFF2-40B4-BE49-F238E27FC236}">
                <a16:creationId xmlns:a16="http://schemas.microsoft.com/office/drawing/2014/main" id="{B965B114-BFBB-979C-9EE2-E89A692C1679}"/>
              </a:ext>
            </a:extLst>
          </p:cNvPr>
          <p:cNvSpPr txBox="1"/>
          <p:nvPr/>
        </p:nvSpPr>
        <p:spPr>
          <a:xfrm>
            <a:off x="2980268" y="2260132"/>
            <a:ext cx="1659466" cy="1677382"/>
          </a:xfrm>
          <a:prstGeom prst="rect">
            <a:avLst/>
          </a:prstGeom>
          <a:noFill/>
          <a:ln w="41275" cmpd="sng">
            <a:solidFill>
              <a:schemeClr val="accent2"/>
            </a:solidFill>
          </a:ln>
        </p:spPr>
        <p:txBody>
          <a:bodyPr wrap="square" rtlCol="0">
            <a:spAutoFit/>
          </a:bodyPr>
          <a:lstStyle/>
          <a:p>
            <a:pPr algn="ctr" defTabSz="850392">
              <a:spcAft>
                <a:spcPts val="600"/>
              </a:spcAft>
            </a:pPr>
            <a:r>
              <a:rPr lang="en-US" sz="2400" u="sng" kern="1200" dirty="0">
                <a:solidFill>
                  <a:schemeClr val="tx1"/>
                </a:solidFill>
                <a:latin typeface="+mn-lt"/>
                <a:ea typeface="+mn-ea"/>
                <a:cs typeface="+mn-cs"/>
              </a:rPr>
              <a:t>ALTA 27</a:t>
            </a:r>
          </a:p>
          <a:p>
            <a:pPr algn="ctr" defTabSz="850392">
              <a:spcAft>
                <a:spcPts val="600"/>
              </a:spcAft>
            </a:pPr>
            <a:r>
              <a:rPr lang="en-US" sz="2400" u="sng" kern="1200" dirty="0">
                <a:solidFill>
                  <a:schemeClr val="tx1"/>
                </a:solidFill>
                <a:latin typeface="+mn-lt"/>
                <a:ea typeface="+mn-ea"/>
                <a:cs typeface="+mn-cs"/>
              </a:rPr>
              <a:t>(or 27-06):</a:t>
            </a:r>
          </a:p>
          <a:p>
            <a:pPr algn="ctr" defTabSz="850392">
              <a:spcAft>
                <a:spcPts val="600"/>
              </a:spcAft>
            </a:pPr>
            <a:r>
              <a:rPr lang="en-US" sz="2200" kern="1200" dirty="0">
                <a:solidFill>
                  <a:schemeClr val="tx1"/>
                </a:solidFill>
                <a:latin typeface="+mn-lt"/>
                <a:ea typeface="+mn-ea"/>
                <a:cs typeface="+mn-cs"/>
              </a:rPr>
              <a:t>Usury</a:t>
            </a:r>
          </a:p>
          <a:p>
            <a:pPr algn="ctr">
              <a:spcAft>
                <a:spcPts val="600"/>
              </a:spcAft>
            </a:pPr>
            <a:endParaRPr lang="en-US" dirty="0"/>
          </a:p>
        </p:txBody>
      </p:sp>
      <p:sp>
        <p:nvSpPr>
          <p:cNvPr id="11" name="TextBox 10">
            <a:extLst>
              <a:ext uri="{FF2B5EF4-FFF2-40B4-BE49-F238E27FC236}">
                <a16:creationId xmlns:a16="http://schemas.microsoft.com/office/drawing/2014/main" id="{82C312A8-727F-9AE7-911F-93DDBA65375D}"/>
              </a:ext>
            </a:extLst>
          </p:cNvPr>
          <p:cNvSpPr txBox="1"/>
          <p:nvPr/>
        </p:nvSpPr>
        <p:spPr>
          <a:xfrm>
            <a:off x="4822107" y="2267069"/>
            <a:ext cx="2312471" cy="2077492"/>
          </a:xfrm>
          <a:prstGeom prst="rect">
            <a:avLst/>
          </a:prstGeom>
          <a:noFill/>
          <a:ln w="41275" cmpd="sng">
            <a:solidFill>
              <a:schemeClr val="accent2"/>
            </a:solidFill>
          </a:ln>
        </p:spPr>
        <p:txBody>
          <a:bodyPr wrap="square" rtlCol="0">
            <a:spAutoFit/>
          </a:bodyPr>
          <a:lstStyle/>
          <a:p>
            <a:pPr algn="ctr" defTabSz="850392">
              <a:spcAft>
                <a:spcPts val="600"/>
              </a:spcAft>
            </a:pPr>
            <a:r>
              <a:rPr lang="en-US" sz="2400" u="sng" kern="1200" dirty="0">
                <a:solidFill>
                  <a:schemeClr val="tx1"/>
                </a:solidFill>
                <a:latin typeface="+mn-lt"/>
                <a:ea typeface="+mn-ea"/>
                <a:cs typeface="+mn-cs"/>
              </a:rPr>
              <a:t>ALTA 14</a:t>
            </a:r>
            <a:br>
              <a:rPr lang="en-US" sz="2400" u="sng" kern="1200" dirty="0">
                <a:solidFill>
                  <a:schemeClr val="tx1"/>
                </a:solidFill>
                <a:latin typeface="+mn-lt"/>
                <a:ea typeface="+mn-ea"/>
                <a:cs typeface="+mn-cs"/>
              </a:rPr>
            </a:br>
            <a:r>
              <a:rPr lang="en-US" sz="2400" u="sng" kern="1200" dirty="0">
                <a:solidFill>
                  <a:schemeClr val="tx1"/>
                </a:solidFill>
                <a:latin typeface="+mn-lt"/>
                <a:ea typeface="+mn-ea"/>
                <a:cs typeface="+mn-cs"/>
              </a:rPr>
              <a:t>(4 kinds)</a:t>
            </a:r>
          </a:p>
          <a:p>
            <a:pPr algn="ctr" defTabSz="850392">
              <a:spcAft>
                <a:spcPts val="600"/>
              </a:spcAft>
            </a:pPr>
            <a:r>
              <a:rPr lang="en-US" sz="2400" u="sng" kern="1200" dirty="0">
                <a:solidFill>
                  <a:schemeClr val="tx1"/>
                </a:solidFill>
                <a:latin typeface="+mn-lt"/>
                <a:ea typeface="+mn-ea"/>
                <a:cs typeface="+mn-cs"/>
              </a:rPr>
              <a:t>(or -06 versions):</a:t>
            </a:r>
          </a:p>
          <a:p>
            <a:pPr algn="ctr" defTabSz="850392">
              <a:spcAft>
                <a:spcPts val="600"/>
              </a:spcAft>
            </a:pPr>
            <a:r>
              <a:rPr lang="en-US" sz="2200" kern="1200" dirty="0">
                <a:solidFill>
                  <a:schemeClr val="tx1"/>
                </a:solidFill>
                <a:latin typeface="+mn-lt"/>
                <a:ea typeface="+mn-ea"/>
                <a:cs typeface="+mn-cs"/>
              </a:rPr>
              <a:t>Future Advances </a:t>
            </a:r>
          </a:p>
          <a:p>
            <a:pPr algn="ctr" defTabSz="850392">
              <a:spcAft>
                <a:spcPts val="600"/>
              </a:spcAft>
            </a:pPr>
            <a:endParaRPr lang="en-US" sz="2000" dirty="0"/>
          </a:p>
        </p:txBody>
      </p:sp>
      <p:sp>
        <p:nvSpPr>
          <p:cNvPr id="3" name="TextBox 2">
            <a:extLst>
              <a:ext uri="{FF2B5EF4-FFF2-40B4-BE49-F238E27FC236}">
                <a16:creationId xmlns:a16="http://schemas.microsoft.com/office/drawing/2014/main" id="{708AB3A6-863D-15DB-923A-67BC177A5C0A}"/>
              </a:ext>
            </a:extLst>
          </p:cNvPr>
          <p:cNvSpPr txBox="1"/>
          <p:nvPr/>
        </p:nvSpPr>
        <p:spPr>
          <a:xfrm>
            <a:off x="9302271" y="2253401"/>
            <a:ext cx="2312471" cy="1969770"/>
          </a:xfrm>
          <a:prstGeom prst="rect">
            <a:avLst/>
          </a:prstGeom>
          <a:noFill/>
          <a:ln w="41275" cmpd="sng">
            <a:solidFill>
              <a:schemeClr val="accent2"/>
            </a:solidFill>
          </a:ln>
        </p:spPr>
        <p:txBody>
          <a:bodyPr wrap="square" rtlCol="0">
            <a:spAutoFit/>
          </a:bodyPr>
          <a:lstStyle/>
          <a:p>
            <a:pPr algn="ctr" defTabSz="850392">
              <a:spcAft>
                <a:spcPts val="600"/>
              </a:spcAft>
            </a:pPr>
            <a:r>
              <a:rPr lang="en-US" sz="2400" u="sng" kern="1200" dirty="0">
                <a:solidFill>
                  <a:schemeClr val="tx1"/>
                </a:solidFill>
                <a:latin typeface="+mn-lt"/>
                <a:ea typeface="+mn-ea"/>
                <a:cs typeface="+mn-cs"/>
              </a:rPr>
              <a:t>ALTA 29-06</a:t>
            </a:r>
            <a:br>
              <a:rPr lang="en-US" sz="2400" u="sng" kern="1200" dirty="0">
                <a:solidFill>
                  <a:schemeClr val="tx1"/>
                </a:solidFill>
                <a:latin typeface="+mn-lt"/>
                <a:ea typeface="+mn-ea"/>
                <a:cs typeface="+mn-cs"/>
              </a:rPr>
            </a:br>
            <a:r>
              <a:rPr lang="en-US" sz="2400" u="sng" kern="1200" dirty="0">
                <a:solidFill>
                  <a:schemeClr val="tx1"/>
                </a:solidFill>
                <a:latin typeface="+mn-lt"/>
                <a:ea typeface="+mn-ea"/>
                <a:cs typeface="+mn-cs"/>
              </a:rPr>
              <a:t>(4 kinds)</a:t>
            </a:r>
          </a:p>
          <a:p>
            <a:pPr algn="ctr" defTabSz="850392">
              <a:spcAft>
                <a:spcPts val="600"/>
              </a:spcAft>
            </a:pPr>
            <a:r>
              <a:rPr lang="en-US" sz="2200" kern="1200" dirty="0">
                <a:solidFill>
                  <a:schemeClr val="tx1"/>
                </a:solidFill>
                <a:latin typeface="+mn-lt"/>
                <a:ea typeface="+mn-ea"/>
                <a:cs typeface="+mn-cs"/>
              </a:rPr>
              <a:t>Interest Rate Swap Endorsements</a:t>
            </a:r>
          </a:p>
          <a:p>
            <a:pPr algn="ctr" defTabSz="850392">
              <a:spcAft>
                <a:spcPts val="600"/>
              </a:spcAft>
            </a:pPr>
            <a:endParaRPr lang="en-US" sz="2000" dirty="0"/>
          </a:p>
        </p:txBody>
      </p:sp>
      <p:sp>
        <p:nvSpPr>
          <p:cNvPr id="5" name="TextBox 4">
            <a:extLst>
              <a:ext uri="{FF2B5EF4-FFF2-40B4-BE49-F238E27FC236}">
                <a16:creationId xmlns:a16="http://schemas.microsoft.com/office/drawing/2014/main" id="{F2A9C8E7-4DB4-FAA7-CC8E-65F360A47DF2}"/>
              </a:ext>
            </a:extLst>
          </p:cNvPr>
          <p:cNvSpPr txBox="1"/>
          <p:nvPr/>
        </p:nvSpPr>
        <p:spPr>
          <a:xfrm>
            <a:off x="7316952" y="2272604"/>
            <a:ext cx="1773332" cy="2400657"/>
          </a:xfrm>
          <a:prstGeom prst="rect">
            <a:avLst/>
          </a:prstGeom>
          <a:noFill/>
          <a:ln w="41275" cmpd="sng">
            <a:solidFill>
              <a:schemeClr val="accent2"/>
            </a:solidFill>
          </a:ln>
        </p:spPr>
        <p:txBody>
          <a:bodyPr wrap="square" rtlCol="0">
            <a:spAutoFit/>
          </a:bodyPr>
          <a:lstStyle/>
          <a:p>
            <a:pPr algn="ctr" defTabSz="850392">
              <a:spcAft>
                <a:spcPts val="600"/>
              </a:spcAft>
            </a:pPr>
            <a:r>
              <a:rPr lang="en-US" sz="2400" u="sng" kern="1200" dirty="0">
                <a:solidFill>
                  <a:schemeClr val="tx1"/>
                </a:solidFill>
                <a:latin typeface="+mn-lt"/>
                <a:ea typeface="+mn-ea"/>
                <a:cs typeface="+mn-cs"/>
              </a:rPr>
              <a:t>ALTA 32</a:t>
            </a:r>
            <a:br>
              <a:rPr lang="en-US" sz="2400" u="sng" kern="1200" dirty="0">
                <a:solidFill>
                  <a:schemeClr val="tx1"/>
                </a:solidFill>
                <a:latin typeface="+mn-lt"/>
                <a:ea typeface="+mn-ea"/>
                <a:cs typeface="+mn-cs"/>
              </a:rPr>
            </a:br>
            <a:r>
              <a:rPr lang="en-US" sz="2400" u="sng" kern="1200" dirty="0">
                <a:solidFill>
                  <a:schemeClr val="tx1"/>
                </a:solidFill>
                <a:latin typeface="+mn-lt"/>
                <a:ea typeface="+mn-ea"/>
                <a:cs typeface="+mn-cs"/>
              </a:rPr>
              <a:t>(3 kinds)</a:t>
            </a:r>
          </a:p>
          <a:p>
            <a:pPr algn="ctr" defTabSz="850392">
              <a:spcAft>
                <a:spcPts val="600"/>
              </a:spcAft>
            </a:pPr>
            <a:r>
              <a:rPr lang="en-US" sz="2400" u="sng" kern="1200" dirty="0">
                <a:solidFill>
                  <a:schemeClr val="tx1"/>
                </a:solidFill>
                <a:latin typeface="+mn-lt"/>
                <a:ea typeface="+mn-ea"/>
                <a:cs typeface="+mn-cs"/>
              </a:rPr>
              <a:t>(or -06 versions):</a:t>
            </a:r>
          </a:p>
          <a:p>
            <a:pPr algn="ctr" defTabSz="850392">
              <a:spcAft>
                <a:spcPts val="600"/>
              </a:spcAft>
            </a:pPr>
            <a:r>
              <a:rPr lang="en-US" sz="2200" dirty="0"/>
              <a:t>Construction Loan</a:t>
            </a:r>
            <a:endParaRPr lang="en-US" sz="2000" dirty="0"/>
          </a:p>
        </p:txBody>
      </p:sp>
      <p:sp>
        <p:nvSpPr>
          <p:cNvPr id="6" name="TextBox 5">
            <a:extLst>
              <a:ext uri="{FF2B5EF4-FFF2-40B4-BE49-F238E27FC236}">
                <a16:creationId xmlns:a16="http://schemas.microsoft.com/office/drawing/2014/main" id="{D21F918C-0FFD-306D-3770-F0CD30C7AEF1}"/>
              </a:ext>
            </a:extLst>
          </p:cNvPr>
          <p:cNvSpPr txBox="1"/>
          <p:nvPr/>
        </p:nvSpPr>
        <p:spPr>
          <a:xfrm>
            <a:off x="7316952" y="4828842"/>
            <a:ext cx="1928386" cy="877163"/>
          </a:xfrm>
          <a:prstGeom prst="rect">
            <a:avLst/>
          </a:prstGeom>
          <a:noFill/>
          <a:ln w="41275" cmpd="sng">
            <a:solidFill>
              <a:schemeClr val="accent2"/>
            </a:solidFill>
          </a:ln>
        </p:spPr>
        <p:txBody>
          <a:bodyPr wrap="square" rtlCol="0">
            <a:spAutoFit/>
          </a:bodyPr>
          <a:lstStyle/>
          <a:p>
            <a:pPr algn="ctr" defTabSz="850392">
              <a:spcAft>
                <a:spcPts val="600"/>
              </a:spcAft>
            </a:pPr>
            <a:r>
              <a:rPr lang="en-US" sz="2400" u="sng" kern="1200" dirty="0">
                <a:solidFill>
                  <a:schemeClr val="tx1"/>
                </a:solidFill>
                <a:latin typeface="+mn-lt"/>
                <a:ea typeface="+mn-ea"/>
                <a:cs typeface="+mn-cs"/>
              </a:rPr>
              <a:t>ALTA 33-06:</a:t>
            </a:r>
          </a:p>
          <a:p>
            <a:pPr algn="ctr" defTabSz="850392">
              <a:spcAft>
                <a:spcPts val="600"/>
              </a:spcAft>
            </a:pPr>
            <a:r>
              <a:rPr lang="en-US" sz="2200" kern="1200" dirty="0">
                <a:solidFill>
                  <a:schemeClr val="tx1"/>
                </a:solidFill>
                <a:latin typeface="+mn-lt"/>
                <a:ea typeface="+mn-ea"/>
                <a:cs typeface="+mn-cs"/>
              </a:rPr>
              <a:t>Disbursement</a:t>
            </a:r>
          </a:p>
        </p:txBody>
      </p:sp>
      <p:pic>
        <p:nvPicPr>
          <p:cNvPr id="8" name="Picture 7">
            <a:extLst>
              <a:ext uri="{FF2B5EF4-FFF2-40B4-BE49-F238E27FC236}">
                <a16:creationId xmlns:a16="http://schemas.microsoft.com/office/drawing/2014/main" id="{C8131834-935A-C7B8-203D-60A23640C5E2}"/>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508210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p:txBody>
          <a:bodyPr>
            <a:normAutofit/>
          </a:bodyPr>
          <a:lstStyle/>
          <a:p>
            <a:pPr algn="ctr"/>
            <a:r>
              <a:rPr lang="en-US" sz="4600" dirty="0"/>
              <a:t>ALTA 3 – Zoning</a:t>
            </a:r>
          </a:p>
        </p:txBody>
      </p:sp>
      <p:sp>
        <p:nvSpPr>
          <p:cNvPr id="4" name="TextBox 3">
            <a:extLst>
              <a:ext uri="{FF2B5EF4-FFF2-40B4-BE49-F238E27FC236}">
                <a16:creationId xmlns:a16="http://schemas.microsoft.com/office/drawing/2014/main" id="{B8888A78-D6F7-FD69-41D6-01C2BF2E68E0}"/>
              </a:ext>
            </a:extLst>
          </p:cNvPr>
          <p:cNvSpPr txBox="1"/>
          <p:nvPr/>
        </p:nvSpPr>
        <p:spPr>
          <a:xfrm>
            <a:off x="838199" y="2283605"/>
            <a:ext cx="1590963" cy="1152944"/>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a:t>
            </a:r>
            <a:r>
              <a:rPr lang="en-US" sz="2232" u="sng" dirty="0"/>
              <a:t>3</a:t>
            </a:r>
            <a:r>
              <a:rPr lang="en-US" sz="2232" u="sng" kern="1200" dirty="0">
                <a:solidFill>
                  <a:schemeClr val="tx1"/>
                </a:solidFill>
                <a:latin typeface="+mn-lt"/>
                <a:ea typeface="+mn-ea"/>
                <a:cs typeface="+mn-cs"/>
              </a:rPr>
              <a:t>:</a:t>
            </a:r>
          </a:p>
          <a:p>
            <a:pPr algn="ctr" defTabSz="850392">
              <a:spcAft>
                <a:spcPts val="600"/>
              </a:spcAft>
            </a:pPr>
            <a:r>
              <a:rPr lang="en-US" sz="1860" kern="1200" dirty="0">
                <a:solidFill>
                  <a:schemeClr val="tx1"/>
                </a:solidFill>
                <a:latin typeface="+mn-lt"/>
                <a:ea typeface="+mn-ea"/>
                <a:cs typeface="+mn-cs"/>
              </a:rPr>
              <a:t>Zoning</a:t>
            </a:r>
            <a:endParaRPr lang="en-US" sz="1674" kern="1200" dirty="0">
              <a:solidFill>
                <a:schemeClr val="tx1"/>
              </a:solidFill>
              <a:latin typeface="+mn-lt"/>
              <a:ea typeface="+mn-ea"/>
              <a:cs typeface="+mn-cs"/>
            </a:endParaRPr>
          </a:p>
          <a:p>
            <a:pPr algn="ctr" defTabSz="850392">
              <a:spcAft>
                <a:spcPts val="600"/>
              </a:spcAft>
            </a:pPr>
            <a:endParaRPr lang="en-US" dirty="0"/>
          </a:p>
        </p:txBody>
      </p:sp>
      <p:sp>
        <p:nvSpPr>
          <p:cNvPr id="9" name="Content Placeholder 2">
            <a:extLst>
              <a:ext uri="{FF2B5EF4-FFF2-40B4-BE49-F238E27FC236}">
                <a16:creationId xmlns:a16="http://schemas.microsoft.com/office/drawing/2014/main" id="{177B1481-8B64-743E-350E-2A6033DAFE51}"/>
              </a:ext>
            </a:extLst>
          </p:cNvPr>
          <p:cNvSpPr>
            <a:spLocks/>
          </p:cNvSpPr>
          <p:nvPr/>
        </p:nvSpPr>
        <p:spPr>
          <a:xfrm>
            <a:off x="1440318" y="4401299"/>
            <a:ext cx="9219923" cy="1146201"/>
          </a:xfrm>
          <a:prstGeom prst="rect">
            <a:avLst/>
          </a:prstGeom>
        </p:spPr>
        <p:txBody>
          <a:bodyPr/>
          <a:lstStyle/>
          <a:p>
            <a:pPr algn="ctr" defTabSz="850392">
              <a:spcAft>
                <a:spcPts val="600"/>
              </a:spcAft>
            </a:pPr>
            <a:r>
              <a:rPr lang="en-US" sz="2500" kern="1200" dirty="0">
                <a:solidFill>
                  <a:schemeClr val="tx1"/>
                </a:solidFill>
                <a:latin typeface="+mn-lt"/>
                <a:ea typeface="+mn-ea"/>
                <a:cs typeface="+mn-cs"/>
              </a:rPr>
              <a:t>Can be issued with both loan and owner’s policies</a:t>
            </a:r>
          </a:p>
          <a:p>
            <a:pPr algn="ctr" defTabSz="850392">
              <a:spcAft>
                <a:spcPts val="600"/>
              </a:spcAft>
            </a:pPr>
            <a:r>
              <a:rPr lang="en-US" sz="2500" dirty="0"/>
              <a:t>There are also -06 versions for use with prior policies</a:t>
            </a:r>
          </a:p>
        </p:txBody>
      </p:sp>
      <p:sp>
        <p:nvSpPr>
          <p:cNvPr id="10" name="TextBox 9">
            <a:extLst>
              <a:ext uri="{FF2B5EF4-FFF2-40B4-BE49-F238E27FC236}">
                <a16:creationId xmlns:a16="http://schemas.microsoft.com/office/drawing/2014/main" id="{B965B114-BFBB-979C-9EE2-E89A692C1679}"/>
              </a:ext>
            </a:extLst>
          </p:cNvPr>
          <p:cNvSpPr txBox="1"/>
          <p:nvPr/>
        </p:nvSpPr>
        <p:spPr>
          <a:xfrm>
            <a:off x="2668463" y="2298990"/>
            <a:ext cx="1756781" cy="1725409"/>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3.1</a:t>
            </a:r>
          </a:p>
          <a:p>
            <a:pPr algn="ctr" defTabSz="850392">
              <a:spcAft>
                <a:spcPts val="600"/>
              </a:spcAft>
            </a:pPr>
            <a:r>
              <a:rPr lang="en-US" sz="1860" kern="1200" dirty="0">
                <a:solidFill>
                  <a:schemeClr val="tx1"/>
                </a:solidFill>
                <a:latin typeface="+mn-lt"/>
                <a:ea typeface="+mn-ea"/>
                <a:cs typeface="+mn-cs"/>
              </a:rPr>
              <a:t>Zoning- Completed Structure</a:t>
            </a:r>
          </a:p>
          <a:p>
            <a:pPr algn="ctr">
              <a:spcAft>
                <a:spcPts val="600"/>
              </a:spcAft>
            </a:pPr>
            <a:endParaRPr lang="en-US" dirty="0"/>
          </a:p>
        </p:txBody>
      </p:sp>
      <p:sp>
        <p:nvSpPr>
          <p:cNvPr id="11" name="TextBox 10">
            <a:extLst>
              <a:ext uri="{FF2B5EF4-FFF2-40B4-BE49-F238E27FC236}">
                <a16:creationId xmlns:a16="http://schemas.microsoft.com/office/drawing/2014/main" id="{82C312A8-727F-9AE7-911F-93DDBA65375D}"/>
              </a:ext>
            </a:extLst>
          </p:cNvPr>
          <p:cNvSpPr txBox="1"/>
          <p:nvPr/>
        </p:nvSpPr>
        <p:spPr>
          <a:xfrm>
            <a:off x="4715873" y="2327783"/>
            <a:ext cx="1865550" cy="1756186"/>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3.2:</a:t>
            </a:r>
          </a:p>
          <a:p>
            <a:pPr algn="ctr" defTabSz="850392">
              <a:spcAft>
                <a:spcPts val="600"/>
              </a:spcAft>
            </a:pPr>
            <a:r>
              <a:rPr lang="en-US" sz="1860" kern="1200" dirty="0">
                <a:solidFill>
                  <a:schemeClr val="tx1"/>
                </a:solidFill>
                <a:latin typeface="+mn-lt"/>
                <a:ea typeface="+mn-ea"/>
                <a:cs typeface="+mn-cs"/>
              </a:rPr>
              <a:t>Zoning – Land Under Development</a:t>
            </a:r>
          </a:p>
          <a:p>
            <a:pPr algn="ctr" defTabSz="850392">
              <a:spcAft>
                <a:spcPts val="600"/>
              </a:spcAft>
            </a:pPr>
            <a:endParaRPr lang="en-US" sz="2000" dirty="0"/>
          </a:p>
        </p:txBody>
      </p:sp>
      <p:sp>
        <p:nvSpPr>
          <p:cNvPr id="14" name="TextBox 13">
            <a:extLst>
              <a:ext uri="{FF2B5EF4-FFF2-40B4-BE49-F238E27FC236}">
                <a16:creationId xmlns:a16="http://schemas.microsoft.com/office/drawing/2014/main" id="{9918FC83-A39F-2F08-EBCF-EA8C306D964E}"/>
              </a:ext>
            </a:extLst>
          </p:cNvPr>
          <p:cNvSpPr txBox="1"/>
          <p:nvPr/>
        </p:nvSpPr>
        <p:spPr>
          <a:xfrm>
            <a:off x="6965244" y="2317457"/>
            <a:ext cx="2250311" cy="1756186"/>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3.3</a:t>
            </a:r>
          </a:p>
          <a:p>
            <a:pPr algn="ctr" defTabSz="850392">
              <a:spcAft>
                <a:spcPts val="600"/>
              </a:spcAft>
            </a:pPr>
            <a:r>
              <a:rPr lang="en-US" sz="1860" kern="1200" dirty="0">
                <a:solidFill>
                  <a:schemeClr val="tx1"/>
                </a:solidFill>
                <a:latin typeface="+mn-lt"/>
                <a:ea typeface="+mn-ea"/>
                <a:cs typeface="+mn-cs"/>
              </a:rPr>
              <a:t>Zoning – Completed Improvement – Non-Conforming Use</a:t>
            </a:r>
          </a:p>
          <a:p>
            <a:pPr algn="ctr" defTabSz="850392">
              <a:spcAft>
                <a:spcPts val="600"/>
              </a:spcAft>
            </a:pPr>
            <a:endParaRPr lang="en-US" sz="2000" dirty="0"/>
          </a:p>
        </p:txBody>
      </p:sp>
      <p:sp>
        <p:nvSpPr>
          <p:cNvPr id="3" name="TextBox 2">
            <a:extLst>
              <a:ext uri="{FF2B5EF4-FFF2-40B4-BE49-F238E27FC236}">
                <a16:creationId xmlns:a16="http://schemas.microsoft.com/office/drawing/2014/main" id="{6937445E-8F69-9660-927A-2786B376E884}"/>
              </a:ext>
            </a:extLst>
          </p:cNvPr>
          <p:cNvSpPr txBox="1"/>
          <p:nvPr/>
        </p:nvSpPr>
        <p:spPr>
          <a:xfrm>
            <a:off x="9554618" y="2327783"/>
            <a:ext cx="1707742" cy="1756186"/>
          </a:xfrm>
          <a:prstGeom prst="rect">
            <a:avLst/>
          </a:prstGeom>
          <a:noFill/>
          <a:ln w="41275" cmpd="sng">
            <a:solidFill>
              <a:schemeClr val="accent2"/>
            </a:solidFill>
          </a:ln>
        </p:spPr>
        <p:txBody>
          <a:bodyPr wrap="square" rtlCol="0">
            <a:spAutoFit/>
          </a:bodyPr>
          <a:lstStyle/>
          <a:p>
            <a:pPr algn="ctr" defTabSz="850392">
              <a:spcAft>
                <a:spcPts val="600"/>
              </a:spcAft>
            </a:pPr>
            <a:r>
              <a:rPr lang="en-US" sz="2232" u="sng" kern="1200" dirty="0">
                <a:solidFill>
                  <a:schemeClr val="tx1"/>
                </a:solidFill>
                <a:latin typeface="+mn-lt"/>
                <a:ea typeface="+mn-ea"/>
                <a:cs typeface="+mn-cs"/>
              </a:rPr>
              <a:t>ALTA 3.4</a:t>
            </a:r>
          </a:p>
          <a:p>
            <a:pPr algn="ctr" defTabSz="850392">
              <a:spcAft>
                <a:spcPts val="600"/>
              </a:spcAft>
            </a:pPr>
            <a:r>
              <a:rPr lang="en-US" sz="1860" kern="1200" dirty="0">
                <a:solidFill>
                  <a:schemeClr val="tx1"/>
                </a:solidFill>
                <a:latin typeface="+mn-lt"/>
                <a:ea typeface="+mn-ea"/>
                <a:cs typeface="+mn-cs"/>
              </a:rPr>
              <a:t>Zoning – No Zoning Classification</a:t>
            </a:r>
          </a:p>
          <a:p>
            <a:pPr algn="ctr" defTabSz="850392">
              <a:spcAft>
                <a:spcPts val="600"/>
              </a:spcAft>
            </a:pPr>
            <a:endParaRPr lang="en-US" sz="2000" dirty="0"/>
          </a:p>
        </p:txBody>
      </p:sp>
      <p:pic>
        <p:nvPicPr>
          <p:cNvPr id="6" name="Picture 5">
            <a:extLst>
              <a:ext uri="{FF2B5EF4-FFF2-40B4-BE49-F238E27FC236}">
                <a16:creationId xmlns:a16="http://schemas.microsoft.com/office/drawing/2014/main" id="{D8702ECE-43FC-AF5A-A815-A1AF968C29AD}"/>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012982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0E645-C2EF-80C9-50AD-708CB15F842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Specialty Endorsements</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77B1481-8B64-743E-350E-2A6033DAFE51}"/>
              </a:ext>
            </a:extLst>
          </p:cNvPr>
          <p:cNvSpPr>
            <a:spLocks/>
          </p:cNvSpPr>
          <p:nvPr/>
        </p:nvSpPr>
        <p:spPr>
          <a:xfrm>
            <a:off x="838200" y="1929384"/>
            <a:ext cx="10515600" cy="4251960"/>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500" dirty="0"/>
              <a:t>Know your deal</a:t>
            </a:r>
          </a:p>
          <a:p>
            <a:pPr marL="342900" indent="-228600" defTabSz="914400">
              <a:lnSpc>
                <a:spcPct val="90000"/>
              </a:lnSpc>
              <a:spcAft>
                <a:spcPts val="600"/>
              </a:spcAft>
              <a:buFont typeface="Arial" panose="020B0604020202020204" pitchFamily="34" charset="0"/>
              <a:buChar char="•"/>
            </a:pPr>
            <a:r>
              <a:rPr lang="en-US" sz="2500" dirty="0"/>
              <a:t>Know what endorsements are available</a:t>
            </a:r>
          </a:p>
          <a:p>
            <a:pPr marL="342900" indent="-228600" defTabSz="914400">
              <a:lnSpc>
                <a:spcPct val="90000"/>
              </a:lnSpc>
              <a:spcAft>
                <a:spcPts val="600"/>
              </a:spcAft>
              <a:buFont typeface="Arial" panose="020B0604020202020204" pitchFamily="34" charset="0"/>
              <a:buChar char="•"/>
            </a:pPr>
            <a:r>
              <a:rPr lang="en-US" sz="2500" dirty="0"/>
              <a:t>Examples:</a:t>
            </a:r>
          </a:p>
          <a:p>
            <a:pPr marL="800100" lvl="1" indent="-228600" defTabSz="914400">
              <a:lnSpc>
                <a:spcPct val="90000"/>
              </a:lnSpc>
              <a:spcAft>
                <a:spcPts val="600"/>
              </a:spcAft>
              <a:buFont typeface="Arial" panose="020B0604020202020204" pitchFamily="34" charset="0"/>
              <a:buChar char="•"/>
            </a:pPr>
            <a:r>
              <a:rPr lang="en-US" sz="2500" dirty="0"/>
              <a:t>Leasehold</a:t>
            </a:r>
          </a:p>
          <a:p>
            <a:pPr marL="800100" lvl="1" indent="-228600" defTabSz="914400">
              <a:lnSpc>
                <a:spcPct val="90000"/>
              </a:lnSpc>
              <a:spcAft>
                <a:spcPts val="600"/>
              </a:spcAft>
              <a:buFont typeface="Arial" panose="020B0604020202020204" pitchFamily="34" charset="0"/>
              <a:buChar char="•"/>
            </a:pPr>
            <a:r>
              <a:rPr lang="en-US" sz="2500" dirty="0"/>
              <a:t>Energy Transactions</a:t>
            </a:r>
          </a:p>
          <a:p>
            <a:pPr marL="800100" lvl="1" indent="-228600" defTabSz="914400">
              <a:lnSpc>
                <a:spcPct val="90000"/>
              </a:lnSpc>
              <a:spcAft>
                <a:spcPts val="600"/>
              </a:spcAft>
              <a:buFont typeface="Arial" panose="020B0604020202020204" pitchFamily="34" charset="0"/>
              <a:buChar char="•"/>
            </a:pPr>
            <a:endParaRPr lang="en-US" sz="2500" dirty="0"/>
          </a:p>
          <a:p>
            <a:pPr lvl="1" indent="-228600" defTabSz="914400">
              <a:lnSpc>
                <a:spcPct val="90000"/>
              </a:lnSpc>
              <a:spcAft>
                <a:spcPts val="600"/>
              </a:spcAft>
              <a:buFont typeface="Arial" panose="020B0604020202020204" pitchFamily="34" charset="0"/>
              <a:buChar char="•"/>
            </a:pPr>
            <a:r>
              <a:rPr lang="en-US" sz="2500" dirty="0">
                <a:hlinkClick r:id="rId2"/>
              </a:rPr>
              <a:t>https://www.alta.org/policies-and-standards/policy-forms/</a:t>
            </a:r>
            <a:r>
              <a:rPr lang="en-US" sz="2500" dirty="0"/>
              <a:t> </a:t>
            </a:r>
          </a:p>
        </p:txBody>
      </p:sp>
      <p:pic>
        <p:nvPicPr>
          <p:cNvPr id="3" name="Picture 2">
            <a:extLst>
              <a:ext uri="{FF2B5EF4-FFF2-40B4-BE49-F238E27FC236}">
                <a16:creationId xmlns:a16="http://schemas.microsoft.com/office/drawing/2014/main" id="{C4650861-FEDE-5F9B-74B8-465A62A91C51}"/>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4168865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rchitecture with solid fill">
            <a:extLst>
              <a:ext uri="{FF2B5EF4-FFF2-40B4-BE49-F238E27FC236}">
                <a16:creationId xmlns:a16="http://schemas.microsoft.com/office/drawing/2014/main" id="{ABF9A6DB-431E-7F8A-B0A8-9AB12B411D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4510" y="3134616"/>
            <a:ext cx="2093320" cy="1868271"/>
          </a:xfrm>
          <a:prstGeom prst="rect">
            <a:avLst/>
          </a:prstGeom>
        </p:spPr>
      </p:pic>
      <p:pic>
        <p:nvPicPr>
          <p:cNvPr id="7" name="Graphic 6" descr="Boardroom with solid fill">
            <a:extLst>
              <a:ext uri="{FF2B5EF4-FFF2-40B4-BE49-F238E27FC236}">
                <a16:creationId xmlns:a16="http://schemas.microsoft.com/office/drawing/2014/main" id="{3C1AAB9F-7FF6-55E4-C199-3FB2C6B77B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9255" y="967027"/>
            <a:ext cx="1927475" cy="1822222"/>
          </a:xfrm>
          <a:prstGeom prst="rect">
            <a:avLst/>
          </a:prstGeom>
        </p:spPr>
      </p:pic>
      <p:sp>
        <p:nvSpPr>
          <p:cNvPr id="3" name="Content Placeholder 3">
            <a:extLst>
              <a:ext uri="{FF2B5EF4-FFF2-40B4-BE49-F238E27FC236}">
                <a16:creationId xmlns:a16="http://schemas.microsoft.com/office/drawing/2014/main" id="{08AFB647-D50E-237E-9096-6906A0DB4948}"/>
              </a:ext>
            </a:extLst>
          </p:cNvPr>
          <p:cNvSpPr txBox="1">
            <a:spLocks/>
          </p:cNvSpPr>
          <p:nvPr/>
        </p:nvSpPr>
        <p:spPr>
          <a:xfrm>
            <a:off x="1462541" y="909016"/>
            <a:ext cx="6733007" cy="4093871"/>
          </a:xfrm>
          <a:prstGeom prst="rect">
            <a:avLst/>
          </a:prstGeom>
          <a:ln w="184150">
            <a:solidFill>
              <a:srgbClr val="ED7D31"/>
            </a:solidFill>
          </a:ln>
          <a:effectLst>
            <a:glow rad="152400">
              <a:schemeClr val="tx1">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i="1" dirty="0">
              <a:solidFill>
                <a:schemeClr val="tx1">
                  <a:lumMod val="85000"/>
                  <a:lumOff val="15000"/>
                </a:schemeClr>
              </a:solidFill>
            </a:endParaRPr>
          </a:p>
          <a:p>
            <a:pPr marL="0" indent="0" algn="ctr">
              <a:buFont typeface="Arial" panose="020B0604020202020204" pitchFamily="34" charset="0"/>
              <a:buNone/>
            </a:pPr>
            <a:endParaRPr lang="en-US" sz="800" b="1" i="1" dirty="0">
              <a:solidFill>
                <a:schemeClr val="tx1">
                  <a:lumMod val="85000"/>
                  <a:lumOff val="15000"/>
                </a:schemeClr>
              </a:solidFill>
            </a:endParaRPr>
          </a:p>
          <a:p>
            <a:pPr marL="0" indent="0" algn="ctr">
              <a:buFont typeface="Arial" panose="020B0604020202020204" pitchFamily="34" charset="0"/>
              <a:buNone/>
            </a:pPr>
            <a:endParaRPr lang="en-US" sz="800" b="1" i="1" dirty="0">
              <a:solidFill>
                <a:schemeClr val="tx1">
                  <a:lumMod val="85000"/>
                  <a:lumOff val="15000"/>
                </a:schemeClr>
              </a:solidFill>
            </a:endParaRPr>
          </a:p>
          <a:p>
            <a:pPr marL="0" indent="0" algn="ctr">
              <a:buFont typeface="Arial" panose="020B0604020202020204" pitchFamily="34" charset="0"/>
              <a:buNone/>
            </a:pPr>
            <a:endParaRPr lang="en-US" sz="800" b="1" i="1" dirty="0">
              <a:solidFill>
                <a:schemeClr val="tx1">
                  <a:lumMod val="85000"/>
                  <a:lumOff val="15000"/>
                </a:schemeClr>
              </a:solidFill>
            </a:endParaRPr>
          </a:p>
          <a:p>
            <a:pPr marL="0" indent="0" algn="ctr">
              <a:buFont typeface="Arial" panose="020B0604020202020204" pitchFamily="34" charset="0"/>
              <a:buNone/>
            </a:pPr>
            <a:r>
              <a:rPr lang="en-US" sz="4400" b="1" i="1" dirty="0">
                <a:solidFill>
                  <a:schemeClr val="tx1">
                    <a:lumMod val="85000"/>
                    <a:lumOff val="15000"/>
                  </a:schemeClr>
                </a:solidFill>
              </a:rPr>
              <a:t>Issuing The</a:t>
            </a:r>
          </a:p>
          <a:p>
            <a:pPr marL="0" indent="0" algn="ctr">
              <a:buFont typeface="Arial" panose="020B0604020202020204" pitchFamily="34" charset="0"/>
              <a:buNone/>
            </a:pPr>
            <a:r>
              <a:rPr lang="en-US" sz="4400" b="1" i="1" dirty="0">
                <a:solidFill>
                  <a:schemeClr val="tx1">
                    <a:lumMod val="85000"/>
                    <a:lumOff val="15000"/>
                  </a:schemeClr>
                </a:solidFill>
              </a:rPr>
              <a:t>Final Policy</a:t>
            </a:r>
          </a:p>
        </p:txBody>
      </p:sp>
      <p:pic>
        <p:nvPicPr>
          <p:cNvPr id="9" name="Picture 8">
            <a:extLst>
              <a:ext uri="{FF2B5EF4-FFF2-40B4-BE49-F238E27FC236}">
                <a16:creationId xmlns:a16="http://schemas.microsoft.com/office/drawing/2014/main" id="{37F761B2-1E3C-56AE-2EA9-4A4EAF9AE5F7}"/>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844583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8873-2358-8184-BCDF-13AE36FAE4BB}"/>
              </a:ext>
            </a:extLst>
          </p:cNvPr>
          <p:cNvSpPr>
            <a:spLocks noGrp="1"/>
          </p:cNvSpPr>
          <p:nvPr>
            <p:ph type="title"/>
          </p:nvPr>
        </p:nvSpPr>
        <p:spPr/>
        <p:txBody>
          <a:bodyPr/>
          <a:lstStyle/>
          <a:p>
            <a:r>
              <a:rPr lang="en-US" dirty="0"/>
              <a:t>Policy Issuance – Residential Transactions</a:t>
            </a:r>
          </a:p>
        </p:txBody>
      </p:sp>
      <p:sp>
        <p:nvSpPr>
          <p:cNvPr id="3" name="Content Placeholder 2">
            <a:extLst>
              <a:ext uri="{FF2B5EF4-FFF2-40B4-BE49-F238E27FC236}">
                <a16:creationId xmlns:a16="http://schemas.microsoft.com/office/drawing/2014/main" id="{21C6EF43-490E-2901-83B3-F87973B9F96C}"/>
              </a:ext>
            </a:extLst>
          </p:cNvPr>
          <p:cNvSpPr>
            <a:spLocks noGrp="1"/>
          </p:cNvSpPr>
          <p:nvPr>
            <p:ph idx="1"/>
          </p:nvPr>
        </p:nvSpPr>
        <p:spPr/>
        <p:txBody>
          <a:bodyPr/>
          <a:lstStyle/>
          <a:p>
            <a:pPr marL="0" indent="0">
              <a:buNone/>
            </a:pPr>
            <a:r>
              <a:rPr lang="en-US" dirty="0"/>
              <a:t>Involved Parties</a:t>
            </a:r>
          </a:p>
          <a:p>
            <a:pPr lvl="1"/>
            <a:r>
              <a:rPr lang="en-US" dirty="0"/>
              <a:t>Closing Attorney</a:t>
            </a:r>
          </a:p>
          <a:p>
            <a:pPr lvl="2">
              <a:buFont typeface="Wingdings" panose="05000000000000000000" pitchFamily="2" charset="2"/>
              <a:buChar char="Ø"/>
            </a:pPr>
            <a:r>
              <a:rPr lang="en-US" dirty="0"/>
              <a:t>Lender Counsel </a:t>
            </a:r>
          </a:p>
          <a:p>
            <a:pPr lvl="2">
              <a:buFont typeface="Wingdings" panose="05000000000000000000" pitchFamily="2" charset="2"/>
              <a:buChar char="Ø"/>
            </a:pPr>
            <a:r>
              <a:rPr lang="en-US" dirty="0"/>
              <a:t>Title Attorney/Agent</a:t>
            </a:r>
          </a:p>
          <a:p>
            <a:pPr lvl="2">
              <a:buFont typeface="Wingdings" panose="05000000000000000000" pitchFamily="2" charset="2"/>
              <a:buChar char="Ø"/>
            </a:pPr>
            <a:r>
              <a:rPr lang="en-US" dirty="0"/>
              <a:t>Buyer Counsel (limited representation) </a:t>
            </a:r>
          </a:p>
          <a:p>
            <a:pPr lvl="1"/>
            <a:r>
              <a:rPr lang="en-US" dirty="0"/>
              <a:t>Buyer Counsel</a:t>
            </a:r>
          </a:p>
          <a:p>
            <a:pPr lvl="1"/>
            <a:r>
              <a:rPr lang="en-US" dirty="0"/>
              <a:t>Seller Attorney </a:t>
            </a:r>
          </a:p>
          <a:p>
            <a:pPr marL="457200" lvl="1" indent="0">
              <a:buNone/>
            </a:pPr>
            <a:r>
              <a:rPr lang="en-US" dirty="0"/>
              <a:t>	</a:t>
            </a:r>
          </a:p>
        </p:txBody>
      </p:sp>
      <p:pic>
        <p:nvPicPr>
          <p:cNvPr id="5" name="Picture 4">
            <a:extLst>
              <a:ext uri="{FF2B5EF4-FFF2-40B4-BE49-F238E27FC236}">
                <a16:creationId xmlns:a16="http://schemas.microsoft.com/office/drawing/2014/main" id="{6C8ABDEE-C2BC-B4C0-1315-6C6BB770C12A}"/>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757379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B8873-2358-8184-BCDF-13AE36FAE4BB}"/>
              </a:ext>
            </a:extLst>
          </p:cNvPr>
          <p:cNvSpPr>
            <a:spLocks noGrp="1"/>
          </p:cNvSpPr>
          <p:nvPr>
            <p:ph type="title"/>
          </p:nvPr>
        </p:nvSpPr>
        <p:spPr>
          <a:xfrm>
            <a:off x="841248" y="548640"/>
            <a:ext cx="3600860" cy="5431536"/>
          </a:xfrm>
        </p:spPr>
        <p:txBody>
          <a:bodyPr>
            <a:normAutofit/>
          </a:bodyPr>
          <a:lstStyle/>
          <a:p>
            <a:r>
              <a:rPr lang="en-US" sz="5000" dirty="0"/>
              <a:t>Policy Issuance – Residential Transactions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C6EF43-490E-2901-83B3-F87973B9F96C}"/>
              </a:ext>
            </a:extLst>
          </p:cNvPr>
          <p:cNvSpPr>
            <a:spLocks noGrp="1"/>
          </p:cNvSpPr>
          <p:nvPr>
            <p:ph idx="1"/>
          </p:nvPr>
        </p:nvSpPr>
        <p:spPr>
          <a:xfrm>
            <a:off x="5126418" y="552091"/>
            <a:ext cx="6224335" cy="5431536"/>
          </a:xfrm>
        </p:spPr>
        <p:txBody>
          <a:bodyPr anchor="ctr">
            <a:normAutofit/>
          </a:bodyPr>
          <a:lstStyle/>
          <a:p>
            <a:pPr>
              <a:buFont typeface="Wingdings" panose="05000000000000000000" pitchFamily="2" charset="2"/>
              <a:buChar char="ü"/>
            </a:pPr>
            <a:r>
              <a:rPr lang="en-US" sz="2500" dirty="0"/>
              <a:t>Getting to Record:</a:t>
            </a:r>
          </a:p>
          <a:p>
            <a:pPr lvl="1"/>
            <a:r>
              <a:rPr lang="en-US" sz="2500" dirty="0"/>
              <a:t>Title Rundown</a:t>
            </a:r>
          </a:p>
          <a:p>
            <a:pPr lvl="2">
              <a:buFont typeface="Wingdings" panose="05000000000000000000" pitchFamily="2" charset="2"/>
              <a:buChar char="Ø"/>
            </a:pPr>
            <a:r>
              <a:rPr lang="en-US" sz="2500" dirty="0"/>
              <a:t>Date of Commitment – Closing date </a:t>
            </a:r>
          </a:p>
          <a:p>
            <a:pPr lvl="1"/>
            <a:r>
              <a:rPr lang="en-US" sz="2500" dirty="0"/>
              <a:t>Recording  </a:t>
            </a:r>
          </a:p>
          <a:p>
            <a:pPr lvl="1"/>
            <a:r>
              <a:rPr lang="en-US" sz="2500" dirty="0"/>
              <a:t>Disbursing </a:t>
            </a:r>
          </a:p>
          <a:p>
            <a:pPr>
              <a:buFont typeface="Wingdings" panose="05000000000000000000" pitchFamily="2" charset="2"/>
              <a:buChar char="ü"/>
            </a:pPr>
            <a:r>
              <a:rPr lang="en-US" sz="2500" dirty="0"/>
              <a:t>Policy Preparation </a:t>
            </a:r>
          </a:p>
          <a:p>
            <a:pPr marL="457200" lvl="1" indent="0">
              <a:buNone/>
            </a:pPr>
            <a:r>
              <a:rPr lang="en-US" sz="2200" dirty="0"/>
              <a:t>	</a:t>
            </a:r>
          </a:p>
        </p:txBody>
      </p:sp>
      <p:pic>
        <p:nvPicPr>
          <p:cNvPr id="4" name="Picture 3">
            <a:extLst>
              <a:ext uri="{FF2B5EF4-FFF2-40B4-BE49-F238E27FC236}">
                <a16:creationId xmlns:a16="http://schemas.microsoft.com/office/drawing/2014/main" id="{92CB3C35-0C4A-8274-01EE-233565ADE468}"/>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945867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591E-491E-FF00-04AB-4C49259F16FE}"/>
              </a:ext>
            </a:extLst>
          </p:cNvPr>
          <p:cNvSpPr>
            <a:spLocks noGrp="1"/>
          </p:cNvSpPr>
          <p:nvPr>
            <p:ph type="title"/>
          </p:nvPr>
        </p:nvSpPr>
        <p:spPr>
          <a:xfrm>
            <a:off x="838200" y="152688"/>
            <a:ext cx="10515600" cy="1325563"/>
          </a:xfrm>
        </p:spPr>
        <p:txBody>
          <a:bodyPr/>
          <a:lstStyle/>
          <a:p>
            <a:r>
              <a:rPr lang="en-US" dirty="0"/>
              <a:t>The Policy – Schedule A</a:t>
            </a:r>
          </a:p>
        </p:txBody>
      </p:sp>
      <p:sp>
        <p:nvSpPr>
          <p:cNvPr id="3" name="Content Placeholder 2">
            <a:extLst>
              <a:ext uri="{FF2B5EF4-FFF2-40B4-BE49-F238E27FC236}">
                <a16:creationId xmlns:a16="http://schemas.microsoft.com/office/drawing/2014/main" id="{820B19A6-C834-5458-AAD2-69D8617F644C}"/>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descr="A document with text and letters&#10;&#10;Description automatically generated with medium confidence">
            <a:extLst>
              <a:ext uri="{FF2B5EF4-FFF2-40B4-BE49-F238E27FC236}">
                <a16:creationId xmlns:a16="http://schemas.microsoft.com/office/drawing/2014/main" id="{EAF6AC37-C72C-40D7-7983-8E94C4BCA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9" y="1401139"/>
            <a:ext cx="5380801" cy="414969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B29C0EA-50F4-DB3A-650E-FCE30827A778}"/>
              </a:ext>
            </a:extLst>
          </p:cNvPr>
          <p:cNvPicPr>
            <a:picLocks noChangeAspect="1"/>
          </p:cNvPicPr>
          <p:nvPr/>
        </p:nvPicPr>
        <p:blipFill>
          <a:blip r:embed="rId3"/>
          <a:stretch>
            <a:fillRect/>
          </a:stretch>
        </p:blipFill>
        <p:spPr>
          <a:xfrm>
            <a:off x="7136606" y="1900237"/>
            <a:ext cx="4361974" cy="331946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E51BECCA-B8C4-4B30-6643-157F718BA08C}"/>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887488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591E-491E-FF00-04AB-4C49259F16FE}"/>
              </a:ext>
            </a:extLst>
          </p:cNvPr>
          <p:cNvSpPr>
            <a:spLocks noGrp="1"/>
          </p:cNvSpPr>
          <p:nvPr>
            <p:ph type="title"/>
          </p:nvPr>
        </p:nvSpPr>
        <p:spPr>
          <a:xfrm>
            <a:off x="230910" y="1834958"/>
            <a:ext cx="6179126" cy="1800526"/>
          </a:xfrm>
        </p:spPr>
        <p:txBody>
          <a:bodyPr>
            <a:normAutofit fontScale="90000"/>
          </a:bodyPr>
          <a:lstStyle/>
          <a:p>
            <a:r>
              <a:rPr lang="en-US" dirty="0"/>
              <a:t>The Policy – </a:t>
            </a:r>
            <a:br>
              <a:rPr lang="en-US" dirty="0"/>
            </a:br>
            <a:r>
              <a:rPr lang="en-US" dirty="0"/>
              <a:t>Schedule B </a:t>
            </a:r>
            <a:r>
              <a:rPr lang="en-US" sz="3300" dirty="0"/>
              <a:t>a/k/a B-1</a:t>
            </a:r>
            <a:br>
              <a:rPr lang="en-US" dirty="0"/>
            </a:br>
            <a:r>
              <a:rPr lang="en-US" dirty="0"/>
              <a:t>(Commitment Schedule B-II)</a:t>
            </a:r>
          </a:p>
        </p:txBody>
      </p:sp>
      <p:sp>
        <p:nvSpPr>
          <p:cNvPr id="3" name="Content Placeholder 2">
            <a:extLst>
              <a:ext uri="{FF2B5EF4-FFF2-40B4-BE49-F238E27FC236}">
                <a16:creationId xmlns:a16="http://schemas.microsoft.com/office/drawing/2014/main" id="{820B19A6-C834-5458-AAD2-69D8617F644C}"/>
              </a:ext>
            </a:extLst>
          </p:cNvPr>
          <p:cNvSpPr>
            <a:spLocks noGrp="1"/>
          </p:cNvSpPr>
          <p:nvPr>
            <p:ph idx="1"/>
          </p:nvPr>
        </p:nvSpPr>
        <p:spPr>
          <a:xfrm>
            <a:off x="838201" y="2631078"/>
            <a:ext cx="3888528" cy="3553581"/>
          </a:xfrm>
        </p:spPr>
        <p:txBody>
          <a:bodyPr>
            <a:normAutofit/>
          </a:bodyPr>
          <a:lstStyle/>
          <a:p>
            <a:pPr marL="0" indent="0">
              <a:buNone/>
            </a:pPr>
            <a:endParaRPr lang="en-US" sz="2000"/>
          </a:p>
          <a:p>
            <a:endParaRPr lang="en-US" sz="2000"/>
          </a:p>
          <a:p>
            <a:endParaRPr lang="en-US" sz="2000"/>
          </a:p>
          <a:p>
            <a:endParaRPr lang="en-US" sz="2000"/>
          </a:p>
          <a:p>
            <a:endParaRPr lang="en-US" sz="2000"/>
          </a:p>
          <a:p>
            <a:endParaRPr lang="en-US" sz="2000"/>
          </a:p>
          <a:p>
            <a:endParaRPr lang="en-US" sz="2000"/>
          </a:p>
        </p:txBody>
      </p:sp>
      <p:pic>
        <p:nvPicPr>
          <p:cNvPr id="11" name="Picture 10">
            <a:extLst>
              <a:ext uri="{FF2B5EF4-FFF2-40B4-BE49-F238E27FC236}">
                <a16:creationId xmlns:a16="http://schemas.microsoft.com/office/drawing/2014/main" id="{9758F1F9-A976-69EA-8A5A-E5333EC970E9}"/>
              </a:ext>
            </a:extLst>
          </p:cNvPr>
          <p:cNvPicPr>
            <a:picLocks noChangeAspect="1"/>
          </p:cNvPicPr>
          <p:nvPr/>
        </p:nvPicPr>
        <p:blipFill>
          <a:blip r:embed="rId2"/>
          <a:stretch>
            <a:fillRect/>
          </a:stretch>
        </p:blipFill>
        <p:spPr>
          <a:xfrm>
            <a:off x="6585129" y="639824"/>
            <a:ext cx="4981478" cy="527257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7384017-13B0-7830-D22B-7256521D74C3}"/>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26528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72F7-487A-B9C7-707C-DF3617113B12}"/>
              </a:ext>
            </a:extLst>
          </p:cNvPr>
          <p:cNvSpPr>
            <a:spLocks noGrp="1"/>
          </p:cNvSpPr>
          <p:nvPr>
            <p:ph type="title"/>
          </p:nvPr>
        </p:nvSpPr>
        <p:spPr/>
        <p:txBody>
          <a:bodyPr/>
          <a:lstStyle/>
          <a:p>
            <a:r>
              <a:rPr lang="en-US" dirty="0"/>
              <a:t>Components of the Policy – Schedule B</a:t>
            </a:r>
          </a:p>
        </p:txBody>
      </p:sp>
      <p:pic>
        <p:nvPicPr>
          <p:cNvPr id="7" name="Content Placeholder 6" descr="A close-up of a document&#10;&#10;Description automatically generated">
            <a:extLst>
              <a:ext uri="{FF2B5EF4-FFF2-40B4-BE49-F238E27FC236}">
                <a16:creationId xmlns:a16="http://schemas.microsoft.com/office/drawing/2014/main" id="{C1A320BA-86BE-320C-A050-031F374A1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795" y="2312002"/>
            <a:ext cx="10350409" cy="2233996"/>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0CBEF361-905B-CFDD-1470-DDF5620A7071}"/>
              </a:ext>
            </a:extLst>
          </p:cNvPr>
          <p:cNvPicPr>
            <a:picLocks noChangeAspect="1"/>
          </p:cNvPicPr>
          <p:nvPr/>
        </p:nvPicPr>
        <p:blipFill>
          <a:blip r:embed="rId3"/>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744694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8873-2358-8184-BCDF-13AE36FAE4BB}"/>
              </a:ext>
            </a:extLst>
          </p:cNvPr>
          <p:cNvSpPr>
            <a:spLocks noGrp="1"/>
          </p:cNvSpPr>
          <p:nvPr>
            <p:ph type="title"/>
          </p:nvPr>
        </p:nvSpPr>
        <p:spPr/>
        <p:txBody>
          <a:bodyPr/>
          <a:lstStyle/>
          <a:p>
            <a:r>
              <a:rPr lang="en-US" dirty="0"/>
              <a:t>Policy Issuance – Commercial Transactions</a:t>
            </a:r>
          </a:p>
        </p:txBody>
      </p:sp>
      <p:sp>
        <p:nvSpPr>
          <p:cNvPr id="3" name="Content Placeholder 2">
            <a:extLst>
              <a:ext uri="{FF2B5EF4-FFF2-40B4-BE49-F238E27FC236}">
                <a16:creationId xmlns:a16="http://schemas.microsoft.com/office/drawing/2014/main" id="{21C6EF43-490E-2901-83B3-F87973B9F96C}"/>
              </a:ext>
            </a:extLst>
          </p:cNvPr>
          <p:cNvSpPr>
            <a:spLocks noGrp="1"/>
          </p:cNvSpPr>
          <p:nvPr>
            <p:ph idx="1"/>
          </p:nvPr>
        </p:nvSpPr>
        <p:spPr>
          <a:xfrm>
            <a:off x="263212" y="2098675"/>
            <a:ext cx="4684803" cy="4351338"/>
          </a:xfrm>
        </p:spPr>
        <p:txBody>
          <a:bodyPr/>
          <a:lstStyle/>
          <a:p>
            <a:pPr marL="0" indent="0">
              <a:buNone/>
            </a:pPr>
            <a:r>
              <a:rPr lang="en-US" dirty="0"/>
              <a:t>Involved Parties</a:t>
            </a:r>
          </a:p>
          <a:p>
            <a:pPr lvl="1"/>
            <a:r>
              <a:rPr lang="en-US" dirty="0"/>
              <a:t>Title Attorney Agent</a:t>
            </a:r>
          </a:p>
          <a:p>
            <a:pPr lvl="1"/>
            <a:r>
              <a:rPr lang="en-US" dirty="0"/>
              <a:t>Escrow Agent/Settlement Agent</a:t>
            </a:r>
          </a:p>
          <a:p>
            <a:pPr lvl="1"/>
            <a:r>
              <a:rPr lang="en-US" dirty="0"/>
              <a:t>Buyer Counsel</a:t>
            </a:r>
          </a:p>
          <a:p>
            <a:pPr lvl="1"/>
            <a:r>
              <a:rPr lang="en-US" dirty="0"/>
              <a:t>Seller Counsel</a:t>
            </a:r>
          </a:p>
          <a:p>
            <a:pPr lvl="1"/>
            <a:r>
              <a:rPr lang="en-US" dirty="0"/>
              <a:t>Lender Counsel</a:t>
            </a:r>
          </a:p>
          <a:p>
            <a:pPr marL="457200" lvl="1" indent="0">
              <a:buNone/>
            </a:pPr>
            <a:r>
              <a:rPr lang="en-US" dirty="0"/>
              <a:t>	</a:t>
            </a:r>
          </a:p>
        </p:txBody>
      </p:sp>
      <p:sp>
        <p:nvSpPr>
          <p:cNvPr id="6" name="Arrow: Right 5">
            <a:extLst>
              <a:ext uri="{FF2B5EF4-FFF2-40B4-BE49-F238E27FC236}">
                <a16:creationId xmlns:a16="http://schemas.microsoft.com/office/drawing/2014/main" id="{D52810A7-E27C-1964-C931-1BB285F2FB28}"/>
              </a:ext>
            </a:extLst>
          </p:cNvPr>
          <p:cNvSpPr/>
          <p:nvPr/>
        </p:nvSpPr>
        <p:spPr>
          <a:xfrm>
            <a:off x="4458811" y="3293339"/>
            <a:ext cx="97840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10ED0E-2C09-83B3-2733-BD33202F09AF}"/>
              </a:ext>
            </a:extLst>
          </p:cNvPr>
          <p:cNvSpPr txBox="1"/>
          <p:nvPr/>
        </p:nvSpPr>
        <p:spPr>
          <a:xfrm>
            <a:off x="5547268" y="3275443"/>
            <a:ext cx="1555334" cy="461665"/>
          </a:xfrm>
          <a:prstGeom prst="rect">
            <a:avLst/>
          </a:prstGeom>
          <a:noFill/>
        </p:spPr>
        <p:txBody>
          <a:bodyPr wrap="square" rtlCol="0">
            <a:spAutoFit/>
          </a:bodyPr>
          <a:lstStyle/>
          <a:p>
            <a:r>
              <a:rPr lang="en-US" sz="2400" dirty="0"/>
              <a:t>Pro Forma</a:t>
            </a:r>
          </a:p>
        </p:txBody>
      </p:sp>
      <p:sp>
        <p:nvSpPr>
          <p:cNvPr id="9" name="TextBox 8">
            <a:extLst>
              <a:ext uri="{FF2B5EF4-FFF2-40B4-BE49-F238E27FC236}">
                <a16:creationId xmlns:a16="http://schemas.microsoft.com/office/drawing/2014/main" id="{92A77B54-7C7B-8618-C2DD-11D282501AA8}"/>
              </a:ext>
            </a:extLst>
          </p:cNvPr>
          <p:cNvSpPr txBox="1"/>
          <p:nvPr/>
        </p:nvSpPr>
        <p:spPr>
          <a:xfrm>
            <a:off x="8332149" y="3275443"/>
            <a:ext cx="3424015" cy="461665"/>
          </a:xfrm>
          <a:prstGeom prst="rect">
            <a:avLst/>
          </a:prstGeom>
          <a:noFill/>
        </p:spPr>
        <p:txBody>
          <a:bodyPr wrap="square" rtlCol="0">
            <a:spAutoFit/>
          </a:bodyPr>
          <a:lstStyle/>
          <a:p>
            <a:r>
              <a:rPr lang="en-US" sz="2400" dirty="0"/>
              <a:t>Closing Instruction Letter </a:t>
            </a:r>
          </a:p>
        </p:txBody>
      </p:sp>
      <p:sp>
        <p:nvSpPr>
          <p:cNvPr id="5" name="Arrow: Right 4">
            <a:extLst>
              <a:ext uri="{FF2B5EF4-FFF2-40B4-BE49-F238E27FC236}">
                <a16:creationId xmlns:a16="http://schemas.microsoft.com/office/drawing/2014/main" id="{81B49B98-0C16-1D2F-2C46-66974132459C}"/>
              </a:ext>
            </a:extLst>
          </p:cNvPr>
          <p:cNvSpPr/>
          <p:nvPr/>
        </p:nvSpPr>
        <p:spPr>
          <a:xfrm>
            <a:off x="7212651" y="3263959"/>
            <a:ext cx="97840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CDDF74-DB23-A35C-7D0F-8BF5DEC92C79}"/>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310236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8873-2358-8184-BCDF-13AE36FAE4BB}"/>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Thank you </a:t>
            </a:r>
          </a:p>
        </p:txBody>
      </p:sp>
      <p:pic>
        <p:nvPicPr>
          <p:cNvPr id="12" name="Graphic 11" descr="Questions outline">
            <a:extLst>
              <a:ext uri="{FF2B5EF4-FFF2-40B4-BE49-F238E27FC236}">
                <a16:creationId xmlns:a16="http://schemas.microsoft.com/office/drawing/2014/main" id="{5F250125-B7D6-A131-249B-38D3299EA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9190" y="1825814"/>
            <a:ext cx="3605784" cy="3605784"/>
          </a:xfrm>
          <a:prstGeom prst="rect">
            <a:avLst/>
          </a:prstGeom>
        </p:spPr>
      </p:pic>
      <p:pic>
        <p:nvPicPr>
          <p:cNvPr id="3" name="Picture 2">
            <a:extLst>
              <a:ext uri="{FF2B5EF4-FFF2-40B4-BE49-F238E27FC236}">
                <a16:creationId xmlns:a16="http://schemas.microsoft.com/office/drawing/2014/main" id="{D37BA22E-159A-47F7-84CE-6D54B0BFD351}"/>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351522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72F7-487A-B9C7-707C-DF3617113B12}"/>
              </a:ext>
            </a:extLst>
          </p:cNvPr>
          <p:cNvSpPr>
            <a:spLocks noGrp="1"/>
          </p:cNvSpPr>
          <p:nvPr>
            <p:ph type="title"/>
          </p:nvPr>
        </p:nvSpPr>
        <p:spPr/>
        <p:txBody>
          <a:bodyPr/>
          <a:lstStyle/>
          <a:p>
            <a:pPr algn="ctr"/>
            <a:r>
              <a:rPr lang="en-US" dirty="0"/>
              <a:t>Components of the Policy – Schedule B, </a:t>
            </a:r>
            <a:r>
              <a:rPr lang="en-US"/>
              <a:t>Part II</a:t>
            </a:r>
            <a:br>
              <a:rPr lang="en-US" dirty="0"/>
            </a:br>
            <a:r>
              <a:rPr lang="en-US" dirty="0"/>
              <a:t>(loan policy only)</a:t>
            </a:r>
          </a:p>
        </p:txBody>
      </p:sp>
      <p:pic>
        <p:nvPicPr>
          <p:cNvPr id="7" name="Content Placeholder 6">
            <a:extLst>
              <a:ext uri="{FF2B5EF4-FFF2-40B4-BE49-F238E27FC236}">
                <a16:creationId xmlns:a16="http://schemas.microsoft.com/office/drawing/2014/main" id="{C1A320BA-86BE-320C-A050-031F374A123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03391" y="2055105"/>
            <a:ext cx="10515600" cy="2233996"/>
          </a:xfrm>
        </p:spPr>
      </p:pic>
      <p:pic>
        <p:nvPicPr>
          <p:cNvPr id="4" name="Picture 3">
            <a:extLst>
              <a:ext uri="{FF2B5EF4-FFF2-40B4-BE49-F238E27FC236}">
                <a16:creationId xmlns:a16="http://schemas.microsoft.com/office/drawing/2014/main" id="{1EA3BD6A-3D48-57A9-46D8-A857D44F1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91" y="4497387"/>
            <a:ext cx="10521819" cy="621314"/>
          </a:xfrm>
          <a:prstGeom prst="rect">
            <a:avLst/>
          </a:prstGeom>
        </p:spPr>
      </p:pic>
      <p:pic>
        <p:nvPicPr>
          <p:cNvPr id="3" name="Picture 2">
            <a:extLst>
              <a:ext uri="{FF2B5EF4-FFF2-40B4-BE49-F238E27FC236}">
                <a16:creationId xmlns:a16="http://schemas.microsoft.com/office/drawing/2014/main" id="{D575F7EA-6EEC-6EEA-3CE2-B386394F4600}"/>
              </a:ext>
            </a:extLst>
          </p:cNvPr>
          <p:cNvPicPr>
            <a:picLocks noChangeAspect="1"/>
          </p:cNvPicPr>
          <p:nvPr/>
        </p:nvPicPr>
        <p:blipFill>
          <a:blip r:embed="rId4"/>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98302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Magnifying glass with solid fill">
            <a:extLst>
              <a:ext uri="{FF2B5EF4-FFF2-40B4-BE49-F238E27FC236}">
                <a16:creationId xmlns:a16="http://schemas.microsoft.com/office/drawing/2014/main" id="{FB7A8CAA-9086-B1DC-42F3-2D7A2EE5E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3330" y="890341"/>
            <a:ext cx="2093320" cy="2093320"/>
          </a:xfrm>
          <a:prstGeom prst="rect">
            <a:avLst/>
          </a:prstGeom>
        </p:spPr>
      </p:pic>
      <p:pic>
        <p:nvPicPr>
          <p:cNvPr id="14" name="Graphic 13" descr="Weights Uneven with solid fill">
            <a:extLst>
              <a:ext uri="{FF2B5EF4-FFF2-40B4-BE49-F238E27FC236}">
                <a16:creationId xmlns:a16="http://schemas.microsoft.com/office/drawing/2014/main" id="{A432ACD6-EA7B-64CB-3194-01C0C4E1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203330" y="3169155"/>
            <a:ext cx="2093320" cy="2093320"/>
          </a:xfrm>
          <a:prstGeom prst="rect">
            <a:avLst/>
          </a:prstGeom>
        </p:spPr>
      </p:pic>
      <p:sp>
        <p:nvSpPr>
          <p:cNvPr id="12" name="Content Placeholder 3">
            <a:extLst>
              <a:ext uri="{FF2B5EF4-FFF2-40B4-BE49-F238E27FC236}">
                <a16:creationId xmlns:a16="http://schemas.microsoft.com/office/drawing/2014/main" id="{1D2E78F1-26D6-582D-5431-EEE605E2108F}"/>
              </a:ext>
            </a:extLst>
          </p:cNvPr>
          <p:cNvSpPr>
            <a:spLocks noGrp="1"/>
          </p:cNvSpPr>
          <p:nvPr>
            <p:ph sz="half" idx="2"/>
          </p:nvPr>
        </p:nvSpPr>
        <p:spPr>
          <a:xfrm>
            <a:off x="1677568" y="774016"/>
            <a:ext cx="6733007" cy="4093871"/>
          </a:xfrm>
          <a:ln w="184150">
            <a:solidFill>
              <a:srgbClr val="ED7D31"/>
            </a:solidFill>
          </a:ln>
          <a:effectLst>
            <a:glow rad="152400">
              <a:schemeClr val="tx1">
                <a:alpha val="40000"/>
              </a:schemeClr>
            </a:glow>
          </a:effectLst>
        </p:spPr>
        <p:txBody>
          <a:bodyPr vert="horz" lIns="91440" tIns="45720" rIns="91440" bIns="45720" rtlCol="0">
            <a:noAutofit/>
          </a:bodyPr>
          <a:lstStyle/>
          <a:p>
            <a:pPr marL="0" indent="0" algn="ctr">
              <a:buNone/>
            </a:pPr>
            <a:endParaRPr lang="en-US" sz="2000" i="1" dirty="0">
              <a:solidFill>
                <a:schemeClr val="tx1">
                  <a:lumMod val="85000"/>
                  <a:lumOff val="15000"/>
                </a:schemeClr>
              </a:solidFill>
            </a:endParaRPr>
          </a:p>
          <a:p>
            <a:pPr marL="0" indent="0" algn="ctr">
              <a:buNone/>
            </a:pPr>
            <a:endParaRPr lang="en-US" sz="8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Title Search Types </a:t>
            </a:r>
          </a:p>
          <a:p>
            <a:pPr marL="0" indent="0" algn="ctr">
              <a:buNone/>
            </a:pPr>
            <a:endParaRPr lang="en-US" sz="20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And</a:t>
            </a:r>
          </a:p>
          <a:p>
            <a:pPr marL="0" indent="0" algn="ctr">
              <a:buNone/>
            </a:pPr>
            <a:endParaRPr lang="en-US" sz="2000" b="1" i="1" dirty="0">
              <a:solidFill>
                <a:schemeClr val="tx1">
                  <a:lumMod val="85000"/>
                  <a:lumOff val="15000"/>
                </a:schemeClr>
              </a:solidFill>
            </a:endParaRPr>
          </a:p>
          <a:p>
            <a:pPr marL="0" indent="0" algn="ctr">
              <a:buNone/>
            </a:pPr>
            <a:r>
              <a:rPr lang="en-US" sz="4400" b="1" i="1" dirty="0">
                <a:solidFill>
                  <a:schemeClr val="tx1">
                    <a:lumMod val="85000"/>
                    <a:lumOff val="15000"/>
                  </a:schemeClr>
                </a:solidFill>
              </a:rPr>
              <a:t>Attorney’s Title Review</a:t>
            </a:r>
          </a:p>
        </p:txBody>
      </p:sp>
      <p:pic>
        <p:nvPicPr>
          <p:cNvPr id="13" name="Picture 12">
            <a:extLst>
              <a:ext uri="{FF2B5EF4-FFF2-40B4-BE49-F238E27FC236}">
                <a16:creationId xmlns:a16="http://schemas.microsoft.com/office/drawing/2014/main" id="{B33652FB-5E46-53DC-688D-F62C0ED1B9FB}"/>
              </a:ext>
            </a:extLst>
          </p:cNvPr>
          <p:cNvPicPr>
            <a:picLocks noChangeAspect="1"/>
          </p:cNvPicPr>
          <p:nvPr/>
        </p:nvPicPr>
        <p:blipFill>
          <a:blip r:embed="rId6"/>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290479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6987-A13B-EEC4-F986-755887EA0BA0}"/>
              </a:ext>
            </a:extLst>
          </p:cNvPr>
          <p:cNvSpPr>
            <a:spLocks noGrp="1"/>
          </p:cNvSpPr>
          <p:nvPr>
            <p:ph type="title"/>
          </p:nvPr>
        </p:nvSpPr>
        <p:spPr/>
        <p:txBody>
          <a:bodyPr/>
          <a:lstStyle/>
          <a:p>
            <a:r>
              <a:rPr lang="en-US" dirty="0"/>
              <a:t>Title Search</a:t>
            </a:r>
          </a:p>
        </p:txBody>
      </p:sp>
      <p:sp>
        <p:nvSpPr>
          <p:cNvPr id="3" name="Content Placeholder 2">
            <a:extLst>
              <a:ext uri="{FF2B5EF4-FFF2-40B4-BE49-F238E27FC236}">
                <a16:creationId xmlns:a16="http://schemas.microsoft.com/office/drawing/2014/main" id="{1D19F951-4E6D-8737-554E-4B9955A91357}"/>
              </a:ext>
            </a:extLst>
          </p:cNvPr>
          <p:cNvSpPr>
            <a:spLocks noGrp="1"/>
          </p:cNvSpPr>
          <p:nvPr>
            <p:ph idx="1"/>
          </p:nvPr>
        </p:nvSpPr>
        <p:spPr/>
        <p:txBody>
          <a:bodyPr/>
          <a:lstStyle/>
          <a:p>
            <a:r>
              <a:rPr lang="en-US" dirty="0"/>
              <a:t>Title Report </a:t>
            </a:r>
          </a:p>
          <a:p>
            <a:pPr lvl="1"/>
            <a:r>
              <a:rPr lang="en-US" dirty="0"/>
              <a:t>Certification by attorney or examiner as to owner, liens, etc.</a:t>
            </a:r>
          </a:p>
          <a:p>
            <a:pPr lvl="1"/>
            <a:r>
              <a:rPr lang="en-US" dirty="0"/>
              <a:t>Copies of current deed and encumbrances only</a:t>
            </a:r>
          </a:p>
          <a:p>
            <a:r>
              <a:rPr lang="en-US" dirty="0"/>
              <a:t>Title Abstract</a:t>
            </a:r>
          </a:p>
          <a:p>
            <a:pPr lvl="1"/>
            <a:r>
              <a:rPr lang="en-US" dirty="0"/>
              <a:t>Conclusion sheet (similar to what is contained in title report)</a:t>
            </a:r>
          </a:p>
          <a:p>
            <a:pPr lvl="1"/>
            <a:r>
              <a:rPr lang="en-US" dirty="0"/>
              <a:t>Also includes schedule or “run” sheets and copies of all pertinent documents in the chain</a:t>
            </a:r>
          </a:p>
        </p:txBody>
      </p:sp>
      <p:pic>
        <p:nvPicPr>
          <p:cNvPr id="4" name="Picture 3">
            <a:extLst>
              <a:ext uri="{FF2B5EF4-FFF2-40B4-BE49-F238E27FC236}">
                <a16:creationId xmlns:a16="http://schemas.microsoft.com/office/drawing/2014/main" id="{66026CDA-F4D0-ADAA-3F66-10E24A5DA4B6}"/>
              </a:ext>
            </a:extLst>
          </p:cNvPr>
          <p:cNvPicPr>
            <a:picLocks noChangeAspect="1"/>
          </p:cNvPicPr>
          <p:nvPr/>
        </p:nvPicPr>
        <p:blipFill>
          <a:blip r:embed="rId2"/>
          <a:stretch>
            <a:fillRect/>
          </a:stretch>
        </p:blipFill>
        <p:spPr>
          <a:xfrm>
            <a:off x="420687" y="5979694"/>
            <a:ext cx="11553825" cy="878305"/>
          </a:xfrm>
          <a:prstGeom prst="rect">
            <a:avLst/>
          </a:prstGeom>
        </p:spPr>
      </p:pic>
    </p:spTree>
    <p:extLst>
      <p:ext uri="{BB962C8B-B14F-4D97-AF65-F5344CB8AC3E}">
        <p14:creationId xmlns:p14="http://schemas.microsoft.com/office/powerpoint/2010/main" val="118645378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2963</TotalTime>
  <Words>2759</Words>
  <Application>Microsoft Office PowerPoint</Application>
  <PresentationFormat>Widescreen</PresentationFormat>
  <Paragraphs>388</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Courier New</vt:lpstr>
      <vt:lpstr>Times New Roman</vt:lpstr>
      <vt:lpstr>Verdana</vt:lpstr>
      <vt:lpstr>Wingdings</vt:lpstr>
      <vt:lpstr>Office 2013 - 2022 Theme</vt:lpstr>
      <vt:lpstr>Welcome to: MCLE’s Marking Up Title Commitments, Eliminating Exceptions and Getting Endorsements</vt:lpstr>
      <vt:lpstr>PowerPoint Presentation</vt:lpstr>
      <vt:lpstr>Title Insurance Policies &amp; Types of Policies  </vt:lpstr>
      <vt:lpstr>Components of the Title Policy - Jacket</vt:lpstr>
      <vt:lpstr>Components of the Policy – Schedule A</vt:lpstr>
      <vt:lpstr>Components of the Policy – Schedule B</vt:lpstr>
      <vt:lpstr>Components of the Policy – Schedule B, Part II (loan policy only)</vt:lpstr>
      <vt:lpstr>PowerPoint Presentation</vt:lpstr>
      <vt:lpstr>Title Search</vt:lpstr>
      <vt:lpstr>Title Abstract - Conclusion Sheet Sample</vt:lpstr>
      <vt:lpstr>Length of Title Search</vt:lpstr>
      <vt:lpstr>Title Review</vt:lpstr>
      <vt:lpstr>PowerPoint Presentation</vt:lpstr>
      <vt:lpstr>The Title Commitment </vt:lpstr>
      <vt:lpstr>The Title Commitment – The Jacket </vt:lpstr>
      <vt:lpstr>The Title Commitment  Schedule A </vt:lpstr>
      <vt:lpstr>Schedule B Part I</vt:lpstr>
      <vt:lpstr>Schedule B part 1 – continued Sample Requirements</vt:lpstr>
      <vt:lpstr>Schedule B, Part 1 – continued </vt:lpstr>
      <vt:lpstr>Schedule B Part II</vt:lpstr>
      <vt:lpstr>Schedule B Part II – continued Special Exceptions</vt:lpstr>
      <vt:lpstr>Schedule B Part II – continued Special Exceptions: What the Title Report May not (Explicitly)Tell You </vt:lpstr>
      <vt:lpstr>PowerPoint Presentation</vt:lpstr>
      <vt:lpstr>PowerPoint Presentation</vt:lpstr>
      <vt:lpstr>Lender Title Policy Requirements</vt:lpstr>
      <vt:lpstr>Standard Endorsements</vt:lpstr>
      <vt:lpstr>Other Lender Requirements </vt:lpstr>
      <vt:lpstr>Other Lender Requirements </vt:lpstr>
      <vt:lpstr>Other Lender Requirements </vt:lpstr>
      <vt:lpstr>Other Lender Requirements </vt:lpstr>
      <vt:lpstr>FinCEN and Title Insurance </vt:lpstr>
      <vt:lpstr>Schedule B part 1 – continued FinCEN Requirement</vt:lpstr>
      <vt:lpstr>PowerPoint Presentation</vt:lpstr>
      <vt:lpstr>Requirements – Title Commitment Schedule B</vt:lpstr>
      <vt:lpstr>Title objection letter sample</vt:lpstr>
      <vt:lpstr>Title objection letter - requirements</vt:lpstr>
      <vt:lpstr>Title objection letter – requirements, cont.</vt:lpstr>
      <vt:lpstr>Title objection letter – Exceptions (Easement)</vt:lpstr>
      <vt:lpstr>Title objection letter – Exceptions (OOC)</vt:lpstr>
      <vt:lpstr>Title Objection Letter - Survey</vt:lpstr>
      <vt:lpstr>PowerPoint Presentation</vt:lpstr>
      <vt:lpstr>Pro Forma Policy</vt:lpstr>
      <vt:lpstr>Pro Forma Policy – Schedule B</vt:lpstr>
      <vt:lpstr>PowerPoint Presentation</vt:lpstr>
      <vt:lpstr>Endorsements</vt:lpstr>
      <vt:lpstr>The ALTA 9 Endorsements:  REM (Restrictions, Encroachments, and Minerals)</vt:lpstr>
      <vt:lpstr>The ALTA 9 Endorsements:  CCR (Covenants, Conditions, and Restrictions) </vt:lpstr>
      <vt:lpstr>The ALTA 9 Endorsements:  Private Rights</vt:lpstr>
      <vt:lpstr>ALTA 17 – Access Endorsements</vt:lpstr>
      <vt:lpstr>Location &amp; Same as Survey Endorsements</vt:lpstr>
      <vt:lpstr>ALTA 28 – Easements and Encroachments</vt:lpstr>
      <vt:lpstr>Loan Related Endorsements </vt:lpstr>
      <vt:lpstr>ALTA 3 – Zoning</vt:lpstr>
      <vt:lpstr>Specialty Endorsements</vt:lpstr>
      <vt:lpstr>PowerPoint Presentation</vt:lpstr>
      <vt:lpstr>Policy Issuance – Residential Transactions</vt:lpstr>
      <vt:lpstr>Policy Issuance – Residential Transactions</vt:lpstr>
      <vt:lpstr>The Policy – Schedule A</vt:lpstr>
      <vt:lpstr>The Policy –  Schedule B a/k/a B-1 (Commitment Schedule B-II)</vt:lpstr>
      <vt:lpstr>Policy Issuance – Commercial Transactions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Title Insurance Policies</dc:title>
  <dc:creator>Tracie Kester</dc:creator>
  <cp:lastModifiedBy>Jutta Deeney</cp:lastModifiedBy>
  <cp:revision>43</cp:revision>
  <dcterms:created xsi:type="dcterms:W3CDTF">2024-03-22T17:47:12Z</dcterms:created>
  <dcterms:modified xsi:type="dcterms:W3CDTF">2024-04-03T10:47:18Z</dcterms:modified>
</cp:coreProperties>
</file>