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304" r:id="rId2"/>
    <p:sldId id="257" r:id="rId3"/>
    <p:sldId id="307" r:id="rId4"/>
    <p:sldId id="290" r:id="rId5"/>
    <p:sldId id="291" r:id="rId6"/>
    <p:sldId id="292" r:id="rId7"/>
    <p:sldId id="308" r:id="rId8"/>
    <p:sldId id="301" r:id="rId9"/>
    <p:sldId id="300" r:id="rId10"/>
    <p:sldId id="309" r:id="rId11"/>
    <p:sldId id="310" r:id="rId12"/>
    <p:sldId id="305" r:id="rId13"/>
    <p:sldId id="293" r:id="rId14"/>
    <p:sldId id="306" r:id="rId15"/>
    <p:sldId id="295" r:id="rId16"/>
    <p:sldId id="299" r:id="rId17"/>
    <p:sldId id="294" r:id="rId18"/>
    <p:sldId id="296" r:id="rId19"/>
    <p:sldId id="302" r:id="rId20"/>
    <p:sldId id="298" r:id="rId21"/>
    <p:sldId id="297" r:id="rId22"/>
    <p:sldId id="303" r:id="rId23"/>
    <p:sldId id="313" r:id="rId24"/>
    <p:sldId id="311" r:id="rId25"/>
    <p:sldId id="312" r:id="rId26"/>
    <p:sldId id="28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A5D"/>
    <a:srgbClr val="9858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048"/>
    <p:restoredTop sz="94676"/>
  </p:normalViewPr>
  <p:slideViewPr>
    <p:cSldViewPr snapToGrid="0">
      <p:cViewPr varScale="1">
        <p:scale>
          <a:sx n="181" d="100"/>
          <a:sy n="181" d="100"/>
        </p:scale>
        <p:origin x="2568" y="192"/>
      </p:cViewPr>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ata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BF6868-04F1-41BF-97D4-809BBFCE34C8}"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87E5D7A6-D8FF-4BF3-B46B-7721FA045929}">
      <dgm:prSet/>
      <dgm:spPr/>
      <dgm:t>
        <a:bodyPr/>
        <a:lstStyle/>
        <a:p>
          <a:pPr>
            <a:defRPr b="1"/>
          </a:pPr>
          <a:r>
            <a:rPr lang="en-US"/>
            <a:t>Comparative Treatment Limitations—Plans “may not apply treatment limitations to mental health benefits that are more restrictive than ‘the predominant treatment limitations applied to substantially all medical and surgical benefits.’”  </a:t>
          </a:r>
          <a:r>
            <a:rPr lang="en-US" i="1"/>
            <a:t>Nancy S. v. Anthem Blue Cross and Blue Shield</a:t>
          </a:r>
          <a:r>
            <a:rPr lang="en-US"/>
            <a:t>, Case No. 2:19-cv-00231, 2020 WL 2736023 (D. Utah Dec. 27, 2020); </a:t>
          </a:r>
          <a:r>
            <a:rPr lang="en-US" i="1"/>
            <a:t>A.Z. by and through E.Z. v. Regence Blueshield</a:t>
          </a:r>
          <a:r>
            <a:rPr lang="en-US"/>
            <a:t>, 333 F.Supp.3d 1069, 1078 (D. Wash. 2018).</a:t>
          </a:r>
        </a:p>
      </dgm:t>
    </dgm:pt>
    <dgm:pt modelId="{9CCE2410-7D28-4A1A-A404-87E18D0A2762}" type="parTrans" cxnId="{BC54FE4A-05E9-43A3-BCE2-2515A8F09A80}">
      <dgm:prSet/>
      <dgm:spPr/>
      <dgm:t>
        <a:bodyPr/>
        <a:lstStyle/>
        <a:p>
          <a:endParaRPr lang="en-US"/>
        </a:p>
      </dgm:t>
    </dgm:pt>
    <dgm:pt modelId="{000431A9-AB7C-4EF5-BA63-A5108BCA3DDB}" type="sibTrans" cxnId="{BC54FE4A-05E9-43A3-BCE2-2515A8F09A80}">
      <dgm:prSet/>
      <dgm:spPr/>
      <dgm:t>
        <a:bodyPr/>
        <a:lstStyle/>
        <a:p>
          <a:endParaRPr lang="en-US"/>
        </a:p>
      </dgm:t>
    </dgm:pt>
    <dgm:pt modelId="{C6C34E17-73D5-4AD8-8850-BF59030CE04F}">
      <dgm:prSet/>
      <dgm:spPr/>
      <dgm:t>
        <a:bodyPr/>
        <a:lstStyle/>
        <a:p>
          <a:pPr>
            <a:defRPr b="1"/>
          </a:pPr>
          <a:r>
            <a:rPr lang="en-US"/>
            <a:t>Separate Treatment Limitations—Plans may not apply “separate treatment limitations” only to mental health benefits.  </a:t>
          </a:r>
          <a:r>
            <a:rPr lang="en-US" i="1"/>
            <a:t>Id.; </a:t>
          </a:r>
          <a:r>
            <a:rPr lang="en-US"/>
            <a:t>29 U.S.C. § 1185a(a)(3).</a:t>
          </a:r>
        </a:p>
      </dgm:t>
    </dgm:pt>
    <dgm:pt modelId="{D58A4530-33E0-49E2-8388-DE3D43D6C8FD}" type="parTrans" cxnId="{6837A572-B775-4465-ADC1-E7B3D3CE5A9C}">
      <dgm:prSet/>
      <dgm:spPr/>
      <dgm:t>
        <a:bodyPr/>
        <a:lstStyle/>
        <a:p>
          <a:endParaRPr lang="en-US"/>
        </a:p>
      </dgm:t>
    </dgm:pt>
    <dgm:pt modelId="{E5F3B2A5-1AEB-4E36-B1CC-0BC9049D0236}" type="sibTrans" cxnId="{6837A572-B775-4465-ADC1-E7B3D3CE5A9C}">
      <dgm:prSet/>
      <dgm:spPr/>
      <dgm:t>
        <a:bodyPr/>
        <a:lstStyle/>
        <a:p>
          <a:endParaRPr lang="en-US"/>
        </a:p>
      </dgm:t>
    </dgm:pt>
    <dgm:pt modelId="{FA70E4BB-793E-4E30-A5D3-C217A445F18B}">
      <dgm:prSet/>
      <dgm:spPr/>
      <dgm:t>
        <a:bodyPr/>
        <a:lstStyle/>
        <a:p>
          <a:pPr>
            <a:defRPr b="1"/>
          </a:pPr>
          <a:r>
            <a:rPr lang="en-US"/>
            <a:t>Two Types of Treatment Limitations:</a:t>
          </a:r>
        </a:p>
      </dgm:t>
    </dgm:pt>
    <dgm:pt modelId="{4B615016-A625-46EB-9BF6-A097251B8E5A}" type="parTrans" cxnId="{65031E5B-6C5C-4A9F-99FE-F823E73EB376}">
      <dgm:prSet/>
      <dgm:spPr/>
      <dgm:t>
        <a:bodyPr/>
        <a:lstStyle/>
        <a:p>
          <a:endParaRPr lang="en-US"/>
        </a:p>
      </dgm:t>
    </dgm:pt>
    <dgm:pt modelId="{2BFA3A55-B6B8-461F-85BE-4C2BA606CB0B}" type="sibTrans" cxnId="{65031E5B-6C5C-4A9F-99FE-F823E73EB376}">
      <dgm:prSet/>
      <dgm:spPr/>
      <dgm:t>
        <a:bodyPr/>
        <a:lstStyle/>
        <a:p>
          <a:endParaRPr lang="en-US"/>
        </a:p>
      </dgm:t>
    </dgm:pt>
    <dgm:pt modelId="{A056A284-FF61-4DB0-888C-F29DDEFD8171}">
      <dgm:prSet/>
      <dgm:spPr/>
      <dgm:t>
        <a:bodyPr/>
        <a:lstStyle/>
        <a:p>
          <a:r>
            <a:rPr lang="en-US"/>
            <a:t>Quantitative Treatment Limitations (“QTL”): 29 U.S.C. § 1185a(a)(3)(A)(i)</a:t>
          </a:r>
        </a:p>
      </dgm:t>
    </dgm:pt>
    <dgm:pt modelId="{4595455A-47FA-4D29-A792-09668835FD56}" type="parTrans" cxnId="{1C6392A1-E302-4ED8-8B59-D6ECE89941DA}">
      <dgm:prSet/>
      <dgm:spPr/>
      <dgm:t>
        <a:bodyPr/>
        <a:lstStyle/>
        <a:p>
          <a:endParaRPr lang="en-US"/>
        </a:p>
      </dgm:t>
    </dgm:pt>
    <dgm:pt modelId="{75B8F8B1-7B18-4E8A-AEF9-A230BE73A38D}" type="sibTrans" cxnId="{1C6392A1-E302-4ED8-8B59-D6ECE89941DA}">
      <dgm:prSet/>
      <dgm:spPr/>
      <dgm:t>
        <a:bodyPr/>
        <a:lstStyle/>
        <a:p>
          <a:endParaRPr lang="en-US"/>
        </a:p>
      </dgm:t>
    </dgm:pt>
    <dgm:pt modelId="{F1F89550-5F59-4FE0-8FF0-1E557FDA96A9}">
      <dgm:prSet/>
      <dgm:spPr/>
      <dgm:t>
        <a:bodyPr/>
        <a:lstStyle/>
        <a:p>
          <a:r>
            <a:rPr lang="en-US"/>
            <a:t>Nonquantitative Treatment Limitations (“NQTL”): 29 U.S.C. § 1185a(a)(3)(A)(ii)</a:t>
          </a:r>
        </a:p>
      </dgm:t>
    </dgm:pt>
    <dgm:pt modelId="{F57496C3-FA60-45D6-97DB-7831347B7CD3}" type="parTrans" cxnId="{E8F986A9-2E3E-4DB8-AB95-FDB83F2DB527}">
      <dgm:prSet/>
      <dgm:spPr/>
      <dgm:t>
        <a:bodyPr/>
        <a:lstStyle/>
        <a:p>
          <a:endParaRPr lang="en-US"/>
        </a:p>
      </dgm:t>
    </dgm:pt>
    <dgm:pt modelId="{7D6D224D-66BC-494B-A1D5-3108786BF99D}" type="sibTrans" cxnId="{E8F986A9-2E3E-4DB8-AB95-FDB83F2DB527}">
      <dgm:prSet/>
      <dgm:spPr/>
      <dgm:t>
        <a:bodyPr/>
        <a:lstStyle/>
        <a:p>
          <a:endParaRPr lang="en-US"/>
        </a:p>
      </dgm:t>
    </dgm:pt>
    <dgm:pt modelId="{7B61B861-1EAF-3E49-9924-ACE5EC8C37E1}" type="pres">
      <dgm:prSet presAssocID="{ADBF6868-04F1-41BF-97D4-809BBFCE34C8}" presName="Name0" presStyleCnt="0">
        <dgm:presLayoutVars>
          <dgm:dir/>
          <dgm:animLvl val="lvl"/>
          <dgm:resizeHandles val="exact"/>
        </dgm:presLayoutVars>
      </dgm:prSet>
      <dgm:spPr/>
    </dgm:pt>
    <dgm:pt modelId="{42C3D893-3FAB-5E4E-92C8-D8692DD93BD9}" type="pres">
      <dgm:prSet presAssocID="{FA70E4BB-793E-4E30-A5D3-C217A445F18B}" presName="boxAndChildren" presStyleCnt="0"/>
      <dgm:spPr/>
    </dgm:pt>
    <dgm:pt modelId="{35C50D27-2058-A645-96B8-899FDDCCB735}" type="pres">
      <dgm:prSet presAssocID="{FA70E4BB-793E-4E30-A5D3-C217A445F18B}" presName="parentTextBox" presStyleLbl="node1" presStyleIdx="0" presStyleCnt="3"/>
      <dgm:spPr/>
    </dgm:pt>
    <dgm:pt modelId="{DDE7CE83-0EC8-694A-8453-B124E64136D5}" type="pres">
      <dgm:prSet presAssocID="{FA70E4BB-793E-4E30-A5D3-C217A445F18B}" presName="entireBox" presStyleLbl="node1" presStyleIdx="0" presStyleCnt="3"/>
      <dgm:spPr/>
    </dgm:pt>
    <dgm:pt modelId="{CB4014BD-A9F9-ED4A-AFC9-E8E9C611B197}" type="pres">
      <dgm:prSet presAssocID="{FA70E4BB-793E-4E30-A5D3-C217A445F18B}" presName="descendantBox" presStyleCnt="0"/>
      <dgm:spPr/>
    </dgm:pt>
    <dgm:pt modelId="{534605F5-E04F-004E-B4CE-4BA4A6F21834}" type="pres">
      <dgm:prSet presAssocID="{A056A284-FF61-4DB0-888C-F29DDEFD8171}" presName="childTextBox" presStyleLbl="fgAccFollowNode1" presStyleIdx="0" presStyleCnt="2">
        <dgm:presLayoutVars>
          <dgm:bulletEnabled val="1"/>
        </dgm:presLayoutVars>
      </dgm:prSet>
      <dgm:spPr/>
    </dgm:pt>
    <dgm:pt modelId="{C58DE41B-C513-4744-A7FD-C5391D320437}" type="pres">
      <dgm:prSet presAssocID="{F1F89550-5F59-4FE0-8FF0-1E557FDA96A9}" presName="childTextBox" presStyleLbl="fgAccFollowNode1" presStyleIdx="1" presStyleCnt="2">
        <dgm:presLayoutVars>
          <dgm:bulletEnabled val="1"/>
        </dgm:presLayoutVars>
      </dgm:prSet>
      <dgm:spPr/>
    </dgm:pt>
    <dgm:pt modelId="{D4F2A20B-B68E-4B40-B1F1-965AAFBA0227}" type="pres">
      <dgm:prSet presAssocID="{E5F3B2A5-1AEB-4E36-B1CC-0BC9049D0236}" presName="sp" presStyleCnt="0"/>
      <dgm:spPr/>
    </dgm:pt>
    <dgm:pt modelId="{158EB503-8185-E94C-8604-28C27807127E}" type="pres">
      <dgm:prSet presAssocID="{C6C34E17-73D5-4AD8-8850-BF59030CE04F}" presName="arrowAndChildren" presStyleCnt="0"/>
      <dgm:spPr/>
    </dgm:pt>
    <dgm:pt modelId="{486ACBBB-BBCB-B249-B23D-7F01E6FE3CF6}" type="pres">
      <dgm:prSet presAssocID="{C6C34E17-73D5-4AD8-8850-BF59030CE04F}" presName="parentTextArrow" presStyleLbl="node1" presStyleIdx="1" presStyleCnt="3"/>
      <dgm:spPr/>
    </dgm:pt>
    <dgm:pt modelId="{575ABB67-8C46-DC4D-8F7D-5D7B286147DE}" type="pres">
      <dgm:prSet presAssocID="{000431A9-AB7C-4EF5-BA63-A5108BCA3DDB}" presName="sp" presStyleCnt="0"/>
      <dgm:spPr/>
    </dgm:pt>
    <dgm:pt modelId="{A0FD8715-8AB3-834B-989C-92E0E2B039E8}" type="pres">
      <dgm:prSet presAssocID="{87E5D7A6-D8FF-4BF3-B46B-7721FA045929}" presName="arrowAndChildren" presStyleCnt="0"/>
      <dgm:spPr/>
    </dgm:pt>
    <dgm:pt modelId="{CFF8327D-D05D-5041-9616-9028F63F6706}" type="pres">
      <dgm:prSet presAssocID="{87E5D7A6-D8FF-4BF3-B46B-7721FA045929}" presName="parentTextArrow" presStyleLbl="node1" presStyleIdx="2" presStyleCnt="3"/>
      <dgm:spPr/>
    </dgm:pt>
  </dgm:ptLst>
  <dgm:cxnLst>
    <dgm:cxn modelId="{7E48420C-2FA0-B840-81A6-F144CAD3E9D9}" type="presOf" srcId="{FA70E4BB-793E-4E30-A5D3-C217A445F18B}" destId="{35C50D27-2058-A645-96B8-899FDDCCB735}" srcOrd="0" destOrd="0" presId="urn:microsoft.com/office/officeart/2005/8/layout/process4"/>
    <dgm:cxn modelId="{DFBD8F29-CF03-C542-AD85-E5EE67577960}" type="presOf" srcId="{ADBF6868-04F1-41BF-97D4-809BBFCE34C8}" destId="{7B61B861-1EAF-3E49-9924-ACE5EC8C37E1}" srcOrd="0" destOrd="0" presId="urn:microsoft.com/office/officeart/2005/8/layout/process4"/>
    <dgm:cxn modelId="{BC54FE4A-05E9-43A3-BCE2-2515A8F09A80}" srcId="{ADBF6868-04F1-41BF-97D4-809BBFCE34C8}" destId="{87E5D7A6-D8FF-4BF3-B46B-7721FA045929}" srcOrd="0" destOrd="0" parTransId="{9CCE2410-7D28-4A1A-A404-87E18D0A2762}" sibTransId="{000431A9-AB7C-4EF5-BA63-A5108BCA3DDB}"/>
    <dgm:cxn modelId="{65031E5B-6C5C-4A9F-99FE-F823E73EB376}" srcId="{ADBF6868-04F1-41BF-97D4-809BBFCE34C8}" destId="{FA70E4BB-793E-4E30-A5D3-C217A445F18B}" srcOrd="2" destOrd="0" parTransId="{4B615016-A625-46EB-9BF6-A097251B8E5A}" sibTransId="{2BFA3A55-B6B8-461F-85BE-4C2BA606CB0B}"/>
    <dgm:cxn modelId="{55787B5E-72D7-514F-BCFA-40518684E785}" type="presOf" srcId="{F1F89550-5F59-4FE0-8FF0-1E557FDA96A9}" destId="{C58DE41B-C513-4744-A7FD-C5391D320437}" srcOrd="0" destOrd="0" presId="urn:microsoft.com/office/officeart/2005/8/layout/process4"/>
    <dgm:cxn modelId="{7BA3EA5F-975E-C647-BA6C-936D197265AC}" type="presOf" srcId="{FA70E4BB-793E-4E30-A5D3-C217A445F18B}" destId="{DDE7CE83-0EC8-694A-8453-B124E64136D5}" srcOrd="1" destOrd="0" presId="urn:microsoft.com/office/officeart/2005/8/layout/process4"/>
    <dgm:cxn modelId="{6837A572-B775-4465-ADC1-E7B3D3CE5A9C}" srcId="{ADBF6868-04F1-41BF-97D4-809BBFCE34C8}" destId="{C6C34E17-73D5-4AD8-8850-BF59030CE04F}" srcOrd="1" destOrd="0" parTransId="{D58A4530-33E0-49E2-8388-DE3D43D6C8FD}" sibTransId="{E5F3B2A5-1AEB-4E36-B1CC-0BC9049D0236}"/>
    <dgm:cxn modelId="{A3E9888F-3988-B84B-97C8-E22A6547C28B}" type="presOf" srcId="{87E5D7A6-D8FF-4BF3-B46B-7721FA045929}" destId="{CFF8327D-D05D-5041-9616-9028F63F6706}" srcOrd="0" destOrd="0" presId="urn:microsoft.com/office/officeart/2005/8/layout/process4"/>
    <dgm:cxn modelId="{1C6392A1-E302-4ED8-8B59-D6ECE89941DA}" srcId="{FA70E4BB-793E-4E30-A5D3-C217A445F18B}" destId="{A056A284-FF61-4DB0-888C-F29DDEFD8171}" srcOrd="0" destOrd="0" parTransId="{4595455A-47FA-4D29-A792-09668835FD56}" sibTransId="{75B8F8B1-7B18-4E8A-AEF9-A230BE73A38D}"/>
    <dgm:cxn modelId="{DD0A28A2-B6AB-A54C-8818-1120C0017F4F}" type="presOf" srcId="{A056A284-FF61-4DB0-888C-F29DDEFD8171}" destId="{534605F5-E04F-004E-B4CE-4BA4A6F21834}" srcOrd="0" destOrd="0" presId="urn:microsoft.com/office/officeart/2005/8/layout/process4"/>
    <dgm:cxn modelId="{E8F986A9-2E3E-4DB8-AB95-FDB83F2DB527}" srcId="{FA70E4BB-793E-4E30-A5D3-C217A445F18B}" destId="{F1F89550-5F59-4FE0-8FF0-1E557FDA96A9}" srcOrd="1" destOrd="0" parTransId="{F57496C3-FA60-45D6-97DB-7831347B7CD3}" sibTransId="{7D6D224D-66BC-494B-A1D5-3108786BF99D}"/>
    <dgm:cxn modelId="{6C30EFFD-5416-0E43-B168-993E13889F03}" type="presOf" srcId="{C6C34E17-73D5-4AD8-8850-BF59030CE04F}" destId="{486ACBBB-BBCB-B249-B23D-7F01E6FE3CF6}" srcOrd="0" destOrd="0" presId="urn:microsoft.com/office/officeart/2005/8/layout/process4"/>
    <dgm:cxn modelId="{1BA4C220-CB63-404D-A9FE-81A2E4AC5E67}" type="presParOf" srcId="{7B61B861-1EAF-3E49-9924-ACE5EC8C37E1}" destId="{42C3D893-3FAB-5E4E-92C8-D8692DD93BD9}" srcOrd="0" destOrd="0" presId="urn:microsoft.com/office/officeart/2005/8/layout/process4"/>
    <dgm:cxn modelId="{7FF247E1-6BC8-CC46-9273-E23F85FFE1B0}" type="presParOf" srcId="{42C3D893-3FAB-5E4E-92C8-D8692DD93BD9}" destId="{35C50D27-2058-A645-96B8-899FDDCCB735}" srcOrd="0" destOrd="0" presId="urn:microsoft.com/office/officeart/2005/8/layout/process4"/>
    <dgm:cxn modelId="{E5B542BA-A63B-0C45-B82F-60CBC9795237}" type="presParOf" srcId="{42C3D893-3FAB-5E4E-92C8-D8692DD93BD9}" destId="{DDE7CE83-0EC8-694A-8453-B124E64136D5}" srcOrd="1" destOrd="0" presId="urn:microsoft.com/office/officeart/2005/8/layout/process4"/>
    <dgm:cxn modelId="{C4FAD952-F967-B24D-9CEB-8C85578AEC44}" type="presParOf" srcId="{42C3D893-3FAB-5E4E-92C8-D8692DD93BD9}" destId="{CB4014BD-A9F9-ED4A-AFC9-E8E9C611B197}" srcOrd="2" destOrd="0" presId="urn:microsoft.com/office/officeart/2005/8/layout/process4"/>
    <dgm:cxn modelId="{E012FD16-7734-714C-848F-00BA7DA5C2E4}" type="presParOf" srcId="{CB4014BD-A9F9-ED4A-AFC9-E8E9C611B197}" destId="{534605F5-E04F-004E-B4CE-4BA4A6F21834}" srcOrd="0" destOrd="0" presId="urn:microsoft.com/office/officeart/2005/8/layout/process4"/>
    <dgm:cxn modelId="{C904A178-A18F-9148-8C0A-4A48A74AD3A6}" type="presParOf" srcId="{CB4014BD-A9F9-ED4A-AFC9-E8E9C611B197}" destId="{C58DE41B-C513-4744-A7FD-C5391D320437}" srcOrd="1" destOrd="0" presId="urn:microsoft.com/office/officeart/2005/8/layout/process4"/>
    <dgm:cxn modelId="{EFA03281-9F1B-6145-AE91-9AE20A58BBF7}" type="presParOf" srcId="{7B61B861-1EAF-3E49-9924-ACE5EC8C37E1}" destId="{D4F2A20B-B68E-4B40-B1F1-965AAFBA0227}" srcOrd="1" destOrd="0" presId="urn:microsoft.com/office/officeart/2005/8/layout/process4"/>
    <dgm:cxn modelId="{6428C0A7-9A20-194D-AB0C-E8A8C217310B}" type="presParOf" srcId="{7B61B861-1EAF-3E49-9924-ACE5EC8C37E1}" destId="{158EB503-8185-E94C-8604-28C27807127E}" srcOrd="2" destOrd="0" presId="urn:microsoft.com/office/officeart/2005/8/layout/process4"/>
    <dgm:cxn modelId="{8778BD29-34CF-474C-B83A-DD0DA5428C4F}" type="presParOf" srcId="{158EB503-8185-E94C-8604-28C27807127E}" destId="{486ACBBB-BBCB-B249-B23D-7F01E6FE3CF6}" srcOrd="0" destOrd="0" presId="urn:microsoft.com/office/officeart/2005/8/layout/process4"/>
    <dgm:cxn modelId="{849B4EB8-9189-8441-A507-018C0F61D52B}" type="presParOf" srcId="{7B61B861-1EAF-3E49-9924-ACE5EC8C37E1}" destId="{575ABB67-8C46-DC4D-8F7D-5D7B286147DE}" srcOrd="3" destOrd="0" presId="urn:microsoft.com/office/officeart/2005/8/layout/process4"/>
    <dgm:cxn modelId="{4E53D0E4-13BD-584A-A4D4-A7D2D5ADC094}" type="presParOf" srcId="{7B61B861-1EAF-3E49-9924-ACE5EC8C37E1}" destId="{A0FD8715-8AB3-834B-989C-92E0E2B039E8}" srcOrd="4" destOrd="0" presId="urn:microsoft.com/office/officeart/2005/8/layout/process4"/>
    <dgm:cxn modelId="{AFB35320-6806-B14A-ACA8-ECA8E2429733}" type="presParOf" srcId="{A0FD8715-8AB3-834B-989C-92E0E2B039E8}" destId="{CFF8327D-D05D-5041-9616-9028F63F670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E8FBDB5-7101-47C5-891B-723476B4E6B5}"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CB1A112-EC17-4EC8-8E67-7A301B6F6E76}">
      <dgm:prSet/>
      <dgm:spPr/>
      <dgm:t>
        <a:bodyPr/>
        <a:lstStyle/>
        <a:p>
          <a:pPr>
            <a:defRPr b="1"/>
          </a:pPr>
          <a:r>
            <a:rPr lang="en-US"/>
            <a:t>Summary Judgment—</a:t>
          </a:r>
        </a:p>
      </dgm:t>
    </dgm:pt>
    <dgm:pt modelId="{FDFC9660-33FC-416D-BD44-D6ED69894A7C}" type="parTrans" cxnId="{C6D9AC35-BCAB-4EC9-B751-66292EEB378A}">
      <dgm:prSet/>
      <dgm:spPr/>
      <dgm:t>
        <a:bodyPr/>
        <a:lstStyle/>
        <a:p>
          <a:endParaRPr lang="en-US"/>
        </a:p>
      </dgm:t>
    </dgm:pt>
    <dgm:pt modelId="{C5B2A115-C28A-4242-AB3F-671FA69451F4}" type="sibTrans" cxnId="{C6D9AC35-BCAB-4EC9-B751-66292EEB378A}">
      <dgm:prSet/>
      <dgm:spPr/>
      <dgm:t>
        <a:bodyPr/>
        <a:lstStyle/>
        <a:p>
          <a:endParaRPr lang="en-US"/>
        </a:p>
      </dgm:t>
    </dgm:pt>
    <dgm:pt modelId="{56FE07CA-3A6E-4DC8-A3E5-491D731E135E}">
      <dgm:prSet/>
      <dgm:spPr/>
      <dgm:t>
        <a:bodyPr/>
        <a:lstStyle/>
        <a:p>
          <a:r>
            <a:rPr lang="en-US"/>
            <a:t>Most of the time, benefits claims are decided on cross motions for summary judgment or cross motions for judgment on the administrative record.</a:t>
          </a:r>
        </a:p>
      </dgm:t>
    </dgm:pt>
    <dgm:pt modelId="{6A2B87A6-ECCD-4FD8-AB4B-FA73583598D9}" type="parTrans" cxnId="{E2330E0E-2B0B-477D-8215-44660763FF0A}">
      <dgm:prSet/>
      <dgm:spPr/>
      <dgm:t>
        <a:bodyPr/>
        <a:lstStyle/>
        <a:p>
          <a:endParaRPr lang="en-US"/>
        </a:p>
      </dgm:t>
    </dgm:pt>
    <dgm:pt modelId="{A4CDAB82-0E6D-400E-BAFC-6409DE649182}" type="sibTrans" cxnId="{E2330E0E-2B0B-477D-8215-44660763FF0A}">
      <dgm:prSet/>
      <dgm:spPr/>
      <dgm:t>
        <a:bodyPr/>
        <a:lstStyle/>
        <a:p>
          <a:endParaRPr lang="en-US"/>
        </a:p>
      </dgm:t>
    </dgm:pt>
    <dgm:pt modelId="{2707BE08-BE32-4033-B0D5-548CC6918191}">
      <dgm:prSet/>
      <dgm:spPr/>
      <dgm:t>
        <a:bodyPr/>
        <a:lstStyle/>
        <a:p>
          <a:r>
            <a:rPr lang="en-US"/>
            <a:t>If the claim is one of a facial MHPAEA violation, then such claims may also be resolvable on a motion for summary judgment.</a:t>
          </a:r>
        </a:p>
      </dgm:t>
    </dgm:pt>
    <dgm:pt modelId="{B6820D76-642F-49E6-8D43-44418883FF09}" type="parTrans" cxnId="{F5B846ED-EA02-4A3F-9701-1321AE227C7F}">
      <dgm:prSet/>
      <dgm:spPr/>
      <dgm:t>
        <a:bodyPr/>
        <a:lstStyle/>
        <a:p>
          <a:endParaRPr lang="en-US"/>
        </a:p>
      </dgm:t>
    </dgm:pt>
    <dgm:pt modelId="{A34B3D45-E5C3-49CF-AF64-DF1A2636239C}" type="sibTrans" cxnId="{F5B846ED-EA02-4A3F-9701-1321AE227C7F}">
      <dgm:prSet/>
      <dgm:spPr/>
      <dgm:t>
        <a:bodyPr/>
        <a:lstStyle/>
        <a:p>
          <a:endParaRPr lang="en-US"/>
        </a:p>
      </dgm:t>
    </dgm:pt>
    <dgm:pt modelId="{D3AEEC66-93AB-4203-BAD7-1F0FCADDF081}">
      <dgm:prSet/>
      <dgm:spPr/>
      <dgm:t>
        <a:bodyPr/>
        <a:lstStyle/>
        <a:p>
          <a:pPr>
            <a:defRPr b="1"/>
          </a:pPr>
          <a:r>
            <a:rPr lang="en-US"/>
            <a:t>Bench Trial—</a:t>
          </a:r>
        </a:p>
      </dgm:t>
    </dgm:pt>
    <dgm:pt modelId="{CA4C2FF9-7204-4469-88F0-580930B84E46}" type="parTrans" cxnId="{DA7A6F26-8135-43F0-BA6D-2DABF8843E32}">
      <dgm:prSet/>
      <dgm:spPr/>
      <dgm:t>
        <a:bodyPr/>
        <a:lstStyle/>
        <a:p>
          <a:endParaRPr lang="en-US"/>
        </a:p>
      </dgm:t>
    </dgm:pt>
    <dgm:pt modelId="{40354709-FC3A-48CF-A39D-8BD9CE4C72B5}" type="sibTrans" cxnId="{DA7A6F26-8135-43F0-BA6D-2DABF8843E32}">
      <dgm:prSet/>
      <dgm:spPr/>
      <dgm:t>
        <a:bodyPr/>
        <a:lstStyle/>
        <a:p>
          <a:endParaRPr lang="en-US"/>
        </a:p>
      </dgm:t>
    </dgm:pt>
    <dgm:pt modelId="{ADF4C801-EF2F-4DA9-8D4E-3E0066974024}">
      <dgm:prSet/>
      <dgm:spPr/>
      <dgm:t>
        <a:bodyPr/>
        <a:lstStyle/>
        <a:p>
          <a:r>
            <a:rPr lang="en-US"/>
            <a:t>For as-applied MHPAEA claims, however, a bench trial may be appropriate.</a:t>
          </a:r>
        </a:p>
      </dgm:t>
    </dgm:pt>
    <dgm:pt modelId="{89D0AA29-C701-47B8-B75D-1A0E5B44484F}" type="parTrans" cxnId="{E6F6CE5C-049A-4F73-995D-F277AFE07D77}">
      <dgm:prSet/>
      <dgm:spPr/>
      <dgm:t>
        <a:bodyPr/>
        <a:lstStyle/>
        <a:p>
          <a:endParaRPr lang="en-US"/>
        </a:p>
      </dgm:t>
    </dgm:pt>
    <dgm:pt modelId="{5DE5B000-F172-4020-B4C5-DA96F5A44B81}" type="sibTrans" cxnId="{E6F6CE5C-049A-4F73-995D-F277AFE07D77}">
      <dgm:prSet/>
      <dgm:spPr/>
      <dgm:t>
        <a:bodyPr/>
        <a:lstStyle/>
        <a:p>
          <a:endParaRPr lang="en-US"/>
        </a:p>
      </dgm:t>
    </dgm:pt>
    <dgm:pt modelId="{75D4D750-0241-422B-84F5-79E5C53C6225}" type="pres">
      <dgm:prSet presAssocID="{DE8FBDB5-7101-47C5-891B-723476B4E6B5}" presName="root" presStyleCnt="0">
        <dgm:presLayoutVars>
          <dgm:dir/>
          <dgm:resizeHandles val="exact"/>
        </dgm:presLayoutVars>
      </dgm:prSet>
      <dgm:spPr/>
    </dgm:pt>
    <dgm:pt modelId="{149443BE-6AD7-4D85-BD0C-F400D49382B4}" type="pres">
      <dgm:prSet presAssocID="{9CB1A112-EC17-4EC8-8E67-7A301B6F6E76}" presName="compNode" presStyleCnt="0"/>
      <dgm:spPr/>
    </dgm:pt>
    <dgm:pt modelId="{8A8C58E9-78F5-4B97-BACF-FFF1954D4662}" type="pres">
      <dgm:prSet presAssocID="{9CB1A112-EC17-4EC8-8E67-7A301B6F6E7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C00E8959-022D-4873-BC87-B2E8EDD87E08}" type="pres">
      <dgm:prSet presAssocID="{9CB1A112-EC17-4EC8-8E67-7A301B6F6E76}" presName="iconSpace" presStyleCnt="0"/>
      <dgm:spPr/>
    </dgm:pt>
    <dgm:pt modelId="{E5937392-EB01-4E76-9323-F5B8D260226E}" type="pres">
      <dgm:prSet presAssocID="{9CB1A112-EC17-4EC8-8E67-7A301B6F6E76}" presName="parTx" presStyleLbl="revTx" presStyleIdx="0" presStyleCnt="4">
        <dgm:presLayoutVars>
          <dgm:chMax val="0"/>
          <dgm:chPref val="0"/>
        </dgm:presLayoutVars>
      </dgm:prSet>
      <dgm:spPr/>
    </dgm:pt>
    <dgm:pt modelId="{22A480DC-EDDD-4579-81CF-977507E29A28}" type="pres">
      <dgm:prSet presAssocID="{9CB1A112-EC17-4EC8-8E67-7A301B6F6E76}" presName="txSpace" presStyleCnt="0"/>
      <dgm:spPr/>
    </dgm:pt>
    <dgm:pt modelId="{6BB4014C-CF1F-4DBA-9403-E3DF428287A3}" type="pres">
      <dgm:prSet presAssocID="{9CB1A112-EC17-4EC8-8E67-7A301B6F6E76}" presName="desTx" presStyleLbl="revTx" presStyleIdx="1" presStyleCnt="4">
        <dgm:presLayoutVars/>
      </dgm:prSet>
      <dgm:spPr/>
    </dgm:pt>
    <dgm:pt modelId="{71465829-8538-436F-8623-79606575B4B0}" type="pres">
      <dgm:prSet presAssocID="{C5B2A115-C28A-4242-AB3F-671FA69451F4}" presName="sibTrans" presStyleCnt="0"/>
      <dgm:spPr/>
    </dgm:pt>
    <dgm:pt modelId="{FEC76BCF-F01D-4508-BBFE-4A309CCEBC2E}" type="pres">
      <dgm:prSet presAssocID="{D3AEEC66-93AB-4203-BAD7-1F0FCADDF081}" presName="compNode" presStyleCnt="0"/>
      <dgm:spPr/>
    </dgm:pt>
    <dgm:pt modelId="{40C2B83D-0D55-4F3D-9590-74BB50A4B9AA}" type="pres">
      <dgm:prSet presAssocID="{D3AEEC66-93AB-4203-BAD7-1F0FCADDF08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udge"/>
        </a:ext>
      </dgm:extLst>
    </dgm:pt>
    <dgm:pt modelId="{CA1F5D6F-7692-418D-A43E-BDD87E324C1A}" type="pres">
      <dgm:prSet presAssocID="{D3AEEC66-93AB-4203-BAD7-1F0FCADDF081}" presName="iconSpace" presStyleCnt="0"/>
      <dgm:spPr/>
    </dgm:pt>
    <dgm:pt modelId="{55EABA8A-92F2-4200-B7DB-CE6554D1269A}" type="pres">
      <dgm:prSet presAssocID="{D3AEEC66-93AB-4203-BAD7-1F0FCADDF081}" presName="parTx" presStyleLbl="revTx" presStyleIdx="2" presStyleCnt="4">
        <dgm:presLayoutVars>
          <dgm:chMax val="0"/>
          <dgm:chPref val="0"/>
        </dgm:presLayoutVars>
      </dgm:prSet>
      <dgm:spPr/>
    </dgm:pt>
    <dgm:pt modelId="{CCC6EA44-83D4-4E55-A905-BCC7A0DA89A9}" type="pres">
      <dgm:prSet presAssocID="{D3AEEC66-93AB-4203-BAD7-1F0FCADDF081}" presName="txSpace" presStyleCnt="0"/>
      <dgm:spPr/>
    </dgm:pt>
    <dgm:pt modelId="{44160770-8D46-44AE-B652-D1F60E425415}" type="pres">
      <dgm:prSet presAssocID="{D3AEEC66-93AB-4203-BAD7-1F0FCADDF081}" presName="desTx" presStyleLbl="revTx" presStyleIdx="3" presStyleCnt="4">
        <dgm:presLayoutVars/>
      </dgm:prSet>
      <dgm:spPr/>
    </dgm:pt>
  </dgm:ptLst>
  <dgm:cxnLst>
    <dgm:cxn modelId="{E2330E0E-2B0B-477D-8215-44660763FF0A}" srcId="{9CB1A112-EC17-4EC8-8E67-7A301B6F6E76}" destId="{56FE07CA-3A6E-4DC8-A3E5-491D731E135E}" srcOrd="0" destOrd="0" parTransId="{6A2B87A6-ECCD-4FD8-AB4B-FA73583598D9}" sibTransId="{A4CDAB82-0E6D-400E-BAFC-6409DE649182}"/>
    <dgm:cxn modelId="{3608FE12-4397-4B0F-BCA0-ED4FBDBFE13B}" type="presOf" srcId="{DE8FBDB5-7101-47C5-891B-723476B4E6B5}" destId="{75D4D750-0241-422B-84F5-79E5C53C6225}" srcOrd="0" destOrd="0" presId="urn:microsoft.com/office/officeart/2018/5/layout/CenteredIconLabelDescriptionList"/>
    <dgm:cxn modelId="{DA7A6F26-8135-43F0-BA6D-2DABF8843E32}" srcId="{DE8FBDB5-7101-47C5-891B-723476B4E6B5}" destId="{D3AEEC66-93AB-4203-BAD7-1F0FCADDF081}" srcOrd="1" destOrd="0" parTransId="{CA4C2FF9-7204-4469-88F0-580930B84E46}" sibTransId="{40354709-FC3A-48CF-A39D-8BD9CE4C72B5}"/>
    <dgm:cxn modelId="{5880BF2C-4262-4E8F-ABCD-CF6B1316D2C5}" type="presOf" srcId="{2707BE08-BE32-4033-B0D5-548CC6918191}" destId="{6BB4014C-CF1F-4DBA-9403-E3DF428287A3}" srcOrd="0" destOrd="1" presId="urn:microsoft.com/office/officeart/2018/5/layout/CenteredIconLabelDescriptionList"/>
    <dgm:cxn modelId="{156F2B34-36D6-49C7-831D-F762F83A6AD2}" type="presOf" srcId="{ADF4C801-EF2F-4DA9-8D4E-3E0066974024}" destId="{44160770-8D46-44AE-B652-D1F60E425415}" srcOrd="0" destOrd="0" presId="urn:microsoft.com/office/officeart/2018/5/layout/CenteredIconLabelDescriptionList"/>
    <dgm:cxn modelId="{C6D9AC35-BCAB-4EC9-B751-66292EEB378A}" srcId="{DE8FBDB5-7101-47C5-891B-723476B4E6B5}" destId="{9CB1A112-EC17-4EC8-8E67-7A301B6F6E76}" srcOrd="0" destOrd="0" parTransId="{FDFC9660-33FC-416D-BD44-D6ED69894A7C}" sibTransId="{C5B2A115-C28A-4242-AB3F-671FA69451F4}"/>
    <dgm:cxn modelId="{EFD4693F-A221-4C95-BC14-522D3A4B28D8}" type="presOf" srcId="{D3AEEC66-93AB-4203-BAD7-1F0FCADDF081}" destId="{55EABA8A-92F2-4200-B7DB-CE6554D1269A}" srcOrd="0" destOrd="0" presId="urn:microsoft.com/office/officeart/2018/5/layout/CenteredIconLabelDescriptionList"/>
    <dgm:cxn modelId="{E6F6CE5C-049A-4F73-995D-F277AFE07D77}" srcId="{D3AEEC66-93AB-4203-BAD7-1F0FCADDF081}" destId="{ADF4C801-EF2F-4DA9-8D4E-3E0066974024}" srcOrd="0" destOrd="0" parTransId="{89D0AA29-C701-47B8-B75D-1A0E5B44484F}" sibTransId="{5DE5B000-F172-4020-B4C5-DA96F5A44B81}"/>
    <dgm:cxn modelId="{B45132A7-5A22-4736-AE9B-6D7B9F63052F}" type="presOf" srcId="{56FE07CA-3A6E-4DC8-A3E5-491D731E135E}" destId="{6BB4014C-CF1F-4DBA-9403-E3DF428287A3}" srcOrd="0" destOrd="0" presId="urn:microsoft.com/office/officeart/2018/5/layout/CenteredIconLabelDescriptionList"/>
    <dgm:cxn modelId="{F5B846ED-EA02-4A3F-9701-1321AE227C7F}" srcId="{9CB1A112-EC17-4EC8-8E67-7A301B6F6E76}" destId="{2707BE08-BE32-4033-B0D5-548CC6918191}" srcOrd="1" destOrd="0" parTransId="{B6820D76-642F-49E6-8D43-44418883FF09}" sibTransId="{A34B3D45-E5C3-49CF-AF64-DF1A2636239C}"/>
    <dgm:cxn modelId="{50A558FD-21AD-4E36-8C83-434D3147E6EB}" type="presOf" srcId="{9CB1A112-EC17-4EC8-8E67-7A301B6F6E76}" destId="{E5937392-EB01-4E76-9323-F5B8D260226E}" srcOrd="0" destOrd="0" presId="urn:microsoft.com/office/officeart/2018/5/layout/CenteredIconLabelDescriptionList"/>
    <dgm:cxn modelId="{5957AD53-C02B-4224-8CB5-885DCD4F09B5}" type="presParOf" srcId="{75D4D750-0241-422B-84F5-79E5C53C6225}" destId="{149443BE-6AD7-4D85-BD0C-F400D49382B4}" srcOrd="0" destOrd="0" presId="urn:microsoft.com/office/officeart/2018/5/layout/CenteredIconLabelDescriptionList"/>
    <dgm:cxn modelId="{364709D1-9543-4AD9-8D10-C7D55D4A4624}" type="presParOf" srcId="{149443BE-6AD7-4D85-BD0C-F400D49382B4}" destId="{8A8C58E9-78F5-4B97-BACF-FFF1954D4662}" srcOrd="0" destOrd="0" presId="urn:microsoft.com/office/officeart/2018/5/layout/CenteredIconLabelDescriptionList"/>
    <dgm:cxn modelId="{8EF481DA-66CC-4CC5-8F7F-FA81206A1BB3}" type="presParOf" srcId="{149443BE-6AD7-4D85-BD0C-F400D49382B4}" destId="{C00E8959-022D-4873-BC87-B2E8EDD87E08}" srcOrd="1" destOrd="0" presId="urn:microsoft.com/office/officeart/2018/5/layout/CenteredIconLabelDescriptionList"/>
    <dgm:cxn modelId="{F3321D69-862C-47B8-A31B-B3D3F389EDE6}" type="presParOf" srcId="{149443BE-6AD7-4D85-BD0C-F400D49382B4}" destId="{E5937392-EB01-4E76-9323-F5B8D260226E}" srcOrd="2" destOrd="0" presId="urn:microsoft.com/office/officeart/2018/5/layout/CenteredIconLabelDescriptionList"/>
    <dgm:cxn modelId="{9513E9BB-6A3D-4ECB-918C-91D4CAA67103}" type="presParOf" srcId="{149443BE-6AD7-4D85-BD0C-F400D49382B4}" destId="{22A480DC-EDDD-4579-81CF-977507E29A28}" srcOrd="3" destOrd="0" presId="urn:microsoft.com/office/officeart/2018/5/layout/CenteredIconLabelDescriptionList"/>
    <dgm:cxn modelId="{B2F1204F-BF72-4327-B966-3ED0FF541451}" type="presParOf" srcId="{149443BE-6AD7-4D85-BD0C-F400D49382B4}" destId="{6BB4014C-CF1F-4DBA-9403-E3DF428287A3}" srcOrd="4" destOrd="0" presId="urn:microsoft.com/office/officeart/2018/5/layout/CenteredIconLabelDescriptionList"/>
    <dgm:cxn modelId="{7AFDFA95-3A39-4C0A-B7D8-FA8F3331AC1B}" type="presParOf" srcId="{75D4D750-0241-422B-84F5-79E5C53C6225}" destId="{71465829-8538-436F-8623-79606575B4B0}" srcOrd="1" destOrd="0" presId="urn:microsoft.com/office/officeart/2018/5/layout/CenteredIconLabelDescriptionList"/>
    <dgm:cxn modelId="{3E9CAC65-BD0D-43C7-979F-DA2ED10DF5E6}" type="presParOf" srcId="{75D4D750-0241-422B-84F5-79E5C53C6225}" destId="{FEC76BCF-F01D-4508-BBFE-4A309CCEBC2E}" srcOrd="2" destOrd="0" presId="urn:microsoft.com/office/officeart/2018/5/layout/CenteredIconLabelDescriptionList"/>
    <dgm:cxn modelId="{38CF7D3A-9036-4376-84A0-69AA14B8861B}" type="presParOf" srcId="{FEC76BCF-F01D-4508-BBFE-4A309CCEBC2E}" destId="{40C2B83D-0D55-4F3D-9590-74BB50A4B9AA}" srcOrd="0" destOrd="0" presId="urn:microsoft.com/office/officeart/2018/5/layout/CenteredIconLabelDescriptionList"/>
    <dgm:cxn modelId="{2206AEA2-CD3A-4941-9B29-025EE521AAE0}" type="presParOf" srcId="{FEC76BCF-F01D-4508-BBFE-4A309CCEBC2E}" destId="{CA1F5D6F-7692-418D-A43E-BDD87E324C1A}" srcOrd="1" destOrd="0" presId="urn:microsoft.com/office/officeart/2018/5/layout/CenteredIconLabelDescriptionList"/>
    <dgm:cxn modelId="{A88707EB-AC1C-4513-9786-3359E3841116}" type="presParOf" srcId="{FEC76BCF-F01D-4508-BBFE-4A309CCEBC2E}" destId="{55EABA8A-92F2-4200-B7DB-CE6554D1269A}" srcOrd="2" destOrd="0" presId="urn:microsoft.com/office/officeart/2018/5/layout/CenteredIconLabelDescriptionList"/>
    <dgm:cxn modelId="{21A3854E-50A0-44B4-965C-96D942CEAC36}" type="presParOf" srcId="{FEC76BCF-F01D-4508-BBFE-4A309CCEBC2E}" destId="{CCC6EA44-83D4-4E55-A905-BCC7A0DA89A9}" srcOrd="3" destOrd="0" presId="urn:microsoft.com/office/officeart/2018/5/layout/CenteredIconLabelDescriptionList"/>
    <dgm:cxn modelId="{1AE2B01A-2D1B-444A-8BD0-4CF970A22141}" type="presParOf" srcId="{FEC76BCF-F01D-4508-BBFE-4A309CCEBC2E}" destId="{44160770-8D46-44AE-B652-D1F60E425415}"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EE05B4F-E589-420D-B443-D478950E8AE8}"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A54B82EC-BF9A-4DDE-8DBD-080389AC11FA}">
      <dgm:prSet/>
      <dgm:spPr/>
      <dgm:t>
        <a:bodyPr/>
        <a:lstStyle/>
        <a:p>
          <a:r>
            <a:rPr lang="en-US" sz="1400" dirty="0"/>
            <a:t>29 U.S.C. § 1132(a)(3) seeks appropriate equitable relief</a:t>
          </a:r>
        </a:p>
      </dgm:t>
    </dgm:pt>
    <dgm:pt modelId="{683968AE-EACD-4EF2-BF2E-E1A7A4A1A9B6}" type="parTrans" cxnId="{4F5EC8B9-4B27-4B69-9C3F-CE981DD8B009}">
      <dgm:prSet/>
      <dgm:spPr/>
      <dgm:t>
        <a:bodyPr/>
        <a:lstStyle/>
        <a:p>
          <a:endParaRPr lang="en-US"/>
        </a:p>
      </dgm:t>
    </dgm:pt>
    <dgm:pt modelId="{56AA37DA-D821-42A7-BDBA-D2E2C5D8F6DE}" type="sibTrans" cxnId="{4F5EC8B9-4B27-4B69-9C3F-CE981DD8B009}">
      <dgm:prSet/>
      <dgm:spPr/>
      <dgm:t>
        <a:bodyPr/>
        <a:lstStyle/>
        <a:p>
          <a:endParaRPr lang="en-US"/>
        </a:p>
      </dgm:t>
    </dgm:pt>
    <dgm:pt modelId="{BA3098CC-3E3D-458A-8640-39D9539C81F8}">
      <dgm:prSet custT="1"/>
      <dgm:spPr/>
      <dgm:t>
        <a:bodyPr/>
        <a:lstStyle/>
        <a:p>
          <a:r>
            <a:rPr lang="en-US" sz="1000" dirty="0"/>
            <a:t>Claims are “appropriate equitable remedies” under 29 U.S.C. § 1132(a)(3). Theoretically those remedies include some good stuff like surcharge, restitution, reformation, disgorgement, estoppel, accounting, specific performance, injunction, and declaratory relief. </a:t>
          </a:r>
        </a:p>
      </dgm:t>
    </dgm:pt>
    <dgm:pt modelId="{317F9527-CF41-4388-ABFF-CC9D4047D90B}" type="parTrans" cxnId="{DE99DECD-4813-4F38-B3BF-49C0C3055159}">
      <dgm:prSet/>
      <dgm:spPr/>
      <dgm:t>
        <a:bodyPr/>
        <a:lstStyle/>
        <a:p>
          <a:endParaRPr lang="en-US"/>
        </a:p>
      </dgm:t>
    </dgm:pt>
    <dgm:pt modelId="{A2EB8636-9D60-4CF7-8A46-79E3DE20CB03}" type="sibTrans" cxnId="{DE99DECD-4813-4F38-B3BF-49C0C3055159}">
      <dgm:prSet/>
      <dgm:spPr/>
      <dgm:t>
        <a:bodyPr/>
        <a:lstStyle/>
        <a:p>
          <a:endParaRPr lang="en-US"/>
        </a:p>
      </dgm:t>
    </dgm:pt>
    <dgm:pt modelId="{955B8DD6-BBB7-47C0-A264-AA1FD9DF9E72}">
      <dgm:prSet custT="1"/>
      <dgm:spPr/>
      <dgm:t>
        <a:bodyPr/>
        <a:lstStyle/>
        <a:p>
          <a:r>
            <a:rPr lang="en-US" sz="1000" dirty="0"/>
            <a:t>But courts are reluctant to provide meaningful equitable remedies. See, e.g., Jonathan Z. v. Oxford Health Plans, 2022 U.S. Dist. LEXIS 121033, 51-62; 2022 WL 2528362 (D. Utah 2022) and Jonathan Z. v. Oxford Health Plans, 2022 U.S. Dist. LEXIS 143669; 2022 WL 3227909 (D. Utah 2022).</a:t>
          </a:r>
        </a:p>
      </dgm:t>
    </dgm:pt>
    <dgm:pt modelId="{77226F2F-25C5-490B-A5F2-51660F1FCB7C}" type="parTrans" cxnId="{454E365D-A1B1-4D84-8A29-1740FAEF10E8}">
      <dgm:prSet/>
      <dgm:spPr/>
      <dgm:t>
        <a:bodyPr/>
        <a:lstStyle/>
        <a:p>
          <a:endParaRPr lang="en-US"/>
        </a:p>
      </dgm:t>
    </dgm:pt>
    <dgm:pt modelId="{B4202724-C1CE-4C81-B4A1-ACEAE9EAFFF8}" type="sibTrans" cxnId="{454E365D-A1B1-4D84-8A29-1740FAEF10E8}">
      <dgm:prSet/>
      <dgm:spPr/>
      <dgm:t>
        <a:bodyPr/>
        <a:lstStyle/>
        <a:p>
          <a:endParaRPr lang="en-US"/>
        </a:p>
      </dgm:t>
    </dgm:pt>
    <dgm:pt modelId="{267EC8D2-B53E-41A9-A5FB-7B1E452587E8}">
      <dgm:prSet/>
      <dgm:spPr/>
      <dgm:t>
        <a:bodyPr/>
        <a:lstStyle/>
        <a:p>
          <a:r>
            <a:rPr lang="en-US" sz="1000" dirty="0"/>
            <a:t>Standing Problems for MHPAEA Remedies—</a:t>
          </a:r>
        </a:p>
      </dgm:t>
    </dgm:pt>
    <dgm:pt modelId="{5E9F8407-FBD1-4841-86E0-BEC3E142D211}" type="parTrans" cxnId="{0DD8B425-74A0-4777-9881-2A65015F9DD7}">
      <dgm:prSet/>
      <dgm:spPr/>
      <dgm:t>
        <a:bodyPr/>
        <a:lstStyle/>
        <a:p>
          <a:endParaRPr lang="en-US"/>
        </a:p>
      </dgm:t>
    </dgm:pt>
    <dgm:pt modelId="{835805C4-F2E1-4F9A-A1DD-CC683BD31464}" type="sibTrans" cxnId="{0DD8B425-74A0-4777-9881-2A65015F9DD7}">
      <dgm:prSet/>
      <dgm:spPr/>
      <dgm:t>
        <a:bodyPr/>
        <a:lstStyle/>
        <a:p>
          <a:endParaRPr lang="en-US"/>
        </a:p>
      </dgm:t>
    </dgm:pt>
    <dgm:pt modelId="{AF3D83E0-5807-4B85-AA29-46B763DA4900}">
      <dgm:prSet custT="1"/>
      <dgm:spPr/>
      <dgm:t>
        <a:bodyPr/>
        <a:lstStyle/>
        <a:p>
          <a:r>
            <a:rPr lang="en-US" sz="900" dirty="0"/>
            <a:t>Even when courts have found MHPAEA violations, they have nevertheless dismissed such claims for lack of Article III standing. </a:t>
          </a:r>
          <a:r>
            <a:rPr lang="en-US" sz="900" i="1" dirty="0"/>
            <a:t>See e.g., Thole v. U.S. Bank N.A.,</a:t>
          </a:r>
          <a:r>
            <a:rPr lang="en-US" sz="900" dirty="0"/>
            <a:t> 590 U.S.--, 140 </a:t>
          </a:r>
          <a:r>
            <a:rPr lang="en-US" sz="900" dirty="0" err="1"/>
            <a:t>S.Ct</a:t>
          </a:r>
          <a:r>
            <a:rPr lang="en-US" sz="900" dirty="0"/>
            <a:t>. 1615, 1622 (2020) (“There is no ERISA exception to Article III.”)</a:t>
          </a:r>
        </a:p>
      </dgm:t>
    </dgm:pt>
    <dgm:pt modelId="{0B1254CC-3356-4DA5-B022-164DDF7B70F7}" type="parTrans" cxnId="{65D5B661-40B0-4DBE-BEE7-37CA99524FB8}">
      <dgm:prSet/>
      <dgm:spPr/>
      <dgm:t>
        <a:bodyPr/>
        <a:lstStyle/>
        <a:p>
          <a:endParaRPr lang="en-US"/>
        </a:p>
      </dgm:t>
    </dgm:pt>
    <dgm:pt modelId="{9E5FDB47-1ACF-411A-B655-64A2FF5FE2BA}" type="sibTrans" cxnId="{65D5B661-40B0-4DBE-BEE7-37CA99524FB8}">
      <dgm:prSet/>
      <dgm:spPr/>
      <dgm:t>
        <a:bodyPr/>
        <a:lstStyle/>
        <a:p>
          <a:endParaRPr lang="en-US"/>
        </a:p>
      </dgm:t>
    </dgm:pt>
    <dgm:pt modelId="{1C5BFD27-E238-4571-AFFA-98A348E72471}">
      <dgm:prSet custT="1"/>
      <dgm:spPr/>
      <dgm:t>
        <a:bodyPr/>
        <a:lstStyle/>
        <a:p>
          <a:r>
            <a:rPr lang="en-US" sz="900" dirty="0"/>
            <a:t>“To have standing under Article III, a plaintiff must demonstrate that (1) she has suffered an actual or threatened injury in fact; (2) the injury is causally connected to the conduct complained of; and (3) it is likely, and not merely speculative, that her injury will be redressed by a favorable decision.”  </a:t>
          </a:r>
          <a:r>
            <a:rPr lang="en-US" sz="900" i="1" dirty="0"/>
            <a:t>Jonathan Z. v. Oxford Health Plans</a:t>
          </a:r>
          <a:r>
            <a:rPr lang="en-US" sz="900" dirty="0"/>
            <a:t>, Case No. 2:18-cv-00383-JNP-JCB, 2022 WL 3227909 at *1 (D. Utah August 9, 2022).</a:t>
          </a:r>
        </a:p>
      </dgm:t>
    </dgm:pt>
    <dgm:pt modelId="{B1D05866-4F5A-4393-BED0-C2E2FB68B57B}" type="parTrans" cxnId="{9F7600E7-5BA3-4598-A28D-7884F191C137}">
      <dgm:prSet/>
      <dgm:spPr/>
      <dgm:t>
        <a:bodyPr/>
        <a:lstStyle/>
        <a:p>
          <a:endParaRPr lang="en-US"/>
        </a:p>
      </dgm:t>
    </dgm:pt>
    <dgm:pt modelId="{6D46831D-0808-4CC6-8106-7FCBE54F9991}" type="sibTrans" cxnId="{9F7600E7-5BA3-4598-A28D-7884F191C137}">
      <dgm:prSet/>
      <dgm:spPr/>
      <dgm:t>
        <a:bodyPr/>
        <a:lstStyle/>
        <a:p>
          <a:endParaRPr lang="en-US"/>
        </a:p>
      </dgm:t>
    </dgm:pt>
    <dgm:pt modelId="{E06D7A12-3C28-4620-8E00-1B50F4AD8FF3}">
      <dgm:prSet custT="1"/>
      <dgm:spPr/>
      <dgm:t>
        <a:bodyPr/>
        <a:lstStyle/>
        <a:p>
          <a:r>
            <a:rPr lang="en-US" sz="900" dirty="0"/>
            <a:t>In </a:t>
          </a:r>
          <a:r>
            <a:rPr lang="en-US" sz="900" i="1" dirty="0"/>
            <a:t>Jonathan Z.</a:t>
          </a:r>
          <a:r>
            <a:rPr lang="en-US" sz="900" dirty="0"/>
            <a:t>, the court found the claims administrator abused its discretion in denying benefits and that it violated MHPAEA in two as-applied manners.  However, after reversing the denial and granting benefits, the district court dismissed the MHPAEA claim on the basis that the Plaintiffs lacked Article III standing because they could not show any injury in fact caused by the MHPAEA violations.  </a:t>
          </a:r>
          <a:r>
            <a:rPr lang="en-US" sz="900" i="1" dirty="0"/>
            <a:t>See also, K.K. v. </a:t>
          </a:r>
          <a:r>
            <a:rPr lang="en-US" sz="900" i="1" dirty="0" err="1"/>
            <a:t>Premera</a:t>
          </a:r>
          <a:r>
            <a:rPr lang="en-US" sz="900" i="1" dirty="0"/>
            <a:t> Blue Cross</a:t>
          </a:r>
          <a:r>
            <a:rPr lang="en-US" sz="900" dirty="0"/>
            <a:t>, Case No. C21-1611-JCC, 2023 WL 3948236 (W.D. Wash. June 12, 2023). </a:t>
          </a:r>
        </a:p>
      </dgm:t>
    </dgm:pt>
    <dgm:pt modelId="{BA99D3D6-BB63-41DD-8981-C0AC93F4D500}" type="parTrans" cxnId="{DB828D42-7953-45D7-ABC4-3640BB05D3DF}">
      <dgm:prSet/>
      <dgm:spPr/>
      <dgm:t>
        <a:bodyPr/>
        <a:lstStyle/>
        <a:p>
          <a:endParaRPr lang="en-US"/>
        </a:p>
      </dgm:t>
    </dgm:pt>
    <dgm:pt modelId="{B382D813-8B80-4CC8-A437-EE819C910E38}" type="sibTrans" cxnId="{DB828D42-7953-45D7-ABC4-3640BB05D3DF}">
      <dgm:prSet/>
      <dgm:spPr/>
      <dgm:t>
        <a:bodyPr/>
        <a:lstStyle/>
        <a:p>
          <a:endParaRPr lang="en-US"/>
        </a:p>
      </dgm:t>
    </dgm:pt>
    <dgm:pt modelId="{B62B7385-AD7F-DD40-9577-CE8513AA647F}" type="pres">
      <dgm:prSet presAssocID="{6EE05B4F-E589-420D-B443-D478950E8AE8}" presName="diagram" presStyleCnt="0">
        <dgm:presLayoutVars>
          <dgm:dir/>
          <dgm:resizeHandles val="exact"/>
        </dgm:presLayoutVars>
      </dgm:prSet>
      <dgm:spPr/>
    </dgm:pt>
    <dgm:pt modelId="{188273C8-984B-9642-A027-8B48EFE2FEFB}" type="pres">
      <dgm:prSet presAssocID="{A54B82EC-BF9A-4DDE-8DBD-080389AC11FA}" presName="arrow" presStyleLbl="node1" presStyleIdx="0" presStyleCnt="2" custScaleX="114603" custScaleY="100049" custRadScaleRad="100000" custRadScaleInc="-99">
        <dgm:presLayoutVars>
          <dgm:bulletEnabled val="1"/>
        </dgm:presLayoutVars>
      </dgm:prSet>
      <dgm:spPr/>
    </dgm:pt>
    <dgm:pt modelId="{7AAF96FB-C497-984E-AA14-B9BA48EA6661}" type="pres">
      <dgm:prSet presAssocID="{267EC8D2-B53E-41A9-A5FB-7B1E452587E8}" presName="arrow" presStyleLbl="node1" presStyleIdx="1" presStyleCnt="2" custScaleX="114603" custScaleY="100049" custRadScaleRad="100000" custRadScaleInc="99">
        <dgm:presLayoutVars>
          <dgm:bulletEnabled val="1"/>
        </dgm:presLayoutVars>
      </dgm:prSet>
      <dgm:spPr/>
    </dgm:pt>
  </dgm:ptLst>
  <dgm:cxnLst>
    <dgm:cxn modelId="{0DD8B425-74A0-4777-9881-2A65015F9DD7}" srcId="{6EE05B4F-E589-420D-B443-D478950E8AE8}" destId="{267EC8D2-B53E-41A9-A5FB-7B1E452587E8}" srcOrd="1" destOrd="0" parTransId="{5E9F8407-FBD1-4841-86E0-BEC3E142D211}" sibTransId="{835805C4-F2E1-4F9A-A1DD-CC683BD31464}"/>
    <dgm:cxn modelId="{CB847A2C-83E7-034B-BA79-F6250524F197}" type="presOf" srcId="{955B8DD6-BBB7-47C0-A264-AA1FD9DF9E72}" destId="{188273C8-984B-9642-A027-8B48EFE2FEFB}" srcOrd="0" destOrd="2" presId="urn:microsoft.com/office/officeart/2005/8/layout/arrow5"/>
    <dgm:cxn modelId="{2F259239-4AB8-6147-8109-C8B11B89C13F}" type="presOf" srcId="{6EE05B4F-E589-420D-B443-D478950E8AE8}" destId="{B62B7385-AD7F-DD40-9577-CE8513AA647F}" srcOrd="0" destOrd="0" presId="urn:microsoft.com/office/officeart/2005/8/layout/arrow5"/>
    <dgm:cxn modelId="{DB828D42-7953-45D7-ABC4-3640BB05D3DF}" srcId="{267EC8D2-B53E-41A9-A5FB-7B1E452587E8}" destId="{E06D7A12-3C28-4620-8E00-1B50F4AD8FF3}" srcOrd="2" destOrd="0" parTransId="{BA99D3D6-BB63-41DD-8981-C0AC93F4D500}" sibTransId="{B382D813-8B80-4CC8-A437-EE819C910E38}"/>
    <dgm:cxn modelId="{154B594B-9F0A-6A43-BF64-C6F6934BCECF}" type="presOf" srcId="{E06D7A12-3C28-4620-8E00-1B50F4AD8FF3}" destId="{7AAF96FB-C497-984E-AA14-B9BA48EA6661}" srcOrd="0" destOrd="3" presId="urn:microsoft.com/office/officeart/2005/8/layout/arrow5"/>
    <dgm:cxn modelId="{454E365D-A1B1-4D84-8A29-1740FAEF10E8}" srcId="{A54B82EC-BF9A-4DDE-8DBD-080389AC11FA}" destId="{955B8DD6-BBB7-47C0-A264-AA1FD9DF9E72}" srcOrd="1" destOrd="0" parTransId="{77226F2F-25C5-490B-A5F2-51660F1FCB7C}" sibTransId="{B4202724-C1CE-4C81-B4A1-ACEAE9EAFFF8}"/>
    <dgm:cxn modelId="{65D5B661-40B0-4DBE-BEE7-37CA99524FB8}" srcId="{267EC8D2-B53E-41A9-A5FB-7B1E452587E8}" destId="{AF3D83E0-5807-4B85-AA29-46B763DA4900}" srcOrd="0" destOrd="0" parTransId="{0B1254CC-3356-4DA5-B022-164DDF7B70F7}" sibTransId="{9E5FDB47-1ACF-411A-B655-64A2FF5FE2BA}"/>
    <dgm:cxn modelId="{E58F5B79-0DC6-0F47-B28D-9C6BFFF54437}" type="presOf" srcId="{A54B82EC-BF9A-4DDE-8DBD-080389AC11FA}" destId="{188273C8-984B-9642-A027-8B48EFE2FEFB}" srcOrd="0" destOrd="0" presId="urn:microsoft.com/office/officeart/2005/8/layout/arrow5"/>
    <dgm:cxn modelId="{E00F167D-EA4E-9341-9E3B-C25D4628C476}" type="presOf" srcId="{1C5BFD27-E238-4571-AFFA-98A348E72471}" destId="{7AAF96FB-C497-984E-AA14-B9BA48EA6661}" srcOrd="0" destOrd="2" presId="urn:microsoft.com/office/officeart/2005/8/layout/arrow5"/>
    <dgm:cxn modelId="{529F3A84-8EAB-C94E-A297-4410990FEFDF}" type="presOf" srcId="{BA3098CC-3E3D-458A-8640-39D9539C81F8}" destId="{188273C8-984B-9642-A027-8B48EFE2FEFB}" srcOrd="0" destOrd="1" presId="urn:microsoft.com/office/officeart/2005/8/layout/arrow5"/>
    <dgm:cxn modelId="{4F5EC8B9-4B27-4B69-9C3F-CE981DD8B009}" srcId="{6EE05B4F-E589-420D-B443-D478950E8AE8}" destId="{A54B82EC-BF9A-4DDE-8DBD-080389AC11FA}" srcOrd="0" destOrd="0" parTransId="{683968AE-EACD-4EF2-BF2E-E1A7A4A1A9B6}" sibTransId="{56AA37DA-D821-42A7-BDBA-D2E2C5D8F6DE}"/>
    <dgm:cxn modelId="{DE99DECD-4813-4F38-B3BF-49C0C3055159}" srcId="{A54B82EC-BF9A-4DDE-8DBD-080389AC11FA}" destId="{BA3098CC-3E3D-458A-8640-39D9539C81F8}" srcOrd="0" destOrd="0" parTransId="{317F9527-CF41-4388-ABFF-CC9D4047D90B}" sibTransId="{A2EB8636-9D60-4CF7-8A46-79E3DE20CB03}"/>
    <dgm:cxn modelId="{4B19FEDE-1D13-D64D-97F4-ECBDA1A4F604}" type="presOf" srcId="{AF3D83E0-5807-4B85-AA29-46B763DA4900}" destId="{7AAF96FB-C497-984E-AA14-B9BA48EA6661}" srcOrd="0" destOrd="1" presId="urn:microsoft.com/office/officeart/2005/8/layout/arrow5"/>
    <dgm:cxn modelId="{9F7600E7-5BA3-4598-A28D-7884F191C137}" srcId="{267EC8D2-B53E-41A9-A5FB-7B1E452587E8}" destId="{1C5BFD27-E238-4571-AFFA-98A348E72471}" srcOrd="1" destOrd="0" parTransId="{B1D05866-4F5A-4393-BED0-C2E2FB68B57B}" sibTransId="{6D46831D-0808-4CC6-8106-7FCBE54F9991}"/>
    <dgm:cxn modelId="{5A7CE7E8-D3D6-734C-A355-924A3A3FF430}" type="presOf" srcId="{267EC8D2-B53E-41A9-A5FB-7B1E452587E8}" destId="{7AAF96FB-C497-984E-AA14-B9BA48EA6661}" srcOrd="0" destOrd="0" presId="urn:microsoft.com/office/officeart/2005/8/layout/arrow5"/>
    <dgm:cxn modelId="{D6D6AF3C-1B30-6C44-BFF4-C94BB6DA345B}" type="presParOf" srcId="{B62B7385-AD7F-DD40-9577-CE8513AA647F}" destId="{188273C8-984B-9642-A027-8B48EFE2FEFB}" srcOrd="0" destOrd="0" presId="urn:microsoft.com/office/officeart/2005/8/layout/arrow5"/>
    <dgm:cxn modelId="{4C851D46-95E2-B24D-933A-01AF12EFD9F9}" type="presParOf" srcId="{B62B7385-AD7F-DD40-9577-CE8513AA647F}" destId="{7AAF96FB-C497-984E-AA14-B9BA48EA6661}"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B367D30-594D-4301-8BE5-E6AA61EE3787}"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2713D933-B406-4C68-B47B-D5ACFE3BA5A6}">
      <dgm:prSet/>
      <dgm:spPr/>
      <dgm:t>
        <a:bodyPr/>
        <a:lstStyle/>
        <a:p>
          <a:pPr>
            <a:defRPr cap="all"/>
          </a:pPr>
          <a:r>
            <a:rPr lang="en-US"/>
            <a:t>The employer is often the plan administrator under the terms of health plans – whether they know it or not.</a:t>
          </a:r>
        </a:p>
      </dgm:t>
    </dgm:pt>
    <dgm:pt modelId="{2955BFFC-4AE2-4993-A504-2D2BE559994B}" type="parTrans" cxnId="{394DAA22-5C8E-4C02-A7E3-8947E9A53BFE}">
      <dgm:prSet/>
      <dgm:spPr/>
      <dgm:t>
        <a:bodyPr/>
        <a:lstStyle/>
        <a:p>
          <a:endParaRPr lang="en-US"/>
        </a:p>
      </dgm:t>
    </dgm:pt>
    <dgm:pt modelId="{22EF133B-9484-4FBA-AA95-4CDD7115E0EB}" type="sibTrans" cxnId="{394DAA22-5C8E-4C02-A7E3-8947E9A53BFE}">
      <dgm:prSet/>
      <dgm:spPr/>
      <dgm:t>
        <a:bodyPr/>
        <a:lstStyle/>
        <a:p>
          <a:endParaRPr lang="en-US"/>
        </a:p>
      </dgm:t>
    </dgm:pt>
    <dgm:pt modelId="{710BA7E5-BF9E-4A4D-B017-7AD9C4FF953B}">
      <dgm:prSet/>
      <dgm:spPr/>
      <dgm:t>
        <a:bodyPr/>
        <a:lstStyle/>
        <a:p>
          <a:pPr>
            <a:defRPr cap="all"/>
          </a:pPr>
          <a:r>
            <a:rPr lang="en-US"/>
            <a:t>Plan administrators are liable for penalties for failing to disclose plan documents. </a:t>
          </a:r>
        </a:p>
      </dgm:t>
    </dgm:pt>
    <dgm:pt modelId="{BF0C39C1-1357-45B3-AC2C-FE0D556D651B}" type="parTrans" cxnId="{C2883AFC-5979-4764-97C1-D61328F07355}">
      <dgm:prSet/>
      <dgm:spPr/>
      <dgm:t>
        <a:bodyPr/>
        <a:lstStyle/>
        <a:p>
          <a:endParaRPr lang="en-US"/>
        </a:p>
      </dgm:t>
    </dgm:pt>
    <dgm:pt modelId="{431A9024-CC11-4928-B000-8F0F6C118C7E}" type="sibTrans" cxnId="{C2883AFC-5979-4764-97C1-D61328F07355}">
      <dgm:prSet/>
      <dgm:spPr/>
      <dgm:t>
        <a:bodyPr/>
        <a:lstStyle/>
        <a:p>
          <a:endParaRPr lang="en-US"/>
        </a:p>
      </dgm:t>
    </dgm:pt>
    <dgm:pt modelId="{2733AFE1-95F6-4A1E-94E8-C73F998406AE}">
      <dgm:prSet/>
      <dgm:spPr/>
      <dgm:t>
        <a:bodyPr/>
        <a:lstStyle/>
        <a:p>
          <a:pPr>
            <a:defRPr cap="all"/>
          </a:pPr>
          <a:r>
            <a:rPr lang="en-US"/>
            <a:t>And arguably, the comparative analysis required by the MHPAEA Act is a plan document.</a:t>
          </a:r>
        </a:p>
      </dgm:t>
    </dgm:pt>
    <dgm:pt modelId="{132C2F9D-797E-45D6-8C96-82956F54FFC6}" type="parTrans" cxnId="{F960C406-0B87-4978-A8E9-578D90A405B2}">
      <dgm:prSet/>
      <dgm:spPr/>
      <dgm:t>
        <a:bodyPr/>
        <a:lstStyle/>
        <a:p>
          <a:endParaRPr lang="en-US"/>
        </a:p>
      </dgm:t>
    </dgm:pt>
    <dgm:pt modelId="{D890008C-DB95-45D3-A330-A432AF2FAA6A}" type="sibTrans" cxnId="{F960C406-0B87-4978-A8E9-578D90A405B2}">
      <dgm:prSet/>
      <dgm:spPr/>
      <dgm:t>
        <a:bodyPr/>
        <a:lstStyle/>
        <a:p>
          <a:endParaRPr lang="en-US"/>
        </a:p>
      </dgm:t>
    </dgm:pt>
    <dgm:pt modelId="{DEBA7BFB-E482-4F8C-B99C-C859DB0DD69F}" type="pres">
      <dgm:prSet presAssocID="{3B367D30-594D-4301-8BE5-E6AA61EE3787}" presName="root" presStyleCnt="0">
        <dgm:presLayoutVars>
          <dgm:dir/>
          <dgm:resizeHandles val="exact"/>
        </dgm:presLayoutVars>
      </dgm:prSet>
      <dgm:spPr/>
    </dgm:pt>
    <dgm:pt modelId="{A9E3EED0-DDA5-40FB-A660-3A4D0AD6B528}" type="pres">
      <dgm:prSet presAssocID="{2713D933-B406-4C68-B47B-D5ACFE3BA5A6}" presName="compNode" presStyleCnt="0"/>
      <dgm:spPr/>
    </dgm:pt>
    <dgm:pt modelId="{80853884-3ABA-4809-8AA0-618335CC354E}" type="pres">
      <dgm:prSet presAssocID="{2713D933-B406-4C68-B47B-D5ACFE3BA5A6}" presName="iconBgRect" presStyleLbl="bgShp" presStyleIdx="0" presStyleCnt="3"/>
      <dgm:spPr/>
    </dgm:pt>
    <dgm:pt modelId="{643CA2E0-558B-4205-AE0E-07006DBF69D9}" type="pres">
      <dgm:prSet presAssocID="{2713D933-B406-4C68-B47B-D5ACFE3BA5A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ffice Worker"/>
        </a:ext>
      </dgm:extLst>
    </dgm:pt>
    <dgm:pt modelId="{FC831481-F56C-4D2D-A07F-40A434D5A3CE}" type="pres">
      <dgm:prSet presAssocID="{2713D933-B406-4C68-B47B-D5ACFE3BA5A6}" presName="spaceRect" presStyleCnt="0"/>
      <dgm:spPr/>
    </dgm:pt>
    <dgm:pt modelId="{171B391F-F7FA-4DE0-9E67-41CF50643360}" type="pres">
      <dgm:prSet presAssocID="{2713D933-B406-4C68-B47B-D5ACFE3BA5A6}" presName="textRect" presStyleLbl="revTx" presStyleIdx="0" presStyleCnt="3">
        <dgm:presLayoutVars>
          <dgm:chMax val="1"/>
          <dgm:chPref val="1"/>
        </dgm:presLayoutVars>
      </dgm:prSet>
      <dgm:spPr/>
    </dgm:pt>
    <dgm:pt modelId="{2290915F-E4E5-47DB-AC19-E1BA83C7629F}" type="pres">
      <dgm:prSet presAssocID="{22EF133B-9484-4FBA-AA95-4CDD7115E0EB}" presName="sibTrans" presStyleCnt="0"/>
      <dgm:spPr/>
    </dgm:pt>
    <dgm:pt modelId="{8EE1110B-DB77-45E6-8051-A9A95DE77E27}" type="pres">
      <dgm:prSet presAssocID="{710BA7E5-BF9E-4A4D-B017-7AD9C4FF953B}" presName="compNode" presStyleCnt="0"/>
      <dgm:spPr/>
    </dgm:pt>
    <dgm:pt modelId="{4107D3FF-394F-4605-8669-DC31F81FED7B}" type="pres">
      <dgm:prSet presAssocID="{710BA7E5-BF9E-4A4D-B017-7AD9C4FF953B}" presName="iconBgRect" presStyleLbl="bgShp" presStyleIdx="1" presStyleCnt="3"/>
      <dgm:spPr/>
    </dgm:pt>
    <dgm:pt modelId="{02A1A04C-293D-4B26-B6CD-A1BC9F6569FA}" type="pres">
      <dgm:prSet presAssocID="{710BA7E5-BF9E-4A4D-B017-7AD9C4FF953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udge"/>
        </a:ext>
      </dgm:extLst>
    </dgm:pt>
    <dgm:pt modelId="{E4734799-159D-451D-B7B6-4DB17A3A4368}" type="pres">
      <dgm:prSet presAssocID="{710BA7E5-BF9E-4A4D-B017-7AD9C4FF953B}" presName="spaceRect" presStyleCnt="0"/>
      <dgm:spPr/>
    </dgm:pt>
    <dgm:pt modelId="{FFA8DCC1-269A-4B37-888A-D2BBED95A01A}" type="pres">
      <dgm:prSet presAssocID="{710BA7E5-BF9E-4A4D-B017-7AD9C4FF953B}" presName="textRect" presStyleLbl="revTx" presStyleIdx="1" presStyleCnt="3">
        <dgm:presLayoutVars>
          <dgm:chMax val="1"/>
          <dgm:chPref val="1"/>
        </dgm:presLayoutVars>
      </dgm:prSet>
      <dgm:spPr/>
    </dgm:pt>
    <dgm:pt modelId="{28967763-D851-4665-B351-4E9AF8EA6C06}" type="pres">
      <dgm:prSet presAssocID="{431A9024-CC11-4928-B000-8F0F6C118C7E}" presName="sibTrans" presStyleCnt="0"/>
      <dgm:spPr/>
    </dgm:pt>
    <dgm:pt modelId="{275ED5A7-39A6-44B2-A944-11D5CF23FFD5}" type="pres">
      <dgm:prSet presAssocID="{2733AFE1-95F6-4A1E-94E8-C73F998406AE}" presName="compNode" presStyleCnt="0"/>
      <dgm:spPr/>
    </dgm:pt>
    <dgm:pt modelId="{06639EC2-3FC9-485D-881C-8315C589524B}" type="pres">
      <dgm:prSet presAssocID="{2733AFE1-95F6-4A1E-94E8-C73F998406AE}" presName="iconBgRect" presStyleLbl="bgShp" presStyleIdx="2" presStyleCnt="3"/>
      <dgm:spPr/>
    </dgm:pt>
    <dgm:pt modelId="{73344313-2D85-49CC-940B-A726D4313A60}" type="pres">
      <dgm:prSet presAssocID="{2733AFE1-95F6-4A1E-94E8-C73F998406A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vel"/>
        </a:ext>
      </dgm:extLst>
    </dgm:pt>
    <dgm:pt modelId="{5C5A0E24-A8D7-4012-91A2-502B610D57C0}" type="pres">
      <dgm:prSet presAssocID="{2733AFE1-95F6-4A1E-94E8-C73F998406AE}" presName="spaceRect" presStyleCnt="0"/>
      <dgm:spPr/>
    </dgm:pt>
    <dgm:pt modelId="{E3B31AC3-E18E-44D1-9E6B-546F702DC9C0}" type="pres">
      <dgm:prSet presAssocID="{2733AFE1-95F6-4A1E-94E8-C73F998406AE}" presName="textRect" presStyleLbl="revTx" presStyleIdx="2" presStyleCnt="3">
        <dgm:presLayoutVars>
          <dgm:chMax val="1"/>
          <dgm:chPref val="1"/>
        </dgm:presLayoutVars>
      </dgm:prSet>
      <dgm:spPr/>
    </dgm:pt>
  </dgm:ptLst>
  <dgm:cxnLst>
    <dgm:cxn modelId="{F960C406-0B87-4978-A8E9-578D90A405B2}" srcId="{3B367D30-594D-4301-8BE5-E6AA61EE3787}" destId="{2733AFE1-95F6-4A1E-94E8-C73F998406AE}" srcOrd="2" destOrd="0" parTransId="{132C2F9D-797E-45D6-8C96-82956F54FFC6}" sibTransId="{D890008C-DB95-45D3-A330-A432AF2FAA6A}"/>
    <dgm:cxn modelId="{D745C21B-ACE7-44DC-871E-515B1F8490A4}" type="presOf" srcId="{710BA7E5-BF9E-4A4D-B017-7AD9C4FF953B}" destId="{FFA8DCC1-269A-4B37-888A-D2BBED95A01A}" srcOrd="0" destOrd="0" presId="urn:microsoft.com/office/officeart/2018/5/layout/IconCircleLabelList"/>
    <dgm:cxn modelId="{394DAA22-5C8E-4C02-A7E3-8947E9A53BFE}" srcId="{3B367D30-594D-4301-8BE5-E6AA61EE3787}" destId="{2713D933-B406-4C68-B47B-D5ACFE3BA5A6}" srcOrd="0" destOrd="0" parTransId="{2955BFFC-4AE2-4993-A504-2D2BE559994B}" sibTransId="{22EF133B-9484-4FBA-AA95-4CDD7115E0EB}"/>
    <dgm:cxn modelId="{86120B59-7AB9-4BD2-961F-4A3C5B40201F}" type="presOf" srcId="{3B367D30-594D-4301-8BE5-E6AA61EE3787}" destId="{DEBA7BFB-E482-4F8C-B99C-C859DB0DD69F}" srcOrd="0" destOrd="0" presId="urn:microsoft.com/office/officeart/2018/5/layout/IconCircleLabelList"/>
    <dgm:cxn modelId="{A0A369BC-0AEC-4CD9-989D-162314F449D6}" type="presOf" srcId="{2713D933-B406-4C68-B47B-D5ACFE3BA5A6}" destId="{171B391F-F7FA-4DE0-9E67-41CF50643360}" srcOrd="0" destOrd="0" presId="urn:microsoft.com/office/officeart/2018/5/layout/IconCircleLabelList"/>
    <dgm:cxn modelId="{146600EB-A9B4-4070-9BF9-C8626258083D}" type="presOf" srcId="{2733AFE1-95F6-4A1E-94E8-C73F998406AE}" destId="{E3B31AC3-E18E-44D1-9E6B-546F702DC9C0}" srcOrd="0" destOrd="0" presId="urn:microsoft.com/office/officeart/2018/5/layout/IconCircleLabelList"/>
    <dgm:cxn modelId="{C2883AFC-5979-4764-97C1-D61328F07355}" srcId="{3B367D30-594D-4301-8BE5-E6AA61EE3787}" destId="{710BA7E5-BF9E-4A4D-B017-7AD9C4FF953B}" srcOrd="1" destOrd="0" parTransId="{BF0C39C1-1357-45B3-AC2C-FE0D556D651B}" sibTransId="{431A9024-CC11-4928-B000-8F0F6C118C7E}"/>
    <dgm:cxn modelId="{2079FADA-C3B7-4E4C-9B33-F24C09203601}" type="presParOf" srcId="{DEBA7BFB-E482-4F8C-B99C-C859DB0DD69F}" destId="{A9E3EED0-DDA5-40FB-A660-3A4D0AD6B528}" srcOrd="0" destOrd="0" presId="urn:microsoft.com/office/officeart/2018/5/layout/IconCircleLabelList"/>
    <dgm:cxn modelId="{67CADBB2-593F-406D-8FC4-44EEDEC37BD6}" type="presParOf" srcId="{A9E3EED0-DDA5-40FB-A660-3A4D0AD6B528}" destId="{80853884-3ABA-4809-8AA0-618335CC354E}" srcOrd="0" destOrd="0" presId="urn:microsoft.com/office/officeart/2018/5/layout/IconCircleLabelList"/>
    <dgm:cxn modelId="{5CD152B6-C35D-4342-ADF7-4B8733A14CD6}" type="presParOf" srcId="{A9E3EED0-DDA5-40FB-A660-3A4D0AD6B528}" destId="{643CA2E0-558B-4205-AE0E-07006DBF69D9}" srcOrd="1" destOrd="0" presId="urn:microsoft.com/office/officeart/2018/5/layout/IconCircleLabelList"/>
    <dgm:cxn modelId="{61F005C9-CB25-4481-8380-FC751CF219B7}" type="presParOf" srcId="{A9E3EED0-DDA5-40FB-A660-3A4D0AD6B528}" destId="{FC831481-F56C-4D2D-A07F-40A434D5A3CE}" srcOrd="2" destOrd="0" presId="urn:microsoft.com/office/officeart/2018/5/layout/IconCircleLabelList"/>
    <dgm:cxn modelId="{9559907B-5E68-4A78-8774-29C2CC4F196C}" type="presParOf" srcId="{A9E3EED0-DDA5-40FB-A660-3A4D0AD6B528}" destId="{171B391F-F7FA-4DE0-9E67-41CF50643360}" srcOrd="3" destOrd="0" presId="urn:microsoft.com/office/officeart/2018/5/layout/IconCircleLabelList"/>
    <dgm:cxn modelId="{08A5A55A-FD94-4853-93D0-7A6950194BCF}" type="presParOf" srcId="{DEBA7BFB-E482-4F8C-B99C-C859DB0DD69F}" destId="{2290915F-E4E5-47DB-AC19-E1BA83C7629F}" srcOrd="1" destOrd="0" presId="urn:microsoft.com/office/officeart/2018/5/layout/IconCircleLabelList"/>
    <dgm:cxn modelId="{A0B0D190-F4E9-4B68-AC25-1A595CA4A37B}" type="presParOf" srcId="{DEBA7BFB-E482-4F8C-B99C-C859DB0DD69F}" destId="{8EE1110B-DB77-45E6-8051-A9A95DE77E27}" srcOrd="2" destOrd="0" presId="urn:microsoft.com/office/officeart/2018/5/layout/IconCircleLabelList"/>
    <dgm:cxn modelId="{7DC856E3-1E29-4672-B98F-494F4EBE4F69}" type="presParOf" srcId="{8EE1110B-DB77-45E6-8051-A9A95DE77E27}" destId="{4107D3FF-394F-4605-8669-DC31F81FED7B}" srcOrd="0" destOrd="0" presId="urn:microsoft.com/office/officeart/2018/5/layout/IconCircleLabelList"/>
    <dgm:cxn modelId="{16DBA77E-F0BF-470E-A7FD-E4366CCECD10}" type="presParOf" srcId="{8EE1110B-DB77-45E6-8051-A9A95DE77E27}" destId="{02A1A04C-293D-4B26-B6CD-A1BC9F6569FA}" srcOrd="1" destOrd="0" presId="urn:microsoft.com/office/officeart/2018/5/layout/IconCircleLabelList"/>
    <dgm:cxn modelId="{DC02802F-E6AA-40B2-B584-953078117887}" type="presParOf" srcId="{8EE1110B-DB77-45E6-8051-A9A95DE77E27}" destId="{E4734799-159D-451D-B7B6-4DB17A3A4368}" srcOrd="2" destOrd="0" presId="urn:microsoft.com/office/officeart/2018/5/layout/IconCircleLabelList"/>
    <dgm:cxn modelId="{D3F01F55-147F-4B76-BEB4-E71700BB8CE5}" type="presParOf" srcId="{8EE1110B-DB77-45E6-8051-A9A95DE77E27}" destId="{FFA8DCC1-269A-4B37-888A-D2BBED95A01A}" srcOrd="3" destOrd="0" presId="urn:microsoft.com/office/officeart/2018/5/layout/IconCircleLabelList"/>
    <dgm:cxn modelId="{83C8E58F-7E82-4945-AF72-DC450E2C7281}" type="presParOf" srcId="{DEBA7BFB-E482-4F8C-B99C-C859DB0DD69F}" destId="{28967763-D851-4665-B351-4E9AF8EA6C06}" srcOrd="3" destOrd="0" presId="urn:microsoft.com/office/officeart/2018/5/layout/IconCircleLabelList"/>
    <dgm:cxn modelId="{068AEDC3-4F3B-4E86-A5A8-9D3C86826365}" type="presParOf" srcId="{DEBA7BFB-E482-4F8C-B99C-C859DB0DD69F}" destId="{275ED5A7-39A6-44B2-A944-11D5CF23FFD5}" srcOrd="4" destOrd="0" presId="urn:microsoft.com/office/officeart/2018/5/layout/IconCircleLabelList"/>
    <dgm:cxn modelId="{CACF3523-81A5-4A87-9DF1-55F485A873CB}" type="presParOf" srcId="{275ED5A7-39A6-44B2-A944-11D5CF23FFD5}" destId="{06639EC2-3FC9-485D-881C-8315C589524B}" srcOrd="0" destOrd="0" presId="urn:microsoft.com/office/officeart/2018/5/layout/IconCircleLabelList"/>
    <dgm:cxn modelId="{94BAAB62-DC35-44ED-A2A9-B0E8A2C309D2}" type="presParOf" srcId="{275ED5A7-39A6-44B2-A944-11D5CF23FFD5}" destId="{73344313-2D85-49CC-940B-A726D4313A60}" srcOrd="1" destOrd="0" presId="urn:microsoft.com/office/officeart/2018/5/layout/IconCircleLabelList"/>
    <dgm:cxn modelId="{9911E242-0ED4-4524-A1F3-436B30D9A6EF}" type="presParOf" srcId="{275ED5A7-39A6-44B2-A944-11D5CF23FFD5}" destId="{5C5A0E24-A8D7-4012-91A2-502B610D57C0}" srcOrd="2" destOrd="0" presId="urn:microsoft.com/office/officeart/2018/5/layout/IconCircleLabelList"/>
    <dgm:cxn modelId="{9915D430-C3DE-4E7E-8F16-96A694198E37}" type="presParOf" srcId="{275ED5A7-39A6-44B2-A944-11D5CF23FFD5}" destId="{E3B31AC3-E18E-44D1-9E6B-546F702DC9C0}"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2E4D087-C734-4DE7-83E1-D447F24B81E4}"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4E79CE02-AB02-46FD-B3FE-25354A2FD8B8}">
      <dgm:prSet custT="1"/>
      <dgm:spPr/>
      <dgm:t>
        <a:bodyPr/>
        <a:lstStyle/>
        <a:p>
          <a:r>
            <a:rPr lang="en-US" sz="1200" dirty="0"/>
            <a:t>In addition, 29 U.S.C. § 1024(b)(4) states in relevant part:</a:t>
          </a:r>
        </a:p>
      </dgm:t>
    </dgm:pt>
    <dgm:pt modelId="{D1598BEA-3825-45E0-932A-D7E1BF69060D}" type="parTrans" cxnId="{AF70075E-EA8A-4069-84E7-169291B20A1C}">
      <dgm:prSet/>
      <dgm:spPr/>
      <dgm:t>
        <a:bodyPr/>
        <a:lstStyle/>
        <a:p>
          <a:endParaRPr lang="en-US"/>
        </a:p>
      </dgm:t>
    </dgm:pt>
    <dgm:pt modelId="{33B3E50E-207D-4044-BB7C-D9586DA82BF3}" type="sibTrans" cxnId="{AF70075E-EA8A-4069-84E7-169291B20A1C}">
      <dgm:prSet/>
      <dgm:spPr/>
      <dgm:t>
        <a:bodyPr/>
        <a:lstStyle/>
        <a:p>
          <a:endParaRPr lang="en-US"/>
        </a:p>
      </dgm:t>
    </dgm:pt>
    <dgm:pt modelId="{809EEA05-0DC9-41BF-B8C6-CA3A0F7598EE}">
      <dgm:prSet custT="1"/>
      <dgm:spPr/>
      <dgm:t>
        <a:bodyPr/>
        <a:lstStyle/>
        <a:p>
          <a:r>
            <a:rPr lang="en-US" sz="700" dirty="0"/>
            <a:t>(4)         	 The administrator shall, upon written request of any participant or beneficiary, furnish a copy of the latest updated summary,[2] plan description, and the latest 	annual report, any terminal report, the bargaining agreement, trust agreement, contract, or other instruments under which the plan is established or operated. The 	administrator may make a reasonable charge to cover the cost of furnishing such complete copies. The Secretary may by regulation prescribe the maximum amount 	which will constitute a reasonable charge under the preceding sentence.</a:t>
          </a:r>
        </a:p>
      </dgm:t>
    </dgm:pt>
    <dgm:pt modelId="{1E6D732A-7358-44E1-82E8-90D30784A94A}" type="parTrans" cxnId="{5AC62BDB-F32B-4EA0-AD05-A9075C85DA96}">
      <dgm:prSet/>
      <dgm:spPr/>
      <dgm:t>
        <a:bodyPr/>
        <a:lstStyle/>
        <a:p>
          <a:endParaRPr lang="en-US"/>
        </a:p>
      </dgm:t>
    </dgm:pt>
    <dgm:pt modelId="{89C62E90-C3C4-4194-9FBD-560C99C4ED2B}" type="sibTrans" cxnId="{5AC62BDB-F32B-4EA0-AD05-A9075C85DA96}">
      <dgm:prSet/>
      <dgm:spPr/>
      <dgm:t>
        <a:bodyPr/>
        <a:lstStyle/>
        <a:p>
          <a:endParaRPr lang="en-US"/>
        </a:p>
      </dgm:t>
    </dgm:pt>
    <dgm:pt modelId="{B365D68C-8EED-482B-A0AD-079ECA582391}">
      <dgm:prSet custT="1"/>
      <dgm:spPr/>
      <dgm:t>
        <a:bodyPr/>
        <a:lstStyle/>
        <a:p>
          <a:r>
            <a:rPr lang="en-US" sz="700" dirty="0"/>
            <a:t>The analysis is at a minimum, an “other instrument under which the plan is established or operated.” The comparative analysis clearly provides plan participants suffering from MH/SUD, a group the Departments are particularly concerned about, with information about the Plan and the Plan benefits.</a:t>
          </a:r>
        </a:p>
      </dgm:t>
    </dgm:pt>
    <dgm:pt modelId="{149F5D0D-49B2-41AF-A0CB-66FC3083A29C}" type="parTrans" cxnId="{D14FE803-2BF9-4FAC-92E0-34F27B1A1464}">
      <dgm:prSet/>
      <dgm:spPr/>
      <dgm:t>
        <a:bodyPr/>
        <a:lstStyle/>
        <a:p>
          <a:endParaRPr lang="en-US"/>
        </a:p>
      </dgm:t>
    </dgm:pt>
    <dgm:pt modelId="{ED9BE427-19E3-4793-BE35-B9EC5B881784}" type="sibTrans" cxnId="{D14FE803-2BF9-4FAC-92E0-34F27B1A1464}">
      <dgm:prSet/>
      <dgm:spPr/>
      <dgm:t>
        <a:bodyPr/>
        <a:lstStyle/>
        <a:p>
          <a:endParaRPr lang="en-US"/>
        </a:p>
      </dgm:t>
    </dgm:pt>
    <dgm:pt modelId="{0C27E8FF-2089-47C4-8B3A-B38832E7BF0F}">
      <dgm:prSet custT="1"/>
      <dgm:spPr/>
      <dgm:t>
        <a:bodyPr/>
        <a:lstStyle/>
        <a:p>
          <a:r>
            <a:rPr lang="en-US" sz="700" dirty="0"/>
            <a:t>In addition, the language of the Final Rules, 29 C.F.R. § 2590.712(d) specifically, and the language of The Consolidated Appropriations Act, 2021 (“CAA 2021”) that amended MHPAEA make clear to plan sponsors, administrators, and insurers that Congress and the departments the relevance of the comparative analysis and their existence as a plan document.</a:t>
          </a:r>
        </a:p>
      </dgm:t>
    </dgm:pt>
    <dgm:pt modelId="{90C527A4-C9CC-401D-9533-D073EF62710E}" type="parTrans" cxnId="{00FCD150-1894-4559-8197-ED0BE53E5053}">
      <dgm:prSet/>
      <dgm:spPr/>
      <dgm:t>
        <a:bodyPr/>
        <a:lstStyle/>
        <a:p>
          <a:endParaRPr lang="en-US"/>
        </a:p>
      </dgm:t>
    </dgm:pt>
    <dgm:pt modelId="{53FB16DA-21C7-4A88-BFC1-8A91E0373AC6}" type="sibTrans" cxnId="{00FCD150-1894-4559-8197-ED0BE53E5053}">
      <dgm:prSet/>
      <dgm:spPr/>
      <dgm:t>
        <a:bodyPr/>
        <a:lstStyle/>
        <a:p>
          <a:endParaRPr lang="en-US"/>
        </a:p>
      </dgm:t>
    </dgm:pt>
    <dgm:pt modelId="{754E69D6-07D6-4D40-8148-EBAF30C5D279}">
      <dgm:prSet custT="1"/>
      <dgm:spPr/>
      <dgm:t>
        <a:bodyPr/>
        <a:lstStyle/>
        <a:p>
          <a:r>
            <a:rPr lang="en-US" sz="700" dirty="0"/>
            <a:t>Specifically, CAA 2021 makes it clear that the comparative analyses must be made available to state and federal agencies and covered individuals, upon request. It also made clear that ERISA plans must be prepared to disclose the new comparative analysis on request to the DOL beginning February 10, 2021. </a:t>
          </a:r>
        </a:p>
      </dgm:t>
    </dgm:pt>
    <dgm:pt modelId="{7F889484-319D-4CD0-B091-F0D73C4858FF}" type="parTrans" cxnId="{E7F33475-278A-40B9-A4EA-539C7CF603ED}">
      <dgm:prSet/>
      <dgm:spPr/>
      <dgm:t>
        <a:bodyPr/>
        <a:lstStyle/>
        <a:p>
          <a:endParaRPr lang="en-US"/>
        </a:p>
      </dgm:t>
    </dgm:pt>
    <dgm:pt modelId="{8EF64FDC-B68B-429F-913B-3F3935F284ED}" type="sibTrans" cxnId="{E7F33475-278A-40B9-A4EA-539C7CF603ED}">
      <dgm:prSet/>
      <dgm:spPr/>
      <dgm:t>
        <a:bodyPr/>
        <a:lstStyle/>
        <a:p>
          <a:endParaRPr lang="en-US"/>
        </a:p>
      </dgm:t>
    </dgm:pt>
    <dgm:pt modelId="{A0406B48-2B6A-4BA0-9DE3-F71C23E497AF}">
      <dgm:prSet custT="1"/>
      <dgm:spPr/>
      <dgm:t>
        <a:bodyPr/>
        <a:lstStyle/>
        <a:p>
          <a:r>
            <a:rPr lang="en-US" sz="700" dirty="0"/>
            <a:t>The Plan must comply with MHPAEA and given its obligation to report to the DOL, the document is in fact a governing or operating document under the statute. It is a document that will either find compliance or areas of noncompliance demonstrating how the Plan must be governed and/or operated. </a:t>
          </a:r>
        </a:p>
      </dgm:t>
    </dgm:pt>
    <dgm:pt modelId="{3ADED7FB-A27A-4779-B4FC-203116D6B1AE}" type="parTrans" cxnId="{0DC565FB-883E-403B-90A0-2EDABB4C916B}">
      <dgm:prSet/>
      <dgm:spPr/>
      <dgm:t>
        <a:bodyPr/>
        <a:lstStyle/>
        <a:p>
          <a:endParaRPr lang="en-US"/>
        </a:p>
      </dgm:t>
    </dgm:pt>
    <dgm:pt modelId="{390A6987-2B2A-4C7F-9FE8-A6822D42A3C3}" type="sibTrans" cxnId="{0DC565FB-883E-403B-90A0-2EDABB4C916B}">
      <dgm:prSet/>
      <dgm:spPr/>
      <dgm:t>
        <a:bodyPr/>
        <a:lstStyle/>
        <a:p>
          <a:endParaRPr lang="en-US"/>
        </a:p>
      </dgm:t>
    </dgm:pt>
    <dgm:pt modelId="{667BC946-0077-4BED-9EF9-8B27F7AD9124}">
      <dgm:prSet custT="1"/>
      <dgm:spPr/>
      <dgm:t>
        <a:bodyPr/>
        <a:lstStyle/>
        <a:p>
          <a:r>
            <a:rPr lang="en-US" sz="700" dirty="0"/>
            <a:t>Separately, under 29 CFR §2560.503-1(m)(8) and §2560.503-1(h)(2)(iii), any document generated before or after a final decision in the course of making the benefit determination is “relevant” for purposes of providing a full and fair review under ERISA, and that failure to turn over the MHPAEA compliance regime, whether it existed prior to the dispute or was generated in order to deal with it, should be disclosed.</a:t>
          </a:r>
        </a:p>
      </dgm:t>
    </dgm:pt>
    <dgm:pt modelId="{8782CEDB-07AF-43F1-BBF5-8FC9C0784A2B}" type="parTrans" cxnId="{5F1266E8-9FAD-4921-B2E8-5DD0CDA91C33}">
      <dgm:prSet/>
      <dgm:spPr/>
      <dgm:t>
        <a:bodyPr/>
        <a:lstStyle/>
        <a:p>
          <a:endParaRPr lang="en-US"/>
        </a:p>
      </dgm:t>
    </dgm:pt>
    <dgm:pt modelId="{6F625E2C-00D1-4AE4-AE82-B59AD6D914DB}" type="sibTrans" cxnId="{5F1266E8-9FAD-4921-B2E8-5DD0CDA91C33}">
      <dgm:prSet/>
      <dgm:spPr/>
      <dgm:t>
        <a:bodyPr/>
        <a:lstStyle/>
        <a:p>
          <a:endParaRPr lang="en-US"/>
        </a:p>
      </dgm:t>
    </dgm:pt>
    <dgm:pt modelId="{226C6E8C-12F8-E646-A1EE-1CD06E500EA7}" type="pres">
      <dgm:prSet presAssocID="{72E4D087-C734-4DE7-83E1-D447F24B81E4}" presName="Name0" presStyleCnt="0">
        <dgm:presLayoutVars>
          <dgm:dir/>
          <dgm:resizeHandles val="exact"/>
        </dgm:presLayoutVars>
      </dgm:prSet>
      <dgm:spPr/>
    </dgm:pt>
    <dgm:pt modelId="{F6A8E3A6-AD67-2042-8E71-254AF2E51771}" type="pres">
      <dgm:prSet presAssocID="{72E4D087-C734-4DE7-83E1-D447F24B81E4}" presName="cycle" presStyleCnt="0"/>
      <dgm:spPr/>
    </dgm:pt>
    <dgm:pt modelId="{D19966B4-5066-7B4D-8169-44546C27FFF3}" type="pres">
      <dgm:prSet presAssocID="{4E79CE02-AB02-46FD-B3FE-25354A2FD8B8}" presName="nodeFirstNode" presStyleLbl="node1" presStyleIdx="0" presStyleCnt="7">
        <dgm:presLayoutVars>
          <dgm:bulletEnabled val="1"/>
        </dgm:presLayoutVars>
      </dgm:prSet>
      <dgm:spPr/>
    </dgm:pt>
    <dgm:pt modelId="{9EDD9F8A-03D9-6A4E-A158-BFE9F9D2129A}" type="pres">
      <dgm:prSet presAssocID="{33B3E50E-207D-4044-BB7C-D9586DA82BF3}" presName="sibTransFirstNode" presStyleLbl="bgShp" presStyleIdx="0" presStyleCnt="1"/>
      <dgm:spPr/>
    </dgm:pt>
    <dgm:pt modelId="{EA865D22-07C6-1C43-AB1E-36D6DC429C45}" type="pres">
      <dgm:prSet presAssocID="{809EEA05-0DC9-41BF-B8C6-CA3A0F7598EE}" presName="nodeFollowingNodes" presStyleLbl="node1" presStyleIdx="1" presStyleCnt="7" custScaleX="147672" custScaleY="171082" custRadScaleRad="114799" custRadScaleInc="19584">
        <dgm:presLayoutVars>
          <dgm:bulletEnabled val="1"/>
        </dgm:presLayoutVars>
      </dgm:prSet>
      <dgm:spPr/>
    </dgm:pt>
    <dgm:pt modelId="{80D96648-7EB6-684D-BA36-44F2FF89060F}" type="pres">
      <dgm:prSet presAssocID="{B365D68C-8EED-482B-A0AD-079ECA582391}" presName="nodeFollowingNodes" presStyleLbl="node1" presStyleIdx="2" presStyleCnt="7" custScaleX="119789" custScaleY="127001">
        <dgm:presLayoutVars>
          <dgm:bulletEnabled val="1"/>
        </dgm:presLayoutVars>
      </dgm:prSet>
      <dgm:spPr/>
    </dgm:pt>
    <dgm:pt modelId="{B78B3FFA-23F8-1741-AF09-3A8434C89314}" type="pres">
      <dgm:prSet presAssocID="{0C27E8FF-2089-47C4-8B3A-B38832E7BF0F}" presName="nodeFollowingNodes" presStyleLbl="node1" presStyleIdx="3" presStyleCnt="7" custScaleX="137702" custScaleY="129629" custRadScaleRad="97239" custRadScaleInc="-11966">
        <dgm:presLayoutVars>
          <dgm:bulletEnabled val="1"/>
        </dgm:presLayoutVars>
      </dgm:prSet>
      <dgm:spPr/>
    </dgm:pt>
    <dgm:pt modelId="{27D7EAD8-EFB3-6940-A35D-9EDAD65F287D}" type="pres">
      <dgm:prSet presAssocID="{754E69D6-07D6-4D40-8148-EBAF30C5D279}" presName="nodeFollowingNodes" presStyleLbl="node1" presStyleIdx="4" presStyleCnt="7" custScaleX="126640" custScaleY="127888" custRadScaleRad="98074" custRadScaleInc="11306">
        <dgm:presLayoutVars>
          <dgm:bulletEnabled val="1"/>
        </dgm:presLayoutVars>
      </dgm:prSet>
      <dgm:spPr/>
    </dgm:pt>
    <dgm:pt modelId="{89A7D1DD-42F8-6B46-BCDF-A30DC360A698}" type="pres">
      <dgm:prSet presAssocID="{A0406B48-2B6A-4BA0-9DE3-F71C23E497AF}" presName="nodeFollowingNodes" presStyleLbl="node1" presStyleIdx="5" presStyleCnt="7" custScaleX="125213" custScaleY="130489">
        <dgm:presLayoutVars>
          <dgm:bulletEnabled val="1"/>
        </dgm:presLayoutVars>
      </dgm:prSet>
      <dgm:spPr/>
    </dgm:pt>
    <dgm:pt modelId="{253C3D95-3A04-E54B-AC91-C0C204A822DC}" type="pres">
      <dgm:prSet presAssocID="{667BC946-0077-4BED-9EF9-8B27F7AD9124}" presName="nodeFollowingNodes" presStyleLbl="node1" presStyleIdx="6" presStyleCnt="7" custScaleX="144096" custScaleY="142320" custRadScaleRad="113977" custRadScaleInc="-16844">
        <dgm:presLayoutVars>
          <dgm:bulletEnabled val="1"/>
        </dgm:presLayoutVars>
      </dgm:prSet>
      <dgm:spPr/>
    </dgm:pt>
  </dgm:ptLst>
  <dgm:cxnLst>
    <dgm:cxn modelId="{D14FE803-2BF9-4FAC-92E0-34F27B1A1464}" srcId="{72E4D087-C734-4DE7-83E1-D447F24B81E4}" destId="{B365D68C-8EED-482B-A0AD-079ECA582391}" srcOrd="2" destOrd="0" parTransId="{149F5D0D-49B2-41AF-A0CB-66FC3083A29C}" sibTransId="{ED9BE427-19E3-4793-BE35-B9EC5B881784}"/>
    <dgm:cxn modelId="{3C4C4F16-AD12-7E45-A09F-E35CF77AB849}" type="presOf" srcId="{4E79CE02-AB02-46FD-B3FE-25354A2FD8B8}" destId="{D19966B4-5066-7B4D-8169-44546C27FFF3}" srcOrd="0" destOrd="0" presId="urn:microsoft.com/office/officeart/2005/8/layout/cycle3"/>
    <dgm:cxn modelId="{777D5D25-4161-FA4B-B8B5-9225C94783E9}" type="presOf" srcId="{A0406B48-2B6A-4BA0-9DE3-F71C23E497AF}" destId="{89A7D1DD-42F8-6B46-BCDF-A30DC360A698}" srcOrd="0" destOrd="0" presId="urn:microsoft.com/office/officeart/2005/8/layout/cycle3"/>
    <dgm:cxn modelId="{5B5F7341-A8CF-6B4F-B37D-1AB0EFBAB3B5}" type="presOf" srcId="{809EEA05-0DC9-41BF-B8C6-CA3A0F7598EE}" destId="{EA865D22-07C6-1C43-AB1E-36D6DC429C45}" srcOrd="0" destOrd="0" presId="urn:microsoft.com/office/officeart/2005/8/layout/cycle3"/>
    <dgm:cxn modelId="{B562C147-3ACC-5147-80A5-7DA2F2E1A7CD}" type="presOf" srcId="{72E4D087-C734-4DE7-83E1-D447F24B81E4}" destId="{226C6E8C-12F8-E646-A1EE-1CD06E500EA7}" srcOrd="0" destOrd="0" presId="urn:microsoft.com/office/officeart/2005/8/layout/cycle3"/>
    <dgm:cxn modelId="{00FCD150-1894-4559-8197-ED0BE53E5053}" srcId="{72E4D087-C734-4DE7-83E1-D447F24B81E4}" destId="{0C27E8FF-2089-47C4-8B3A-B38832E7BF0F}" srcOrd="3" destOrd="0" parTransId="{90C527A4-C9CC-401D-9533-D073EF62710E}" sibTransId="{53FB16DA-21C7-4A88-BFC1-8A91E0373AC6}"/>
    <dgm:cxn modelId="{AF70075E-EA8A-4069-84E7-169291B20A1C}" srcId="{72E4D087-C734-4DE7-83E1-D447F24B81E4}" destId="{4E79CE02-AB02-46FD-B3FE-25354A2FD8B8}" srcOrd="0" destOrd="0" parTransId="{D1598BEA-3825-45E0-932A-D7E1BF69060D}" sibTransId="{33B3E50E-207D-4044-BB7C-D9586DA82BF3}"/>
    <dgm:cxn modelId="{E7F33475-278A-40B9-A4EA-539C7CF603ED}" srcId="{72E4D087-C734-4DE7-83E1-D447F24B81E4}" destId="{754E69D6-07D6-4D40-8148-EBAF30C5D279}" srcOrd="4" destOrd="0" parTransId="{7F889484-319D-4CD0-B091-F0D73C4858FF}" sibTransId="{8EF64FDC-B68B-429F-913B-3F3935F284ED}"/>
    <dgm:cxn modelId="{B2B5FC75-9D2D-BC44-AA3E-F98FFEBE2D49}" type="presOf" srcId="{33B3E50E-207D-4044-BB7C-D9586DA82BF3}" destId="{9EDD9F8A-03D9-6A4E-A158-BFE9F9D2129A}" srcOrd="0" destOrd="0" presId="urn:microsoft.com/office/officeart/2005/8/layout/cycle3"/>
    <dgm:cxn modelId="{E0591EB9-35AB-6849-973D-280F8B311892}" type="presOf" srcId="{0C27E8FF-2089-47C4-8B3A-B38832E7BF0F}" destId="{B78B3FFA-23F8-1741-AF09-3A8434C89314}" srcOrd="0" destOrd="0" presId="urn:microsoft.com/office/officeart/2005/8/layout/cycle3"/>
    <dgm:cxn modelId="{F79AAECA-A36E-7947-B503-4BE140864069}" type="presOf" srcId="{B365D68C-8EED-482B-A0AD-079ECA582391}" destId="{80D96648-7EB6-684D-BA36-44F2FF89060F}" srcOrd="0" destOrd="0" presId="urn:microsoft.com/office/officeart/2005/8/layout/cycle3"/>
    <dgm:cxn modelId="{5AC62BDB-F32B-4EA0-AD05-A9075C85DA96}" srcId="{72E4D087-C734-4DE7-83E1-D447F24B81E4}" destId="{809EEA05-0DC9-41BF-B8C6-CA3A0F7598EE}" srcOrd="1" destOrd="0" parTransId="{1E6D732A-7358-44E1-82E8-90D30784A94A}" sibTransId="{89C62E90-C3C4-4194-9FBD-560C99C4ED2B}"/>
    <dgm:cxn modelId="{FBE2BADF-B908-1441-9B20-44429C067312}" type="presOf" srcId="{667BC946-0077-4BED-9EF9-8B27F7AD9124}" destId="{253C3D95-3A04-E54B-AC91-C0C204A822DC}" srcOrd="0" destOrd="0" presId="urn:microsoft.com/office/officeart/2005/8/layout/cycle3"/>
    <dgm:cxn modelId="{5F1266E8-9FAD-4921-B2E8-5DD0CDA91C33}" srcId="{72E4D087-C734-4DE7-83E1-D447F24B81E4}" destId="{667BC946-0077-4BED-9EF9-8B27F7AD9124}" srcOrd="6" destOrd="0" parTransId="{8782CEDB-07AF-43F1-BBF5-8FC9C0784A2B}" sibTransId="{6F625E2C-00D1-4AE4-AE82-B59AD6D914DB}"/>
    <dgm:cxn modelId="{AE2208ED-72E7-6245-9857-5DA9264BB0F8}" type="presOf" srcId="{754E69D6-07D6-4D40-8148-EBAF30C5D279}" destId="{27D7EAD8-EFB3-6940-A35D-9EDAD65F287D}" srcOrd="0" destOrd="0" presId="urn:microsoft.com/office/officeart/2005/8/layout/cycle3"/>
    <dgm:cxn modelId="{0DC565FB-883E-403B-90A0-2EDABB4C916B}" srcId="{72E4D087-C734-4DE7-83E1-D447F24B81E4}" destId="{A0406B48-2B6A-4BA0-9DE3-F71C23E497AF}" srcOrd="5" destOrd="0" parTransId="{3ADED7FB-A27A-4779-B4FC-203116D6B1AE}" sibTransId="{390A6987-2B2A-4C7F-9FE8-A6822D42A3C3}"/>
    <dgm:cxn modelId="{8B0158D1-AE6B-684A-BF83-69A62538C7CC}" type="presParOf" srcId="{226C6E8C-12F8-E646-A1EE-1CD06E500EA7}" destId="{F6A8E3A6-AD67-2042-8E71-254AF2E51771}" srcOrd="0" destOrd="0" presId="urn:microsoft.com/office/officeart/2005/8/layout/cycle3"/>
    <dgm:cxn modelId="{1BEDC34A-0F4A-6844-93B5-3C6478222017}" type="presParOf" srcId="{F6A8E3A6-AD67-2042-8E71-254AF2E51771}" destId="{D19966B4-5066-7B4D-8169-44546C27FFF3}" srcOrd="0" destOrd="0" presId="urn:microsoft.com/office/officeart/2005/8/layout/cycle3"/>
    <dgm:cxn modelId="{F549E2CE-F1A1-C748-B50A-1566AE7AFD2B}" type="presParOf" srcId="{F6A8E3A6-AD67-2042-8E71-254AF2E51771}" destId="{9EDD9F8A-03D9-6A4E-A158-BFE9F9D2129A}" srcOrd="1" destOrd="0" presId="urn:microsoft.com/office/officeart/2005/8/layout/cycle3"/>
    <dgm:cxn modelId="{4E5A02E9-F6A9-B24F-A118-67C140EF2E16}" type="presParOf" srcId="{F6A8E3A6-AD67-2042-8E71-254AF2E51771}" destId="{EA865D22-07C6-1C43-AB1E-36D6DC429C45}" srcOrd="2" destOrd="0" presId="urn:microsoft.com/office/officeart/2005/8/layout/cycle3"/>
    <dgm:cxn modelId="{B60703D9-5A49-B747-A47D-12F1227B1E3F}" type="presParOf" srcId="{F6A8E3A6-AD67-2042-8E71-254AF2E51771}" destId="{80D96648-7EB6-684D-BA36-44F2FF89060F}" srcOrd="3" destOrd="0" presId="urn:microsoft.com/office/officeart/2005/8/layout/cycle3"/>
    <dgm:cxn modelId="{B9645854-3861-1D45-BF80-997D524FC5E8}" type="presParOf" srcId="{F6A8E3A6-AD67-2042-8E71-254AF2E51771}" destId="{B78B3FFA-23F8-1741-AF09-3A8434C89314}" srcOrd="4" destOrd="0" presId="urn:microsoft.com/office/officeart/2005/8/layout/cycle3"/>
    <dgm:cxn modelId="{1D896D1D-0A5E-0240-80B6-1E48EE23D573}" type="presParOf" srcId="{F6A8E3A6-AD67-2042-8E71-254AF2E51771}" destId="{27D7EAD8-EFB3-6940-A35D-9EDAD65F287D}" srcOrd="5" destOrd="0" presId="urn:microsoft.com/office/officeart/2005/8/layout/cycle3"/>
    <dgm:cxn modelId="{D1E0B298-4A64-4847-9DB2-65B92869EABF}" type="presParOf" srcId="{F6A8E3A6-AD67-2042-8E71-254AF2E51771}" destId="{89A7D1DD-42F8-6B46-BCDF-A30DC360A698}" srcOrd="6" destOrd="0" presId="urn:microsoft.com/office/officeart/2005/8/layout/cycle3"/>
    <dgm:cxn modelId="{E745C09B-97CC-FA44-BD8F-1CB6702C0C89}" type="presParOf" srcId="{F6A8E3A6-AD67-2042-8E71-254AF2E51771}" destId="{253C3D95-3A04-E54B-AC91-C0C204A822DC}" srcOrd="7"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5C38CE-F99A-4376-9F2E-67224B0F632A}" type="doc">
      <dgm:prSet loTypeId="urn:microsoft.com/office/officeart/2005/8/layout/hierarchy1" loCatId="hierarchy" qsTypeId="urn:microsoft.com/office/officeart/2005/8/quickstyle/simple5" qsCatId="simple" csTypeId="urn:microsoft.com/office/officeart/2005/8/colors/accent2_2" csCatId="accent2"/>
      <dgm:spPr/>
      <dgm:t>
        <a:bodyPr/>
        <a:lstStyle/>
        <a:p>
          <a:endParaRPr lang="en-US"/>
        </a:p>
      </dgm:t>
    </dgm:pt>
    <dgm:pt modelId="{6EA28EEE-4FDD-43D7-A145-B2B3EE0188BD}">
      <dgm:prSet/>
      <dgm:spPr/>
      <dgm:t>
        <a:bodyPr/>
        <a:lstStyle/>
        <a:p>
          <a:r>
            <a:rPr lang="en-US"/>
            <a:t>Expressed in Numbers—Plans cannot impose a 60-day yearly limit for inpatient MH/SUD treatment and a 120 day yearly limit for inpatient M/S treatment. </a:t>
          </a:r>
          <a:r>
            <a:rPr lang="pt-BR"/>
            <a:t>29 U.S.C. § 1185a(a)(3)(A)(i)</a:t>
          </a:r>
          <a:endParaRPr lang="en-US"/>
        </a:p>
      </dgm:t>
    </dgm:pt>
    <dgm:pt modelId="{93BB58B7-42B1-48A5-83D6-171D2426D908}" type="parTrans" cxnId="{06342338-19FE-41E7-9C88-25F5A3FAD7DC}">
      <dgm:prSet/>
      <dgm:spPr/>
      <dgm:t>
        <a:bodyPr/>
        <a:lstStyle/>
        <a:p>
          <a:endParaRPr lang="en-US"/>
        </a:p>
      </dgm:t>
    </dgm:pt>
    <dgm:pt modelId="{C6B2B729-0B49-4411-A070-0DDA5B659AF9}" type="sibTrans" cxnId="{06342338-19FE-41E7-9C88-25F5A3FAD7DC}">
      <dgm:prSet/>
      <dgm:spPr/>
      <dgm:t>
        <a:bodyPr/>
        <a:lstStyle/>
        <a:p>
          <a:endParaRPr lang="en-US"/>
        </a:p>
      </dgm:t>
    </dgm:pt>
    <dgm:pt modelId="{409C59E3-1CFF-4B96-9B54-22181C95E8BB}">
      <dgm:prSet/>
      <dgm:spPr/>
      <dgm:t>
        <a:bodyPr/>
        <a:lstStyle/>
        <a:p>
          <a:r>
            <a:rPr lang="en-US"/>
            <a:t>Generally Easy to Identify—Plan offers the same numerical limits in the same categories or it does not.</a:t>
          </a:r>
        </a:p>
      </dgm:t>
    </dgm:pt>
    <dgm:pt modelId="{3F0012E9-56B2-462D-BB10-78F940653FBE}" type="parTrans" cxnId="{FB25F424-ADC3-4DFC-937F-0785FF4ADAD2}">
      <dgm:prSet/>
      <dgm:spPr/>
      <dgm:t>
        <a:bodyPr/>
        <a:lstStyle/>
        <a:p>
          <a:endParaRPr lang="en-US"/>
        </a:p>
      </dgm:t>
    </dgm:pt>
    <dgm:pt modelId="{632165C3-5881-4E77-8851-E34C1C4E8FC8}" type="sibTrans" cxnId="{FB25F424-ADC3-4DFC-937F-0785FF4ADAD2}">
      <dgm:prSet/>
      <dgm:spPr/>
      <dgm:t>
        <a:bodyPr/>
        <a:lstStyle/>
        <a:p>
          <a:endParaRPr lang="en-US"/>
        </a:p>
      </dgm:t>
    </dgm:pt>
    <dgm:pt modelId="{9E26F540-3C50-4E88-9C5D-1BD1F4E560FF}">
      <dgm:prSet/>
      <dgm:spPr/>
      <dgm:t>
        <a:bodyPr/>
        <a:lstStyle/>
        <a:p>
          <a:r>
            <a:rPr lang="en-US"/>
            <a:t>Rarely Litigated Today:</a:t>
          </a:r>
        </a:p>
      </dgm:t>
    </dgm:pt>
    <dgm:pt modelId="{617FD3EB-036A-4A07-A48F-F5184278C97F}" type="parTrans" cxnId="{4318CBAA-048B-4AB3-8EC6-EC54C53B65C3}">
      <dgm:prSet/>
      <dgm:spPr/>
      <dgm:t>
        <a:bodyPr/>
        <a:lstStyle/>
        <a:p>
          <a:endParaRPr lang="en-US"/>
        </a:p>
      </dgm:t>
    </dgm:pt>
    <dgm:pt modelId="{B2B7CCB0-9612-4708-9533-1C61C25CF2B3}" type="sibTrans" cxnId="{4318CBAA-048B-4AB3-8EC6-EC54C53B65C3}">
      <dgm:prSet/>
      <dgm:spPr/>
      <dgm:t>
        <a:bodyPr/>
        <a:lstStyle/>
        <a:p>
          <a:endParaRPr lang="en-US"/>
        </a:p>
      </dgm:t>
    </dgm:pt>
    <dgm:pt modelId="{715B9AD5-6202-4062-8126-A374E98953A3}">
      <dgm:prSet/>
      <dgm:spPr/>
      <dgm:t>
        <a:bodyPr/>
        <a:lstStyle/>
        <a:p>
          <a:r>
            <a:rPr lang="en-US"/>
            <a:t>Focus of attention originally</a:t>
          </a:r>
        </a:p>
      </dgm:t>
    </dgm:pt>
    <dgm:pt modelId="{F745B0FE-C1CB-4C0C-B80F-B79956C4C79A}" type="parTrans" cxnId="{B8814460-36E3-490D-809D-3239BC883F27}">
      <dgm:prSet/>
      <dgm:spPr/>
      <dgm:t>
        <a:bodyPr/>
        <a:lstStyle/>
        <a:p>
          <a:endParaRPr lang="en-US"/>
        </a:p>
      </dgm:t>
    </dgm:pt>
    <dgm:pt modelId="{9F576356-743A-4D49-9A73-FE9977A04778}" type="sibTrans" cxnId="{B8814460-36E3-490D-809D-3239BC883F27}">
      <dgm:prSet/>
      <dgm:spPr/>
      <dgm:t>
        <a:bodyPr/>
        <a:lstStyle/>
        <a:p>
          <a:endParaRPr lang="en-US"/>
        </a:p>
      </dgm:t>
    </dgm:pt>
    <dgm:pt modelId="{FEFD4567-5D68-4533-AA63-54620CB36DB7}">
      <dgm:prSet/>
      <dgm:spPr/>
      <dgm:t>
        <a:bodyPr/>
        <a:lstStyle/>
        <a:p>
          <a:r>
            <a:rPr lang="en-US"/>
            <a:t>Plans have figured out how to be compliant</a:t>
          </a:r>
        </a:p>
      </dgm:t>
    </dgm:pt>
    <dgm:pt modelId="{E47D4D68-01CE-49C9-B7BE-48B7B45AF34F}" type="parTrans" cxnId="{32C0EC73-C04C-430A-9442-6D805955DCEE}">
      <dgm:prSet/>
      <dgm:spPr/>
      <dgm:t>
        <a:bodyPr/>
        <a:lstStyle/>
        <a:p>
          <a:endParaRPr lang="en-US"/>
        </a:p>
      </dgm:t>
    </dgm:pt>
    <dgm:pt modelId="{49CEA914-7C23-41DD-943B-086CFEF66F80}" type="sibTrans" cxnId="{32C0EC73-C04C-430A-9442-6D805955DCEE}">
      <dgm:prSet/>
      <dgm:spPr/>
      <dgm:t>
        <a:bodyPr/>
        <a:lstStyle/>
        <a:p>
          <a:endParaRPr lang="en-US"/>
        </a:p>
      </dgm:t>
    </dgm:pt>
    <dgm:pt modelId="{FE6BDC3D-6938-7744-9633-E7678EA6A934}" type="pres">
      <dgm:prSet presAssocID="{6B5C38CE-F99A-4376-9F2E-67224B0F632A}" presName="hierChild1" presStyleCnt="0">
        <dgm:presLayoutVars>
          <dgm:chPref val="1"/>
          <dgm:dir/>
          <dgm:animOne val="branch"/>
          <dgm:animLvl val="lvl"/>
          <dgm:resizeHandles/>
        </dgm:presLayoutVars>
      </dgm:prSet>
      <dgm:spPr/>
    </dgm:pt>
    <dgm:pt modelId="{696A603C-A689-BA4F-9599-8283D87BC418}" type="pres">
      <dgm:prSet presAssocID="{6EA28EEE-4FDD-43D7-A145-B2B3EE0188BD}" presName="hierRoot1" presStyleCnt="0"/>
      <dgm:spPr/>
    </dgm:pt>
    <dgm:pt modelId="{FF5A6A8A-977C-D546-9853-A06D36B92EAD}" type="pres">
      <dgm:prSet presAssocID="{6EA28EEE-4FDD-43D7-A145-B2B3EE0188BD}" presName="composite" presStyleCnt="0"/>
      <dgm:spPr/>
    </dgm:pt>
    <dgm:pt modelId="{6106536B-D30D-F147-9885-7BE4DDFF6944}" type="pres">
      <dgm:prSet presAssocID="{6EA28EEE-4FDD-43D7-A145-B2B3EE0188BD}" presName="background" presStyleLbl="node0" presStyleIdx="0" presStyleCnt="3"/>
      <dgm:spPr/>
    </dgm:pt>
    <dgm:pt modelId="{F078715A-D85F-F242-A085-64B5912BB1B0}" type="pres">
      <dgm:prSet presAssocID="{6EA28EEE-4FDD-43D7-A145-B2B3EE0188BD}" presName="text" presStyleLbl="fgAcc0" presStyleIdx="0" presStyleCnt="3">
        <dgm:presLayoutVars>
          <dgm:chPref val="3"/>
        </dgm:presLayoutVars>
      </dgm:prSet>
      <dgm:spPr/>
    </dgm:pt>
    <dgm:pt modelId="{39955395-6D1D-BE43-9DB9-226943D83997}" type="pres">
      <dgm:prSet presAssocID="{6EA28EEE-4FDD-43D7-A145-B2B3EE0188BD}" presName="hierChild2" presStyleCnt="0"/>
      <dgm:spPr/>
    </dgm:pt>
    <dgm:pt modelId="{542C9300-8A97-2641-9DFC-D32EB90F4706}" type="pres">
      <dgm:prSet presAssocID="{409C59E3-1CFF-4B96-9B54-22181C95E8BB}" presName="hierRoot1" presStyleCnt="0"/>
      <dgm:spPr/>
    </dgm:pt>
    <dgm:pt modelId="{E7D98A39-1246-514B-9FE3-DE920F02675A}" type="pres">
      <dgm:prSet presAssocID="{409C59E3-1CFF-4B96-9B54-22181C95E8BB}" presName="composite" presStyleCnt="0"/>
      <dgm:spPr/>
    </dgm:pt>
    <dgm:pt modelId="{12C9A0DE-D084-3648-A6F6-FFA2F2460F5A}" type="pres">
      <dgm:prSet presAssocID="{409C59E3-1CFF-4B96-9B54-22181C95E8BB}" presName="background" presStyleLbl="node0" presStyleIdx="1" presStyleCnt="3"/>
      <dgm:spPr/>
    </dgm:pt>
    <dgm:pt modelId="{9453FECA-926B-DE45-81F5-B953BA278943}" type="pres">
      <dgm:prSet presAssocID="{409C59E3-1CFF-4B96-9B54-22181C95E8BB}" presName="text" presStyleLbl="fgAcc0" presStyleIdx="1" presStyleCnt="3">
        <dgm:presLayoutVars>
          <dgm:chPref val="3"/>
        </dgm:presLayoutVars>
      </dgm:prSet>
      <dgm:spPr/>
    </dgm:pt>
    <dgm:pt modelId="{291585C6-A07C-2745-A5B8-7F8945E1DE16}" type="pres">
      <dgm:prSet presAssocID="{409C59E3-1CFF-4B96-9B54-22181C95E8BB}" presName="hierChild2" presStyleCnt="0"/>
      <dgm:spPr/>
    </dgm:pt>
    <dgm:pt modelId="{4DA51C46-0878-324B-BFC3-5D2F4B3690CA}" type="pres">
      <dgm:prSet presAssocID="{9E26F540-3C50-4E88-9C5D-1BD1F4E560FF}" presName="hierRoot1" presStyleCnt="0"/>
      <dgm:spPr/>
    </dgm:pt>
    <dgm:pt modelId="{B88372D1-CFC2-BE49-AFF9-A19C853AF7F4}" type="pres">
      <dgm:prSet presAssocID="{9E26F540-3C50-4E88-9C5D-1BD1F4E560FF}" presName="composite" presStyleCnt="0"/>
      <dgm:spPr/>
    </dgm:pt>
    <dgm:pt modelId="{3F36AFE2-9A5C-1444-AB27-3D8FCD37C0C4}" type="pres">
      <dgm:prSet presAssocID="{9E26F540-3C50-4E88-9C5D-1BD1F4E560FF}" presName="background" presStyleLbl="node0" presStyleIdx="2" presStyleCnt="3"/>
      <dgm:spPr/>
    </dgm:pt>
    <dgm:pt modelId="{D3377336-46C0-454A-B8DC-15B44CB6F222}" type="pres">
      <dgm:prSet presAssocID="{9E26F540-3C50-4E88-9C5D-1BD1F4E560FF}" presName="text" presStyleLbl="fgAcc0" presStyleIdx="2" presStyleCnt="3">
        <dgm:presLayoutVars>
          <dgm:chPref val="3"/>
        </dgm:presLayoutVars>
      </dgm:prSet>
      <dgm:spPr/>
    </dgm:pt>
    <dgm:pt modelId="{C619999C-AFD2-EF43-B76D-896CE90451D8}" type="pres">
      <dgm:prSet presAssocID="{9E26F540-3C50-4E88-9C5D-1BD1F4E560FF}" presName="hierChild2" presStyleCnt="0"/>
      <dgm:spPr/>
    </dgm:pt>
    <dgm:pt modelId="{568EA405-EF41-5E48-8473-A9D313E861FA}" type="pres">
      <dgm:prSet presAssocID="{F745B0FE-C1CB-4C0C-B80F-B79956C4C79A}" presName="Name10" presStyleLbl="parChTrans1D2" presStyleIdx="0" presStyleCnt="2"/>
      <dgm:spPr/>
    </dgm:pt>
    <dgm:pt modelId="{7ABB5EE0-C60B-964A-8E1D-29CCD7AD3A18}" type="pres">
      <dgm:prSet presAssocID="{715B9AD5-6202-4062-8126-A374E98953A3}" presName="hierRoot2" presStyleCnt="0"/>
      <dgm:spPr/>
    </dgm:pt>
    <dgm:pt modelId="{72BA2644-E0A3-D140-9F36-25F6A849D692}" type="pres">
      <dgm:prSet presAssocID="{715B9AD5-6202-4062-8126-A374E98953A3}" presName="composite2" presStyleCnt="0"/>
      <dgm:spPr/>
    </dgm:pt>
    <dgm:pt modelId="{C918063A-1EDC-2348-96CA-F9A2E6332C55}" type="pres">
      <dgm:prSet presAssocID="{715B9AD5-6202-4062-8126-A374E98953A3}" presName="background2" presStyleLbl="node2" presStyleIdx="0" presStyleCnt="2"/>
      <dgm:spPr/>
    </dgm:pt>
    <dgm:pt modelId="{25549ECA-FFAF-D846-80E4-66E146955FDC}" type="pres">
      <dgm:prSet presAssocID="{715B9AD5-6202-4062-8126-A374E98953A3}" presName="text2" presStyleLbl="fgAcc2" presStyleIdx="0" presStyleCnt="2">
        <dgm:presLayoutVars>
          <dgm:chPref val="3"/>
        </dgm:presLayoutVars>
      </dgm:prSet>
      <dgm:spPr/>
    </dgm:pt>
    <dgm:pt modelId="{2423DF6A-9277-BC46-9F5A-55E09CD06771}" type="pres">
      <dgm:prSet presAssocID="{715B9AD5-6202-4062-8126-A374E98953A3}" presName="hierChild3" presStyleCnt="0"/>
      <dgm:spPr/>
    </dgm:pt>
    <dgm:pt modelId="{01CF8A99-FB16-1A4F-878A-6702F7D2406D}" type="pres">
      <dgm:prSet presAssocID="{E47D4D68-01CE-49C9-B7BE-48B7B45AF34F}" presName="Name10" presStyleLbl="parChTrans1D2" presStyleIdx="1" presStyleCnt="2"/>
      <dgm:spPr/>
    </dgm:pt>
    <dgm:pt modelId="{312A8073-0AE6-334A-9F68-AC67616ADB74}" type="pres">
      <dgm:prSet presAssocID="{FEFD4567-5D68-4533-AA63-54620CB36DB7}" presName="hierRoot2" presStyleCnt="0"/>
      <dgm:spPr/>
    </dgm:pt>
    <dgm:pt modelId="{771DC6D9-A10D-F348-80D2-A8E33437176F}" type="pres">
      <dgm:prSet presAssocID="{FEFD4567-5D68-4533-AA63-54620CB36DB7}" presName="composite2" presStyleCnt="0"/>
      <dgm:spPr/>
    </dgm:pt>
    <dgm:pt modelId="{B90BDF6B-745D-6940-A121-2F75603A83EC}" type="pres">
      <dgm:prSet presAssocID="{FEFD4567-5D68-4533-AA63-54620CB36DB7}" presName="background2" presStyleLbl="node2" presStyleIdx="1" presStyleCnt="2"/>
      <dgm:spPr/>
    </dgm:pt>
    <dgm:pt modelId="{8CD317D6-574C-6A4B-B2DC-E03FF8695884}" type="pres">
      <dgm:prSet presAssocID="{FEFD4567-5D68-4533-AA63-54620CB36DB7}" presName="text2" presStyleLbl="fgAcc2" presStyleIdx="1" presStyleCnt="2">
        <dgm:presLayoutVars>
          <dgm:chPref val="3"/>
        </dgm:presLayoutVars>
      </dgm:prSet>
      <dgm:spPr/>
    </dgm:pt>
    <dgm:pt modelId="{2B93573A-8CA4-0B45-BF43-9C9993462BAA}" type="pres">
      <dgm:prSet presAssocID="{FEFD4567-5D68-4533-AA63-54620CB36DB7}" presName="hierChild3" presStyleCnt="0"/>
      <dgm:spPr/>
    </dgm:pt>
  </dgm:ptLst>
  <dgm:cxnLst>
    <dgm:cxn modelId="{987DB308-A34C-EE40-ADF6-FA5B47F804FE}" type="presOf" srcId="{6EA28EEE-4FDD-43D7-A145-B2B3EE0188BD}" destId="{F078715A-D85F-F242-A085-64B5912BB1B0}" srcOrd="0" destOrd="0" presId="urn:microsoft.com/office/officeart/2005/8/layout/hierarchy1"/>
    <dgm:cxn modelId="{FB25F424-ADC3-4DFC-937F-0785FF4ADAD2}" srcId="{6B5C38CE-F99A-4376-9F2E-67224B0F632A}" destId="{409C59E3-1CFF-4B96-9B54-22181C95E8BB}" srcOrd="1" destOrd="0" parTransId="{3F0012E9-56B2-462D-BB10-78F940653FBE}" sibTransId="{632165C3-5881-4E77-8851-E34C1C4E8FC8}"/>
    <dgm:cxn modelId="{5556D725-8B92-EF42-BCB0-051557F8152E}" type="presOf" srcId="{409C59E3-1CFF-4B96-9B54-22181C95E8BB}" destId="{9453FECA-926B-DE45-81F5-B953BA278943}" srcOrd="0" destOrd="0" presId="urn:microsoft.com/office/officeart/2005/8/layout/hierarchy1"/>
    <dgm:cxn modelId="{06342338-19FE-41E7-9C88-25F5A3FAD7DC}" srcId="{6B5C38CE-F99A-4376-9F2E-67224B0F632A}" destId="{6EA28EEE-4FDD-43D7-A145-B2B3EE0188BD}" srcOrd="0" destOrd="0" parTransId="{93BB58B7-42B1-48A5-83D6-171D2426D908}" sibTransId="{C6B2B729-0B49-4411-A070-0DDA5B659AF9}"/>
    <dgm:cxn modelId="{B8814460-36E3-490D-809D-3239BC883F27}" srcId="{9E26F540-3C50-4E88-9C5D-1BD1F4E560FF}" destId="{715B9AD5-6202-4062-8126-A374E98953A3}" srcOrd="0" destOrd="0" parTransId="{F745B0FE-C1CB-4C0C-B80F-B79956C4C79A}" sibTransId="{9F576356-743A-4D49-9A73-FE9977A04778}"/>
    <dgm:cxn modelId="{A6119462-0ADF-BD4F-B1F1-C3AEE4F62FAC}" type="presOf" srcId="{715B9AD5-6202-4062-8126-A374E98953A3}" destId="{25549ECA-FFAF-D846-80E4-66E146955FDC}" srcOrd="0" destOrd="0" presId="urn:microsoft.com/office/officeart/2005/8/layout/hierarchy1"/>
    <dgm:cxn modelId="{32C0EC73-C04C-430A-9442-6D805955DCEE}" srcId="{9E26F540-3C50-4E88-9C5D-1BD1F4E560FF}" destId="{FEFD4567-5D68-4533-AA63-54620CB36DB7}" srcOrd="1" destOrd="0" parTransId="{E47D4D68-01CE-49C9-B7BE-48B7B45AF34F}" sibTransId="{49CEA914-7C23-41DD-943B-086CFEF66F80}"/>
    <dgm:cxn modelId="{964B018E-970D-4046-BD2D-CA596D9ABC60}" type="presOf" srcId="{FEFD4567-5D68-4533-AA63-54620CB36DB7}" destId="{8CD317D6-574C-6A4B-B2DC-E03FF8695884}" srcOrd="0" destOrd="0" presId="urn:microsoft.com/office/officeart/2005/8/layout/hierarchy1"/>
    <dgm:cxn modelId="{C052AA90-7E9A-EE4D-9C43-6134295AD757}" type="presOf" srcId="{9E26F540-3C50-4E88-9C5D-1BD1F4E560FF}" destId="{D3377336-46C0-454A-B8DC-15B44CB6F222}" srcOrd="0" destOrd="0" presId="urn:microsoft.com/office/officeart/2005/8/layout/hierarchy1"/>
    <dgm:cxn modelId="{C8BA449B-A6FC-394E-B6D3-F9EE71E274EB}" type="presOf" srcId="{6B5C38CE-F99A-4376-9F2E-67224B0F632A}" destId="{FE6BDC3D-6938-7744-9633-E7678EA6A934}" srcOrd="0" destOrd="0" presId="urn:microsoft.com/office/officeart/2005/8/layout/hierarchy1"/>
    <dgm:cxn modelId="{080F729B-A2F1-FE4E-A16D-35E8233996C6}" type="presOf" srcId="{F745B0FE-C1CB-4C0C-B80F-B79956C4C79A}" destId="{568EA405-EF41-5E48-8473-A9D313E861FA}" srcOrd="0" destOrd="0" presId="urn:microsoft.com/office/officeart/2005/8/layout/hierarchy1"/>
    <dgm:cxn modelId="{4318CBAA-048B-4AB3-8EC6-EC54C53B65C3}" srcId="{6B5C38CE-F99A-4376-9F2E-67224B0F632A}" destId="{9E26F540-3C50-4E88-9C5D-1BD1F4E560FF}" srcOrd="2" destOrd="0" parTransId="{617FD3EB-036A-4A07-A48F-F5184278C97F}" sibTransId="{B2B7CCB0-9612-4708-9533-1C61C25CF2B3}"/>
    <dgm:cxn modelId="{1F6DB2EA-1C37-3C42-9657-83D4AF35936C}" type="presOf" srcId="{E47D4D68-01CE-49C9-B7BE-48B7B45AF34F}" destId="{01CF8A99-FB16-1A4F-878A-6702F7D2406D}" srcOrd="0" destOrd="0" presId="urn:microsoft.com/office/officeart/2005/8/layout/hierarchy1"/>
    <dgm:cxn modelId="{FD3121A3-72BD-E447-8881-54CD30683A24}" type="presParOf" srcId="{FE6BDC3D-6938-7744-9633-E7678EA6A934}" destId="{696A603C-A689-BA4F-9599-8283D87BC418}" srcOrd="0" destOrd="0" presId="urn:microsoft.com/office/officeart/2005/8/layout/hierarchy1"/>
    <dgm:cxn modelId="{1649A262-6DD1-0243-8AA5-5F211A9546C2}" type="presParOf" srcId="{696A603C-A689-BA4F-9599-8283D87BC418}" destId="{FF5A6A8A-977C-D546-9853-A06D36B92EAD}" srcOrd="0" destOrd="0" presId="urn:microsoft.com/office/officeart/2005/8/layout/hierarchy1"/>
    <dgm:cxn modelId="{6149B712-EA8F-6B4F-91AE-706173449EE3}" type="presParOf" srcId="{FF5A6A8A-977C-D546-9853-A06D36B92EAD}" destId="{6106536B-D30D-F147-9885-7BE4DDFF6944}" srcOrd="0" destOrd="0" presId="urn:microsoft.com/office/officeart/2005/8/layout/hierarchy1"/>
    <dgm:cxn modelId="{599EB54E-FCF2-7C4F-A223-F1A6BFC09746}" type="presParOf" srcId="{FF5A6A8A-977C-D546-9853-A06D36B92EAD}" destId="{F078715A-D85F-F242-A085-64B5912BB1B0}" srcOrd="1" destOrd="0" presId="urn:microsoft.com/office/officeart/2005/8/layout/hierarchy1"/>
    <dgm:cxn modelId="{C290890D-A50B-974F-919C-6840A5C978E6}" type="presParOf" srcId="{696A603C-A689-BA4F-9599-8283D87BC418}" destId="{39955395-6D1D-BE43-9DB9-226943D83997}" srcOrd="1" destOrd="0" presId="urn:microsoft.com/office/officeart/2005/8/layout/hierarchy1"/>
    <dgm:cxn modelId="{0BFDAD53-F3A8-864A-B6CD-97D2A6A12EDA}" type="presParOf" srcId="{FE6BDC3D-6938-7744-9633-E7678EA6A934}" destId="{542C9300-8A97-2641-9DFC-D32EB90F4706}" srcOrd="1" destOrd="0" presId="urn:microsoft.com/office/officeart/2005/8/layout/hierarchy1"/>
    <dgm:cxn modelId="{F37C019A-BAFA-4A4C-9D91-83EB770753CB}" type="presParOf" srcId="{542C9300-8A97-2641-9DFC-D32EB90F4706}" destId="{E7D98A39-1246-514B-9FE3-DE920F02675A}" srcOrd="0" destOrd="0" presId="urn:microsoft.com/office/officeart/2005/8/layout/hierarchy1"/>
    <dgm:cxn modelId="{AC727671-9CF9-D44D-B802-56FA5D9BF86B}" type="presParOf" srcId="{E7D98A39-1246-514B-9FE3-DE920F02675A}" destId="{12C9A0DE-D084-3648-A6F6-FFA2F2460F5A}" srcOrd="0" destOrd="0" presId="urn:microsoft.com/office/officeart/2005/8/layout/hierarchy1"/>
    <dgm:cxn modelId="{35EC1EBE-D03C-1946-9511-A905E9C8EFF1}" type="presParOf" srcId="{E7D98A39-1246-514B-9FE3-DE920F02675A}" destId="{9453FECA-926B-DE45-81F5-B953BA278943}" srcOrd="1" destOrd="0" presId="urn:microsoft.com/office/officeart/2005/8/layout/hierarchy1"/>
    <dgm:cxn modelId="{86E120F2-08D9-9E46-AFE9-3336C55DE5D2}" type="presParOf" srcId="{542C9300-8A97-2641-9DFC-D32EB90F4706}" destId="{291585C6-A07C-2745-A5B8-7F8945E1DE16}" srcOrd="1" destOrd="0" presId="urn:microsoft.com/office/officeart/2005/8/layout/hierarchy1"/>
    <dgm:cxn modelId="{2E10C2A2-D662-6547-B5E2-384573B9EE94}" type="presParOf" srcId="{FE6BDC3D-6938-7744-9633-E7678EA6A934}" destId="{4DA51C46-0878-324B-BFC3-5D2F4B3690CA}" srcOrd="2" destOrd="0" presId="urn:microsoft.com/office/officeart/2005/8/layout/hierarchy1"/>
    <dgm:cxn modelId="{281510C3-632A-224D-AD5E-E4C2BE5DBD6E}" type="presParOf" srcId="{4DA51C46-0878-324B-BFC3-5D2F4B3690CA}" destId="{B88372D1-CFC2-BE49-AFF9-A19C853AF7F4}" srcOrd="0" destOrd="0" presId="urn:microsoft.com/office/officeart/2005/8/layout/hierarchy1"/>
    <dgm:cxn modelId="{96E2E879-1729-1E40-A90C-1E509F1FC349}" type="presParOf" srcId="{B88372D1-CFC2-BE49-AFF9-A19C853AF7F4}" destId="{3F36AFE2-9A5C-1444-AB27-3D8FCD37C0C4}" srcOrd="0" destOrd="0" presId="urn:microsoft.com/office/officeart/2005/8/layout/hierarchy1"/>
    <dgm:cxn modelId="{B8D6FE01-6BF2-8343-B296-B2315E37E560}" type="presParOf" srcId="{B88372D1-CFC2-BE49-AFF9-A19C853AF7F4}" destId="{D3377336-46C0-454A-B8DC-15B44CB6F222}" srcOrd="1" destOrd="0" presId="urn:microsoft.com/office/officeart/2005/8/layout/hierarchy1"/>
    <dgm:cxn modelId="{6332FE82-7322-3841-8014-CB7FE3C69ED0}" type="presParOf" srcId="{4DA51C46-0878-324B-BFC3-5D2F4B3690CA}" destId="{C619999C-AFD2-EF43-B76D-896CE90451D8}" srcOrd="1" destOrd="0" presId="urn:microsoft.com/office/officeart/2005/8/layout/hierarchy1"/>
    <dgm:cxn modelId="{52EBB38B-A2A5-204B-87C7-43D81586897A}" type="presParOf" srcId="{C619999C-AFD2-EF43-B76D-896CE90451D8}" destId="{568EA405-EF41-5E48-8473-A9D313E861FA}" srcOrd="0" destOrd="0" presId="urn:microsoft.com/office/officeart/2005/8/layout/hierarchy1"/>
    <dgm:cxn modelId="{39E54474-4633-AC40-B972-904A0A31C640}" type="presParOf" srcId="{C619999C-AFD2-EF43-B76D-896CE90451D8}" destId="{7ABB5EE0-C60B-964A-8E1D-29CCD7AD3A18}" srcOrd="1" destOrd="0" presId="urn:microsoft.com/office/officeart/2005/8/layout/hierarchy1"/>
    <dgm:cxn modelId="{24CEBF66-B917-0B45-8B26-D177C8863139}" type="presParOf" srcId="{7ABB5EE0-C60B-964A-8E1D-29CCD7AD3A18}" destId="{72BA2644-E0A3-D140-9F36-25F6A849D692}" srcOrd="0" destOrd="0" presId="urn:microsoft.com/office/officeart/2005/8/layout/hierarchy1"/>
    <dgm:cxn modelId="{322A9E1A-D177-D54A-A2F2-886AEF8DFC3A}" type="presParOf" srcId="{72BA2644-E0A3-D140-9F36-25F6A849D692}" destId="{C918063A-1EDC-2348-96CA-F9A2E6332C55}" srcOrd="0" destOrd="0" presId="urn:microsoft.com/office/officeart/2005/8/layout/hierarchy1"/>
    <dgm:cxn modelId="{A91FBECA-7AE6-E84D-89EB-D1A2CE2A2AAF}" type="presParOf" srcId="{72BA2644-E0A3-D140-9F36-25F6A849D692}" destId="{25549ECA-FFAF-D846-80E4-66E146955FDC}" srcOrd="1" destOrd="0" presId="urn:microsoft.com/office/officeart/2005/8/layout/hierarchy1"/>
    <dgm:cxn modelId="{4B8E4D57-8D86-1648-A580-B4BB972FED60}" type="presParOf" srcId="{7ABB5EE0-C60B-964A-8E1D-29CCD7AD3A18}" destId="{2423DF6A-9277-BC46-9F5A-55E09CD06771}" srcOrd="1" destOrd="0" presId="urn:microsoft.com/office/officeart/2005/8/layout/hierarchy1"/>
    <dgm:cxn modelId="{3795D6C5-56C2-434B-9264-5A50BBCFCAC4}" type="presParOf" srcId="{C619999C-AFD2-EF43-B76D-896CE90451D8}" destId="{01CF8A99-FB16-1A4F-878A-6702F7D2406D}" srcOrd="2" destOrd="0" presId="urn:microsoft.com/office/officeart/2005/8/layout/hierarchy1"/>
    <dgm:cxn modelId="{4EF79C91-1BC9-8E45-91BE-C9C2B3F7D477}" type="presParOf" srcId="{C619999C-AFD2-EF43-B76D-896CE90451D8}" destId="{312A8073-0AE6-334A-9F68-AC67616ADB74}" srcOrd="3" destOrd="0" presId="urn:microsoft.com/office/officeart/2005/8/layout/hierarchy1"/>
    <dgm:cxn modelId="{3427D91B-7335-B548-BC9E-D9F7E483D22F}" type="presParOf" srcId="{312A8073-0AE6-334A-9F68-AC67616ADB74}" destId="{771DC6D9-A10D-F348-80D2-A8E33437176F}" srcOrd="0" destOrd="0" presId="urn:microsoft.com/office/officeart/2005/8/layout/hierarchy1"/>
    <dgm:cxn modelId="{1452F97D-7CF5-344D-B8E3-8387E4198290}" type="presParOf" srcId="{771DC6D9-A10D-F348-80D2-A8E33437176F}" destId="{B90BDF6B-745D-6940-A121-2F75603A83EC}" srcOrd="0" destOrd="0" presId="urn:microsoft.com/office/officeart/2005/8/layout/hierarchy1"/>
    <dgm:cxn modelId="{BE0268B9-F47E-E64B-8F96-37F5DBAE8568}" type="presParOf" srcId="{771DC6D9-A10D-F348-80D2-A8E33437176F}" destId="{8CD317D6-574C-6A4B-B2DC-E03FF8695884}" srcOrd="1" destOrd="0" presId="urn:microsoft.com/office/officeart/2005/8/layout/hierarchy1"/>
    <dgm:cxn modelId="{0A968F8B-675F-AF4F-A442-EF7344EDE823}" type="presParOf" srcId="{312A8073-0AE6-334A-9F68-AC67616ADB74}" destId="{2B93573A-8CA4-0B45-BF43-9C9993462BA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CB698C-435D-4905-80AA-F53F6AA5FF11}"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EFB99D9F-C5D8-4CAA-A6AC-227E4852F407}">
      <dgm:prSet/>
      <dgm:spPr/>
      <dgm:t>
        <a:bodyPr/>
        <a:lstStyle/>
        <a:p>
          <a:r>
            <a:rPr lang="en-US"/>
            <a:t>Expressed in Substantive Words—Treatment limitations that “otherwise limit the scope or duration of benefits for treatment under a plan or coverage.” 29 C.F.R. § 2590.712(a).</a:t>
          </a:r>
        </a:p>
      </dgm:t>
    </dgm:pt>
    <dgm:pt modelId="{CBBD8375-7C1A-4659-B007-ECB2FA68A86B}" type="parTrans" cxnId="{846FF5BE-87B4-4F80-9214-B9751765519F}">
      <dgm:prSet/>
      <dgm:spPr/>
      <dgm:t>
        <a:bodyPr/>
        <a:lstStyle/>
        <a:p>
          <a:endParaRPr lang="en-US"/>
        </a:p>
      </dgm:t>
    </dgm:pt>
    <dgm:pt modelId="{D7BD1070-4C5D-4063-886B-7EB10992F099}" type="sibTrans" cxnId="{846FF5BE-87B4-4F80-9214-B9751765519F}">
      <dgm:prSet/>
      <dgm:spPr/>
      <dgm:t>
        <a:bodyPr/>
        <a:lstStyle/>
        <a:p>
          <a:endParaRPr lang="en-US"/>
        </a:p>
      </dgm:t>
    </dgm:pt>
    <dgm:pt modelId="{ECBAB22A-91D5-4204-B430-4F15D899597D}">
      <dgm:prSet/>
      <dgm:spPr/>
      <dgm:t>
        <a:bodyPr/>
        <a:lstStyle/>
        <a:p>
          <a:r>
            <a:rPr lang="en-US"/>
            <a:t>Not expressed numerically</a:t>
          </a:r>
        </a:p>
      </dgm:t>
    </dgm:pt>
    <dgm:pt modelId="{9DBAB5CA-20DD-4689-9C4A-3279A0286E0D}" type="parTrans" cxnId="{0C10E724-4E42-4618-84A1-FBE17B1B733F}">
      <dgm:prSet/>
      <dgm:spPr/>
      <dgm:t>
        <a:bodyPr/>
        <a:lstStyle/>
        <a:p>
          <a:endParaRPr lang="en-US"/>
        </a:p>
      </dgm:t>
    </dgm:pt>
    <dgm:pt modelId="{C0F1D6DE-08BD-4C29-A3E3-D69BAECE3599}" type="sibTrans" cxnId="{0C10E724-4E42-4618-84A1-FBE17B1B733F}">
      <dgm:prSet/>
      <dgm:spPr/>
      <dgm:t>
        <a:bodyPr/>
        <a:lstStyle/>
        <a:p>
          <a:endParaRPr lang="en-US"/>
        </a:p>
      </dgm:t>
    </dgm:pt>
    <dgm:pt modelId="{4DA29264-9B9F-400B-8BE8-61A8FF8E31F6}">
      <dgm:prSet/>
      <dgm:spPr/>
      <dgm:t>
        <a:bodyPr/>
        <a:lstStyle/>
        <a:p>
          <a:r>
            <a:rPr lang="en-US"/>
            <a:t>Look at the types of treatment and treatment settings that the plan covers</a:t>
          </a:r>
        </a:p>
      </dgm:t>
    </dgm:pt>
    <dgm:pt modelId="{EFD7B17B-1B9E-431C-9070-28464AF50D75}" type="parTrans" cxnId="{2445C378-0116-4E91-A4AC-5E8D29151C98}">
      <dgm:prSet/>
      <dgm:spPr/>
      <dgm:t>
        <a:bodyPr/>
        <a:lstStyle/>
        <a:p>
          <a:endParaRPr lang="en-US"/>
        </a:p>
      </dgm:t>
    </dgm:pt>
    <dgm:pt modelId="{FD8C1CD8-DFB5-4E2F-9A4F-8330EAA38A23}" type="sibTrans" cxnId="{2445C378-0116-4E91-A4AC-5E8D29151C98}">
      <dgm:prSet/>
      <dgm:spPr/>
      <dgm:t>
        <a:bodyPr/>
        <a:lstStyle/>
        <a:p>
          <a:endParaRPr lang="en-US"/>
        </a:p>
      </dgm:t>
    </dgm:pt>
    <dgm:pt modelId="{11A4CD49-2826-458E-A0B9-7CA812F8B57B}">
      <dgm:prSet/>
      <dgm:spPr/>
      <dgm:t>
        <a:bodyPr/>
        <a:lstStyle/>
        <a:p>
          <a:r>
            <a:rPr lang="en-US"/>
            <a:t>Not Always Clear—Requires creative thinking of lawyers.</a:t>
          </a:r>
        </a:p>
      </dgm:t>
    </dgm:pt>
    <dgm:pt modelId="{AE958303-527A-4A17-B414-2D149C80E633}" type="parTrans" cxnId="{78BF7D38-A65A-4556-8AB1-7CD6132C1EFF}">
      <dgm:prSet/>
      <dgm:spPr/>
      <dgm:t>
        <a:bodyPr/>
        <a:lstStyle/>
        <a:p>
          <a:endParaRPr lang="en-US"/>
        </a:p>
      </dgm:t>
    </dgm:pt>
    <dgm:pt modelId="{81FDD2FC-5C88-4E8F-8531-B2CA59312471}" type="sibTrans" cxnId="{78BF7D38-A65A-4556-8AB1-7CD6132C1EFF}">
      <dgm:prSet/>
      <dgm:spPr/>
      <dgm:t>
        <a:bodyPr/>
        <a:lstStyle/>
        <a:p>
          <a:endParaRPr lang="en-US"/>
        </a:p>
      </dgm:t>
    </dgm:pt>
    <dgm:pt modelId="{E247A3E3-5E0E-4272-8B91-385B462BE47A}">
      <dgm:prSet/>
      <dgm:spPr/>
      <dgm:t>
        <a:bodyPr/>
        <a:lstStyle/>
        <a:p>
          <a:r>
            <a:rPr lang="en-US" dirty="0"/>
            <a:t>Statute Does not Explain what an NQTL is</a:t>
          </a:r>
        </a:p>
      </dgm:t>
    </dgm:pt>
    <dgm:pt modelId="{12B50DFC-587C-467A-881F-A49D9E27EAE8}" type="parTrans" cxnId="{59376B28-650B-414D-88A1-A58F2248D7B2}">
      <dgm:prSet/>
      <dgm:spPr/>
      <dgm:t>
        <a:bodyPr/>
        <a:lstStyle/>
        <a:p>
          <a:endParaRPr lang="en-US"/>
        </a:p>
      </dgm:t>
    </dgm:pt>
    <dgm:pt modelId="{279B217F-D21E-41F3-8CAC-032FA9F7FD04}" type="sibTrans" cxnId="{59376B28-650B-414D-88A1-A58F2248D7B2}">
      <dgm:prSet/>
      <dgm:spPr/>
      <dgm:t>
        <a:bodyPr/>
        <a:lstStyle/>
        <a:p>
          <a:endParaRPr lang="en-US"/>
        </a:p>
      </dgm:t>
    </dgm:pt>
    <dgm:pt modelId="{A3F84A15-FD6A-4DF1-A665-01E9191383E2}">
      <dgm:prSet/>
      <dgm:spPr/>
      <dgm:t>
        <a:bodyPr/>
        <a:lstStyle/>
        <a:p>
          <a:r>
            <a:rPr lang="en-US"/>
            <a:t>However, a clear example of an NQTL that violates MHPAEA is from </a:t>
          </a:r>
          <a:r>
            <a:rPr lang="en-US" i="1"/>
            <a:t>Danny P. v. Catholic Health Initiatives</a:t>
          </a:r>
          <a:r>
            <a:rPr lang="en-US"/>
            <a:t>, 891 F.3d 1155 (9th Cir. 2018) where the Ninth Circuit ruled that it was a violation of MHPAEA for a plan to exclude benefits for room and board at a residential treatment facility while covering room and board at an analogous skilled nursing facility. 891 F.3d at 1159-1160.</a:t>
          </a:r>
        </a:p>
      </dgm:t>
    </dgm:pt>
    <dgm:pt modelId="{130A6D3C-5469-4E97-8F64-05CC8EB806BD}" type="parTrans" cxnId="{F08B9D0F-99DA-471F-8381-79A456609753}">
      <dgm:prSet/>
      <dgm:spPr/>
      <dgm:t>
        <a:bodyPr/>
        <a:lstStyle/>
        <a:p>
          <a:endParaRPr lang="en-US"/>
        </a:p>
      </dgm:t>
    </dgm:pt>
    <dgm:pt modelId="{9E809B0C-E660-4CFA-A7D8-8D89413BB46C}" type="sibTrans" cxnId="{F08B9D0F-99DA-471F-8381-79A456609753}">
      <dgm:prSet/>
      <dgm:spPr/>
      <dgm:t>
        <a:bodyPr/>
        <a:lstStyle/>
        <a:p>
          <a:endParaRPr lang="en-US"/>
        </a:p>
      </dgm:t>
    </dgm:pt>
    <dgm:pt modelId="{0F1219DC-4176-0642-974D-935F7B308A89}" type="pres">
      <dgm:prSet presAssocID="{68CB698C-435D-4905-80AA-F53F6AA5FF11}" presName="Name0" presStyleCnt="0">
        <dgm:presLayoutVars>
          <dgm:dir/>
          <dgm:animLvl val="lvl"/>
          <dgm:resizeHandles val="exact"/>
        </dgm:presLayoutVars>
      </dgm:prSet>
      <dgm:spPr/>
    </dgm:pt>
    <dgm:pt modelId="{57264DFD-D2FE-7941-9293-CC5201F3D2E9}" type="pres">
      <dgm:prSet presAssocID="{EFB99D9F-C5D8-4CAA-A6AC-227E4852F407}" presName="linNode" presStyleCnt="0"/>
      <dgm:spPr/>
    </dgm:pt>
    <dgm:pt modelId="{F64F21A5-D976-C447-BFB3-A3D08DB3FA08}" type="pres">
      <dgm:prSet presAssocID="{EFB99D9F-C5D8-4CAA-A6AC-227E4852F407}" presName="parentText" presStyleLbl="node1" presStyleIdx="0" presStyleCnt="3">
        <dgm:presLayoutVars>
          <dgm:chMax val="1"/>
          <dgm:bulletEnabled val="1"/>
        </dgm:presLayoutVars>
      </dgm:prSet>
      <dgm:spPr/>
    </dgm:pt>
    <dgm:pt modelId="{6F14C02C-029D-8E4D-97EB-717DF81677E7}" type="pres">
      <dgm:prSet presAssocID="{EFB99D9F-C5D8-4CAA-A6AC-227E4852F407}" presName="descendantText" presStyleLbl="alignAccFollowNode1" presStyleIdx="0" presStyleCnt="2">
        <dgm:presLayoutVars>
          <dgm:bulletEnabled val="1"/>
        </dgm:presLayoutVars>
      </dgm:prSet>
      <dgm:spPr/>
    </dgm:pt>
    <dgm:pt modelId="{FAA01A36-3F83-A041-BBD1-07244E30C51D}" type="pres">
      <dgm:prSet presAssocID="{D7BD1070-4C5D-4063-886B-7EB10992F099}" presName="sp" presStyleCnt="0"/>
      <dgm:spPr/>
    </dgm:pt>
    <dgm:pt modelId="{1004EC7D-2E6C-D54E-9F58-2EFDC5D32ADC}" type="pres">
      <dgm:prSet presAssocID="{11A4CD49-2826-458E-A0B9-7CA812F8B57B}" presName="linNode" presStyleCnt="0"/>
      <dgm:spPr/>
    </dgm:pt>
    <dgm:pt modelId="{8F6A10F0-2D8E-FD46-A422-9A2214288DCA}" type="pres">
      <dgm:prSet presAssocID="{11A4CD49-2826-458E-A0B9-7CA812F8B57B}" presName="parentText" presStyleLbl="node1" presStyleIdx="1" presStyleCnt="3">
        <dgm:presLayoutVars>
          <dgm:chMax val="1"/>
          <dgm:bulletEnabled val="1"/>
        </dgm:presLayoutVars>
      </dgm:prSet>
      <dgm:spPr/>
    </dgm:pt>
    <dgm:pt modelId="{51241D48-A7FB-2445-AE6F-93CD5740D066}" type="pres">
      <dgm:prSet presAssocID="{81FDD2FC-5C88-4E8F-8531-B2CA59312471}" presName="sp" presStyleCnt="0"/>
      <dgm:spPr/>
    </dgm:pt>
    <dgm:pt modelId="{ABE2B066-D569-5845-B993-11B876ADD0F6}" type="pres">
      <dgm:prSet presAssocID="{E247A3E3-5E0E-4272-8B91-385B462BE47A}" presName="linNode" presStyleCnt="0"/>
      <dgm:spPr/>
    </dgm:pt>
    <dgm:pt modelId="{5E4DED3A-9095-C543-BEFC-3EB3DAA503A4}" type="pres">
      <dgm:prSet presAssocID="{E247A3E3-5E0E-4272-8B91-385B462BE47A}" presName="parentText" presStyleLbl="node1" presStyleIdx="2" presStyleCnt="3">
        <dgm:presLayoutVars>
          <dgm:chMax val="1"/>
          <dgm:bulletEnabled val="1"/>
        </dgm:presLayoutVars>
      </dgm:prSet>
      <dgm:spPr/>
    </dgm:pt>
    <dgm:pt modelId="{B446665D-FCD9-E443-B750-51EAB203FDB6}" type="pres">
      <dgm:prSet presAssocID="{E247A3E3-5E0E-4272-8B91-385B462BE47A}" presName="descendantText" presStyleLbl="alignAccFollowNode1" presStyleIdx="1" presStyleCnt="2">
        <dgm:presLayoutVars>
          <dgm:bulletEnabled val="1"/>
        </dgm:presLayoutVars>
      </dgm:prSet>
      <dgm:spPr/>
    </dgm:pt>
  </dgm:ptLst>
  <dgm:cxnLst>
    <dgm:cxn modelId="{9B905401-473F-8D44-A7A1-A479A6322449}" type="presOf" srcId="{4DA29264-9B9F-400B-8BE8-61A8FF8E31F6}" destId="{6F14C02C-029D-8E4D-97EB-717DF81677E7}" srcOrd="0" destOrd="1" presId="urn:microsoft.com/office/officeart/2005/8/layout/vList5"/>
    <dgm:cxn modelId="{F08B9D0F-99DA-471F-8381-79A456609753}" srcId="{E247A3E3-5E0E-4272-8B91-385B462BE47A}" destId="{A3F84A15-FD6A-4DF1-A665-01E9191383E2}" srcOrd="0" destOrd="0" parTransId="{130A6D3C-5469-4E97-8F64-05CC8EB806BD}" sibTransId="{9E809B0C-E660-4CFA-A7D8-8D89413BB46C}"/>
    <dgm:cxn modelId="{670A5F19-4E5C-4C48-ACB4-B7069212D9FC}" type="presOf" srcId="{68CB698C-435D-4905-80AA-F53F6AA5FF11}" destId="{0F1219DC-4176-0642-974D-935F7B308A89}" srcOrd="0" destOrd="0" presId="urn:microsoft.com/office/officeart/2005/8/layout/vList5"/>
    <dgm:cxn modelId="{0C10E724-4E42-4618-84A1-FBE17B1B733F}" srcId="{EFB99D9F-C5D8-4CAA-A6AC-227E4852F407}" destId="{ECBAB22A-91D5-4204-B430-4F15D899597D}" srcOrd="0" destOrd="0" parTransId="{9DBAB5CA-20DD-4689-9C4A-3279A0286E0D}" sibTransId="{C0F1D6DE-08BD-4C29-A3E3-D69BAECE3599}"/>
    <dgm:cxn modelId="{59376B28-650B-414D-88A1-A58F2248D7B2}" srcId="{68CB698C-435D-4905-80AA-F53F6AA5FF11}" destId="{E247A3E3-5E0E-4272-8B91-385B462BE47A}" srcOrd="2" destOrd="0" parTransId="{12B50DFC-587C-467A-881F-A49D9E27EAE8}" sibTransId="{279B217F-D21E-41F3-8CAC-032FA9F7FD04}"/>
    <dgm:cxn modelId="{78BF7D38-A65A-4556-8AB1-7CD6132C1EFF}" srcId="{68CB698C-435D-4905-80AA-F53F6AA5FF11}" destId="{11A4CD49-2826-458E-A0B9-7CA812F8B57B}" srcOrd="1" destOrd="0" parTransId="{AE958303-527A-4A17-B414-2D149C80E633}" sibTransId="{81FDD2FC-5C88-4E8F-8531-B2CA59312471}"/>
    <dgm:cxn modelId="{97BCCA68-2F8C-9B40-9EC3-839F81FB2FCB}" type="presOf" srcId="{ECBAB22A-91D5-4204-B430-4F15D899597D}" destId="{6F14C02C-029D-8E4D-97EB-717DF81677E7}" srcOrd="0" destOrd="0" presId="urn:microsoft.com/office/officeart/2005/8/layout/vList5"/>
    <dgm:cxn modelId="{8C25CD68-F08E-7A4B-AF26-FF7244B21BED}" type="presOf" srcId="{11A4CD49-2826-458E-A0B9-7CA812F8B57B}" destId="{8F6A10F0-2D8E-FD46-A422-9A2214288DCA}" srcOrd="0" destOrd="0" presId="urn:microsoft.com/office/officeart/2005/8/layout/vList5"/>
    <dgm:cxn modelId="{2445C378-0116-4E91-A4AC-5E8D29151C98}" srcId="{EFB99D9F-C5D8-4CAA-A6AC-227E4852F407}" destId="{4DA29264-9B9F-400B-8BE8-61A8FF8E31F6}" srcOrd="1" destOrd="0" parTransId="{EFD7B17B-1B9E-431C-9070-28464AF50D75}" sibTransId="{FD8C1CD8-DFB5-4E2F-9A4F-8330EAA38A23}"/>
    <dgm:cxn modelId="{D2BCC589-25C9-5D47-9C30-750867E071E0}" type="presOf" srcId="{A3F84A15-FD6A-4DF1-A665-01E9191383E2}" destId="{B446665D-FCD9-E443-B750-51EAB203FDB6}" srcOrd="0" destOrd="0" presId="urn:microsoft.com/office/officeart/2005/8/layout/vList5"/>
    <dgm:cxn modelId="{846FF5BE-87B4-4F80-9214-B9751765519F}" srcId="{68CB698C-435D-4905-80AA-F53F6AA5FF11}" destId="{EFB99D9F-C5D8-4CAA-A6AC-227E4852F407}" srcOrd="0" destOrd="0" parTransId="{CBBD8375-7C1A-4659-B007-ECB2FA68A86B}" sibTransId="{D7BD1070-4C5D-4063-886B-7EB10992F099}"/>
    <dgm:cxn modelId="{21CAE1EA-DB40-224F-AB56-DB21FF9BB8A8}" type="presOf" srcId="{EFB99D9F-C5D8-4CAA-A6AC-227E4852F407}" destId="{F64F21A5-D976-C447-BFB3-A3D08DB3FA08}" srcOrd="0" destOrd="0" presId="urn:microsoft.com/office/officeart/2005/8/layout/vList5"/>
    <dgm:cxn modelId="{3025C1F6-82C7-194D-8199-E416BA63A9DA}" type="presOf" srcId="{E247A3E3-5E0E-4272-8B91-385B462BE47A}" destId="{5E4DED3A-9095-C543-BEFC-3EB3DAA503A4}" srcOrd="0" destOrd="0" presId="urn:microsoft.com/office/officeart/2005/8/layout/vList5"/>
    <dgm:cxn modelId="{B7CF01A6-C39B-D64F-BB91-84798DBB151B}" type="presParOf" srcId="{0F1219DC-4176-0642-974D-935F7B308A89}" destId="{57264DFD-D2FE-7941-9293-CC5201F3D2E9}" srcOrd="0" destOrd="0" presId="urn:microsoft.com/office/officeart/2005/8/layout/vList5"/>
    <dgm:cxn modelId="{3BE1E763-222B-F74A-BAA2-72D67BFEB53B}" type="presParOf" srcId="{57264DFD-D2FE-7941-9293-CC5201F3D2E9}" destId="{F64F21A5-D976-C447-BFB3-A3D08DB3FA08}" srcOrd="0" destOrd="0" presId="urn:microsoft.com/office/officeart/2005/8/layout/vList5"/>
    <dgm:cxn modelId="{097EFEFB-E657-3E4F-B2C8-3700D429AF3B}" type="presParOf" srcId="{57264DFD-D2FE-7941-9293-CC5201F3D2E9}" destId="{6F14C02C-029D-8E4D-97EB-717DF81677E7}" srcOrd="1" destOrd="0" presId="urn:microsoft.com/office/officeart/2005/8/layout/vList5"/>
    <dgm:cxn modelId="{98FFA8E9-12FA-E141-A160-2533ABC10C16}" type="presParOf" srcId="{0F1219DC-4176-0642-974D-935F7B308A89}" destId="{FAA01A36-3F83-A041-BBD1-07244E30C51D}" srcOrd="1" destOrd="0" presId="urn:microsoft.com/office/officeart/2005/8/layout/vList5"/>
    <dgm:cxn modelId="{D96F3630-7472-9844-A047-7BE8C303CED1}" type="presParOf" srcId="{0F1219DC-4176-0642-974D-935F7B308A89}" destId="{1004EC7D-2E6C-D54E-9F58-2EFDC5D32ADC}" srcOrd="2" destOrd="0" presId="urn:microsoft.com/office/officeart/2005/8/layout/vList5"/>
    <dgm:cxn modelId="{18863306-005A-6742-B368-7974C0A4FC13}" type="presParOf" srcId="{1004EC7D-2E6C-D54E-9F58-2EFDC5D32ADC}" destId="{8F6A10F0-2D8E-FD46-A422-9A2214288DCA}" srcOrd="0" destOrd="0" presId="urn:microsoft.com/office/officeart/2005/8/layout/vList5"/>
    <dgm:cxn modelId="{B079DC1A-694F-EC48-B25E-77CC39D7DDCF}" type="presParOf" srcId="{0F1219DC-4176-0642-974D-935F7B308A89}" destId="{51241D48-A7FB-2445-AE6F-93CD5740D066}" srcOrd="3" destOrd="0" presId="urn:microsoft.com/office/officeart/2005/8/layout/vList5"/>
    <dgm:cxn modelId="{F326A251-778B-4141-AFDB-CC7CF4BA237E}" type="presParOf" srcId="{0F1219DC-4176-0642-974D-935F7B308A89}" destId="{ABE2B066-D569-5845-B993-11B876ADD0F6}" srcOrd="4" destOrd="0" presId="urn:microsoft.com/office/officeart/2005/8/layout/vList5"/>
    <dgm:cxn modelId="{C3DC8956-7F68-F94A-9148-420695F2E64D}" type="presParOf" srcId="{ABE2B066-D569-5845-B993-11B876ADD0F6}" destId="{5E4DED3A-9095-C543-BEFC-3EB3DAA503A4}" srcOrd="0" destOrd="0" presId="urn:microsoft.com/office/officeart/2005/8/layout/vList5"/>
    <dgm:cxn modelId="{3AF74B2A-5DBC-B94A-A98A-114C7AA25FAD}" type="presParOf" srcId="{ABE2B066-D569-5845-B993-11B876ADD0F6}" destId="{B446665D-FCD9-E443-B750-51EAB203FDB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7B6C60-C1FB-4BD4-A0B5-2E2CDD99EA62}" type="doc">
      <dgm:prSet loTypeId="urn:microsoft.com/office/officeart/2017/3/layout/HorizontalPathTimeline" loCatId="process" qsTypeId="urn:microsoft.com/office/officeart/2005/8/quickstyle/simple1" qsCatId="simple" csTypeId="urn:microsoft.com/office/officeart/2005/8/colors/colorful5" csCatId="colorful" phldr="1"/>
      <dgm:spPr/>
      <dgm:t>
        <a:bodyPr/>
        <a:lstStyle/>
        <a:p>
          <a:endParaRPr lang="en-US"/>
        </a:p>
      </dgm:t>
    </dgm:pt>
    <dgm:pt modelId="{0C6FF3F1-3AD2-4B15-8814-48D6D89C2442}">
      <dgm:prSet/>
      <dgm:spPr/>
      <dgm:t>
        <a:bodyPr/>
        <a:lstStyle/>
        <a:p>
          <a:pPr>
            <a:defRPr b="1"/>
          </a:pPr>
          <a:r>
            <a:rPr lang="en-US"/>
            <a:t>2010</a:t>
          </a:r>
        </a:p>
      </dgm:t>
    </dgm:pt>
    <dgm:pt modelId="{33B606EF-CB94-4BC6-835D-859BB01AB88B}" type="parTrans" cxnId="{D711E984-F533-4FC2-BDC6-F36956425FFE}">
      <dgm:prSet/>
      <dgm:spPr/>
      <dgm:t>
        <a:bodyPr/>
        <a:lstStyle/>
        <a:p>
          <a:endParaRPr lang="en-US"/>
        </a:p>
      </dgm:t>
    </dgm:pt>
    <dgm:pt modelId="{21585238-AED2-498B-BD63-D1BFA2DF76FC}" type="sibTrans" cxnId="{D711E984-F533-4FC2-BDC6-F36956425FFE}">
      <dgm:prSet/>
      <dgm:spPr/>
      <dgm:t>
        <a:bodyPr/>
        <a:lstStyle/>
        <a:p>
          <a:endParaRPr lang="en-US"/>
        </a:p>
      </dgm:t>
    </dgm:pt>
    <dgm:pt modelId="{96BA5C45-A7BE-4C53-BB3A-E9F5AA6A53F1}">
      <dgm:prSet/>
      <dgm:spPr/>
      <dgm:t>
        <a:bodyPr/>
        <a:lstStyle/>
        <a:p>
          <a:r>
            <a:rPr lang="en-US"/>
            <a:t>Interim Final Rule—</a:t>
          </a:r>
        </a:p>
      </dgm:t>
    </dgm:pt>
    <dgm:pt modelId="{F03792C7-6AD6-47F4-955B-5DE785951031}" type="parTrans" cxnId="{A08DBF14-D586-499E-90EE-8111A49DFA4D}">
      <dgm:prSet/>
      <dgm:spPr/>
      <dgm:t>
        <a:bodyPr/>
        <a:lstStyle/>
        <a:p>
          <a:endParaRPr lang="en-US"/>
        </a:p>
      </dgm:t>
    </dgm:pt>
    <dgm:pt modelId="{439A742F-B9DE-417D-B971-55F0831463F9}" type="sibTrans" cxnId="{A08DBF14-D586-499E-90EE-8111A49DFA4D}">
      <dgm:prSet/>
      <dgm:spPr/>
      <dgm:t>
        <a:bodyPr/>
        <a:lstStyle/>
        <a:p>
          <a:endParaRPr lang="en-US"/>
        </a:p>
      </dgm:t>
    </dgm:pt>
    <dgm:pt modelId="{FB37A2C5-330C-42ED-9595-0EB77C4E7F6C}">
      <dgm:prSet/>
      <dgm:spPr/>
      <dgm:t>
        <a:bodyPr/>
        <a:lstStyle/>
        <a:p>
          <a:r>
            <a:rPr lang="en-US"/>
            <a:t>Formal compliance with MHPAEA was required (since there were now regulations)</a:t>
          </a:r>
        </a:p>
      </dgm:t>
    </dgm:pt>
    <dgm:pt modelId="{8998B72A-0CF3-4C11-9D60-B989C8D2C4A5}" type="parTrans" cxnId="{A42ED155-F2E3-4B16-96CA-417C4FD73587}">
      <dgm:prSet/>
      <dgm:spPr/>
      <dgm:t>
        <a:bodyPr/>
        <a:lstStyle/>
        <a:p>
          <a:endParaRPr lang="en-US"/>
        </a:p>
      </dgm:t>
    </dgm:pt>
    <dgm:pt modelId="{7C772B4A-2AFE-4520-92F6-7AE88BBE14BD}" type="sibTrans" cxnId="{A42ED155-F2E3-4B16-96CA-417C4FD73587}">
      <dgm:prSet/>
      <dgm:spPr/>
      <dgm:t>
        <a:bodyPr/>
        <a:lstStyle/>
        <a:p>
          <a:endParaRPr lang="en-US"/>
        </a:p>
      </dgm:t>
    </dgm:pt>
    <dgm:pt modelId="{A7AA1AAA-F853-4EA9-936A-283662FBC847}">
      <dgm:prSet/>
      <dgm:spPr/>
      <dgm:t>
        <a:bodyPr/>
        <a:lstStyle/>
        <a:p>
          <a:r>
            <a:rPr lang="en-US"/>
            <a:t>Maintained parity requirement regarding aggregate lifetime and annual dollar limits</a:t>
          </a:r>
        </a:p>
      </dgm:t>
    </dgm:pt>
    <dgm:pt modelId="{936E1239-D712-4443-8CDE-AA7A6D939594}" type="parTrans" cxnId="{F762DF6E-487D-4FC9-838D-0B46DE88F219}">
      <dgm:prSet/>
      <dgm:spPr/>
      <dgm:t>
        <a:bodyPr/>
        <a:lstStyle/>
        <a:p>
          <a:endParaRPr lang="en-US"/>
        </a:p>
      </dgm:t>
    </dgm:pt>
    <dgm:pt modelId="{DE186480-9F7C-483B-A01C-323FF349892E}" type="sibTrans" cxnId="{F762DF6E-487D-4FC9-838D-0B46DE88F219}">
      <dgm:prSet/>
      <dgm:spPr/>
      <dgm:t>
        <a:bodyPr/>
        <a:lstStyle/>
        <a:p>
          <a:endParaRPr lang="en-US"/>
        </a:p>
      </dgm:t>
    </dgm:pt>
    <dgm:pt modelId="{5167B899-24AC-4236-A15E-E1BC012385FF}">
      <dgm:prSet/>
      <dgm:spPr/>
      <dgm:t>
        <a:bodyPr/>
        <a:lstStyle/>
        <a:p>
          <a:r>
            <a:rPr lang="en-US"/>
            <a:t>Parity guidance for QTLs,</a:t>
          </a:r>
        </a:p>
      </dgm:t>
    </dgm:pt>
    <dgm:pt modelId="{981806B0-9730-4851-BA62-74A6123834D8}" type="parTrans" cxnId="{29E2E8BA-4929-4A92-88A4-E6D6EF9C55D2}">
      <dgm:prSet/>
      <dgm:spPr/>
      <dgm:t>
        <a:bodyPr/>
        <a:lstStyle/>
        <a:p>
          <a:endParaRPr lang="en-US"/>
        </a:p>
      </dgm:t>
    </dgm:pt>
    <dgm:pt modelId="{BA9DB3FA-3B97-4472-886E-8C7D3B4CBDFB}" type="sibTrans" cxnId="{29E2E8BA-4929-4A92-88A4-E6D6EF9C55D2}">
      <dgm:prSet/>
      <dgm:spPr/>
      <dgm:t>
        <a:bodyPr/>
        <a:lstStyle/>
        <a:p>
          <a:endParaRPr lang="en-US"/>
        </a:p>
      </dgm:t>
    </dgm:pt>
    <dgm:pt modelId="{48C508D7-1FD9-457F-B126-7EFBB043A1F9}">
      <dgm:prSet/>
      <dgm:spPr/>
      <dgm:t>
        <a:bodyPr/>
        <a:lstStyle/>
        <a:p>
          <a:r>
            <a:rPr lang="en-US"/>
            <a:t>Parity guidance for NQTLs</a:t>
          </a:r>
        </a:p>
      </dgm:t>
    </dgm:pt>
    <dgm:pt modelId="{39C6FEB6-7816-4FE7-A6D3-35AA007C50AC}" type="parTrans" cxnId="{613959B4-9C13-4761-9DE9-2B04E86689A8}">
      <dgm:prSet/>
      <dgm:spPr/>
      <dgm:t>
        <a:bodyPr/>
        <a:lstStyle/>
        <a:p>
          <a:endParaRPr lang="en-US"/>
        </a:p>
      </dgm:t>
    </dgm:pt>
    <dgm:pt modelId="{4437E9E8-F7FF-4E7E-B306-52D6CFFF77AB}" type="sibTrans" cxnId="{613959B4-9C13-4761-9DE9-2B04E86689A8}">
      <dgm:prSet/>
      <dgm:spPr/>
      <dgm:t>
        <a:bodyPr/>
        <a:lstStyle/>
        <a:p>
          <a:endParaRPr lang="en-US"/>
        </a:p>
      </dgm:t>
    </dgm:pt>
    <dgm:pt modelId="{F522ED9F-9EEC-4B70-85C6-41E5E26D7555}">
      <dgm:prSet/>
      <dgm:spPr/>
      <dgm:t>
        <a:bodyPr/>
        <a:lstStyle/>
        <a:p>
          <a:r>
            <a:rPr lang="en-US"/>
            <a:t>Provided the 6 classifications of benefits (in-network inpatient, in-network outpatient, OON inpatient, OON outpatient, emergency, prescription drugs)</a:t>
          </a:r>
        </a:p>
      </dgm:t>
    </dgm:pt>
    <dgm:pt modelId="{9E244308-93B7-4583-8764-4BB5A8D9BBE1}" type="parTrans" cxnId="{274DE67A-3852-4641-A6B3-17AD7D424715}">
      <dgm:prSet/>
      <dgm:spPr/>
      <dgm:t>
        <a:bodyPr/>
        <a:lstStyle/>
        <a:p>
          <a:endParaRPr lang="en-US"/>
        </a:p>
      </dgm:t>
    </dgm:pt>
    <dgm:pt modelId="{05F7E1D5-BFAE-4D25-B636-D19DE9A36F84}" type="sibTrans" cxnId="{274DE67A-3852-4641-A6B3-17AD7D424715}">
      <dgm:prSet/>
      <dgm:spPr/>
      <dgm:t>
        <a:bodyPr/>
        <a:lstStyle/>
        <a:p>
          <a:endParaRPr lang="en-US"/>
        </a:p>
      </dgm:t>
    </dgm:pt>
    <dgm:pt modelId="{D3151D9C-5347-4F1D-B046-8542EAA9EC2C}">
      <dgm:prSet/>
      <dgm:spPr/>
      <dgm:t>
        <a:bodyPr/>
        <a:lstStyle/>
        <a:p>
          <a:pPr>
            <a:defRPr b="1"/>
          </a:pPr>
          <a:r>
            <a:rPr lang="en-US"/>
            <a:t>2013</a:t>
          </a:r>
        </a:p>
      </dgm:t>
    </dgm:pt>
    <dgm:pt modelId="{D9CCE4AA-A11A-473C-B6C4-554016F8F404}" type="parTrans" cxnId="{92AEE25A-A15C-44D0-933C-3EA1228E5B86}">
      <dgm:prSet/>
      <dgm:spPr/>
      <dgm:t>
        <a:bodyPr/>
        <a:lstStyle/>
        <a:p>
          <a:endParaRPr lang="en-US"/>
        </a:p>
      </dgm:t>
    </dgm:pt>
    <dgm:pt modelId="{DC619DAD-B29F-47DE-9478-977092FAA4E1}" type="sibTrans" cxnId="{92AEE25A-A15C-44D0-933C-3EA1228E5B86}">
      <dgm:prSet/>
      <dgm:spPr/>
      <dgm:t>
        <a:bodyPr/>
        <a:lstStyle/>
        <a:p>
          <a:endParaRPr lang="en-US"/>
        </a:p>
      </dgm:t>
    </dgm:pt>
    <dgm:pt modelId="{062D0B4C-0F97-422B-B8E8-EED936A4E025}">
      <dgm:prSet/>
      <dgm:spPr/>
      <dgm:t>
        <a:bodyPr/>
        <a:lstStyle/>
        <a:p>
          <a:r>
            <a:rPr lang="en-US"/>
            <a:t>Final Rule (Effective January 13, 2014)—</a:t>
          </a:r>
        </a:p>
      </dgm:t>
    </dgm:pt>
    <dgm:pt modelId="{E51B1737-F4E7-4DE4-981B-34FD0F04483F}" type="parTrans" cxnId="{723ACEE2-C377-4D05-8BD6-CFB9746CF767}">
      <dgm:prSet/>
      <dgm:spPr/>
      <dgm:t>
        <a:bodyPr/>
        <a:lstStyle/>
        <a:p>
          <a:endParaRPr lang="en-US"/>
        </a:p>
      </dgm:t>
    </dgm:pt>
    <dgm:pt modelId="{B519139F-63E4-48AA-AF51-1D11FC650FA2}" type="sibTrans" cxnId="{723ACEE2-C377-4D05-8BD6-CFB9746CF767}">
      <dgm:prSet/>
      <dgm:spPr/>
      <dgm:t>
        <a:bodyPr/>
        <a:lstStyle/>
        <a:p>
          <a:endParaRPr lang="en-US"/>
        </a:p>
      </dgm:t>
    </dgm:pt>
    <dgm:pt modelId="{EB90FD1A-7F19-4ED9-8FFC-8BF002798000}">
      <dgm:prSet/>
      <dgm:spPr/>
      <dgm:t>
        <a:bodyPr/>
        <a:lstStyle/>
        <a:p>
          <a:r>
            <a:rPr lang="en-US"/>
            <a:t>Geographic Location, Facility Type, and MH/SUD reimbursement rates are NQTLs</a:t>
          </a:r>
        </a:p>
      </dgm:t>
    </dgm:pt>
    <dgm:pt modelId="{51EF1937-1AF4-4C08-9F6A-925EA146C02E}" type="parTrans" cxnId="{6D071885-C17E-4EC2-9586-FDE7D815CF91}">
      <dgm:prSet/>
      <dgm:spPr/>
      <dgm:t>
        <a:bodyPr/>
        <a:lstStyle/>
        <a:p>
          <a:endParaRPr lang="en-US"/>
        </a:p>
      </dgm:t>
    </dgm:pt>
    <dgm:pt modelId="{6B352873-1706-49D4-90AF-D823DFB0BBCE}" type="sibTrans" cxnId="{6D071885-C17E-4EC2-9586-FDE7D815CF91}">
      <dgm:prSet/>
      <dgm:spPr/>
      <dgm:t>
        <a:bodyPr/>
        <a:lstStyle/>
        <a:p>
          <a:endParaRPr lang="en-US"/>
        </a:p>
      </dgm:t>
    </dgm:pt>
    <dgm:pt modelId="{4E934D81-DAE9-483B-A576-4F90A638A179}">
      <dgm:prSet/>
      <dgm:spPr/>
      <dgm:t>
        <a:bodyPr/>
        <a:lstStyle/>
        <a:p>
          <a:r>
            <a:rPr lang="en-US"/>
            <a:t>Added requirement of producing information relating to comparison (how to determine if NQTL is compliant with MHPAEA)--M/H medical necessity guidelines so claimant may compare with MH/SUD guidelines</a:t>
          </a:r>
        </a:p>
      </dgm:t>
    </dgm:pt>
    <dgm:pt modelId="{5E22BF12-0201-4EC6-86D6-DE3BCA49EC69}" type="parTrans" cxnId="{AEC54702-0F97-4922-8EE5-22BB8E40ED2F}">
      <dgm:prSet/>
      <dgm:spPr/>
      <dgm:t>
        <a:bodyPr/>
        <a:lstStyle/>
        <a:p>
          <a:endParaRPr lang="en-US"/>
        </a:p>
      </dgm:t>
    </dgm:pt>
    <dgm:pt modelId="{D9BF7CCA-FF04-4B6C-8645-C0BA298E5149}" type="sibTrans" cxnId="{AEC54702-0F97-4922-8EE5-22BB8E40ED2F}">
      <dgm:prSet/>
      <dgm:spPr/>
      <dgm:t>
        <a:bodyPr/>
        <a:lstStyle/>
        <a:p>
          <a:endParaRPr lang="en-US"/>
        </a:p>
      </dgm:t>
    </dgm:pt>
    <dgm:pt modelId="{5FB2FB5E-6FE5-3E47-B2C4-3A59B53A1118}" type="pres">
      <dgm:prSet presAssocID="{5D7B6C60-C1FB-4BD4-A0B5-2E2CDD99EA62}" presName="root" presStyleCnt="0">
        <dgm:presLayoutVars>
          <dgm:chMax/>
          <dgm:chPref/>
          <dgm:animLvl val="lvl"/>
        </dgm:presLayoutVars>
      </dgm:prSet>
      <dgm:spPr/>
    </dgm:pt>
    <dgm:pt modelId="{34813498-1CBF-8641-ADD2-422BC5707E84}" type="pres">
      <dgm:prSet presAssocID="{5D7B6C60-C1FB-4BD4-A0B5-2E2CDD99EA62}" presName="divider" presStyleLbl="node1" presStyleIdx="0" presStyleCnt="1"/>
      <dgm:spPr/>
    </dgm:pt>
    <dgm:pt modelId="{01086F3B-F7A3-B247-85B9-1D13CDD20213}" type="pres">
      <dgm:prSet presAssocID="{5D7B6C60-C1FB-4BD4-A0B5-2E2CDD99EA62}" presName="nodes" presStyleCnt="0">
        <dgm:presLayoutVars>
          <dgm:chMax/>
          <dgm:chPref/>
          <dgm:animLvl val="lvl"/>
        </dgm:presLayoutVars>
      </dgm:prSet>
      <dgm:spPr/>
    </dgm:pt>
    <dgm:pt modelId="{35B9EB09-0AC8-6440-9231-EB80CD221CBB}" type="pres">
      <dgm:prSet presAssocID="{0C6FF3F1-3AD2-4B15-8814-48D6D89C2442}" presName="composite" presStyleCnt="0"/>
      <dgm:spPr/>
    </dgm:pt>
    <dgm:pt modelId="{3BBEA561-A632-E14B-9A9E-2AD358476AE9}" type="pres">
      <dgm:prSet presAssocID="{0C6FF3F1-3AD2-4B15-8814-48D6D89C2442}" presName="L1TextContainer" presStyleLbl="revTx" presStyleIdx="0" presStyleCnt="2">
        <dgm:presLayoutVars>
          <dgm:chMax val="1"/>
          <dgm:chPref val="1"/>
          <dgm:bulletEnabled val="1"/>
        </dgm:presLayoutVars>
      </dgm:prSet>
      <dgm:spPr/>
    </dgm:pt>
    <dgm:pt modelId="{22EBA2A9-BA15-5D4B-9A82-3DDB8C0C96AC}" type="pres">
      <dgm:prSet presAssocID="{0C6FF3F1-3AD2-4B15-8814-48D6D89C2442}" presName="L2TextContainerWrapper" presStyleCnt="0">
        <dgm:presLayoutVars>
          <dgm:chMax val="0"/>
          <dgm:chPref val="0"/>
          <dgm:bulletEnabled val="1"/>
        </dgm:presLayoutVars>
      </dgm:prSet>
      <dgm:spPr/>
    </dgm:pt>
    <dgm:pt modelId="{D36DAB89-89B6-F448-B029-13F685D3EBA1}" type="pres">
      <dgm:prSet presAssocID="{0C6FF3F1-3AD2-4B15-8814-48D6D89C2442}" presName="L2TextContainer" presStyleLbl="bgAccFollowNode1" presStyleIdx="0" presStyleCnt="2"/>
      <dgm:spPr/>
    </dgm:pt>
    <dgm:pt modelId="{8CACC1F0-61A5-5E4C-A048-97C1DE053537}" type="pres">
      <dgm:prSet presAssocID="{0C6FF3F1-3AD2-4B15-8814-48D6D89C2442}" presName="FlexibleEmptyPlaceHolder" presStyleCnt="0"/>
      <dgm:spPr/>
    </dgm:pt>
    <dgm:pt modelId="{52DBC667-0208-9B4A-8AFB-5EADD418D12C}" type="pres">
      <dgm:prSet presAssocID="{0C6FF3F1-3AD2-4B15-8814-48D6D89C2442}" presName="ConnectLine" presStyleLbl="alignNode1" presStyleIdx="0" presStyleCnt="2"/>
      <dgm:spPr>
        <a:solidFill>
          <a:schemeClr val="accent5">
            <a:hueOff val="0"/>
            <a:satOff val="0"/>
            <a:lumOff val="0"/>
            <a:alphaOff val="0"/>
          </a:schemeClr>
        </a:solidFill>
        <a:ln w="6350" cap="flat" cmpd="sng" algn="ctr">
          <a:solidFill>
            <a:schemeClr val="accent5">
              <a:hueOff val="0"/>
              <a:satOff val="0"/>
              <a:lumOff val="0"/>
              <a:alphaOff val="0"/>
            </a:schemeClr>
          </a:solidFill>
          <a:prstDash val="dash"/>
          <a:miter lim="800000"/>
        </a:ln>
        <a:effectLst/>
      </dgm:spPr>
    </dgm:pt>
    <dgm:pt modelId="{5BBC5047-5C1E-D644-B998-7725E4538620}" type="pres">
      <dgm:prSet presAssocID="{0C6FF3F1-3AD2-4B15-8814-48D6D89C2442}" presName="ConnectorPoint" presStyleLbl="fgAcc1" presStyleIdx="0" presStyleCnt="2"/>
      <dgm:spPr>
        <a:solidFill>
          <a:schemeClr val="lt1">
            <a:alpha val="90000"/>
            <a:hueOff val="0"/>
            <a:satOff val="0"/>
            <a:lumOff val="0"/>
            <a:alphaOff val="0"/>
          </a:schemeClr>
        </a:solidFill>
        <a:ln w="12700" cap="flat" cmpd="sng" algn="ctr">
          <a:noFill/>
          <a:prstDash val="solid"/>
          <a:miter lim="800000"/>
        </a:ln>
        <a:effectLst/>
      </dgm:spPr>
    </dgm:pt>
    <dgm:pt modelId="{94AF0A0B-722D-7943-B4EA-BDD62C92B552}" type="pres">
      <dgm:prSet presAssocID="{0C6FF3F1-3AD2-4B15-8814-48D6D89C2442}" presName="EmptyPlaceHolder" presStyleCnt="0"/>
      <dgm:spPr/>
    </dgm:pt>
    <dgm:pt modelId="{27637D3B-1C7A-3546-9105-5CC8948BE195}" type="pres">
      <dgm:prSet presAssocID="{21585238-AED2-498B-BD63-D1BFA2DF76FC}" presName="spaceBetweenRectangles" presStyleCnt="0"/>
      <dgm:spPr/>
    </dgm:pt>
    <dgm:pt modelId="{1D8BC707-BDF3-584A-BA4E-A34FC56CE949}" type="pres">
      <dgm:prSet presAssocID="{D3151D9C-5347-4F1D-B046-8542EAA9EC2C}" presName="composite" presStyleCnt="0"/>
      <dgm:spPr/>
    </dgm:pt>
    <dgm:pt modelId="{C3AD3238-0670-CF4B-96C1-FBC93752EBA8}" type="pres">
      <dgm:prSet presAssocID="{D3151D9C-5347-4F1D-B046-8542EAA9EC2C}" presName="L1TextContainer" presStyleLbl="revTx" presStyleIdx="1" presStyleCnt="2">
        <dgm:presLayoutVars>
          <dgm:chMax val="1"/>
          <dgm:chPref val="1"/>
          <dgm:bulletEnabled val="1"/>
        </dgm:presLayoutVars>
      </dgm:prSet>
      <dgm:spPr/>
    </dgm:pt>
    <dgm:pt modelId="{0C1C69BC-B81F-AC4C-9614-3788DE4C56BE}" type="pres">
      <dgm:prSet presAssocID="{D3151D9C-5347-4F1D-B046-8542EAA9EC2C}" presName="L2TextContainerWrapper" presStyleCnt="0">
        <dgm:presLayoutVars>
          <dgm:chMax val="0"/>
          <dgm:chPref val="0"/>
          <dgm:bulletEnabled val="1"/>
        </dgm:presLayoutVars>
      </dgm:prSet>
      <dgm:spPr/>
    </dgm:pt>
    <dgm:pt modelId="{C3B7A5B5-46E7-AA46-9AEC-CEC99CECF82F}" type="pres">
      <dgm:prSet presAssocID="{D3151D9C-5347-4F1D-B046-8542EAA9EC2C}" presName="L2TextContainer" presStyleLbl="bgAccFollowNode1" presStyleIdx="1" presStyleCnt="2"/>
      <dgm:spPr/>
    </dgm:pt>
    <dgm:pt modelId="{D25A6708-8935-444F-940D-769D2A690F15}" type="pres">
      <dgm:prSet presAssocID="{D3151D9C-5347-4F1D-B046-8542EAA9EC2C}" presName="FlexibleEmptyPlaceHolder" presStyleCnt="0"/>
      <dgm:spPr/>
    </dgm:pt>
    <dgm:pt modelId="{F056D62C-EB51-4D43-A610-CFF3556B3B33}" type="pres">
      <dgm:prSet presAssocID="{D3151D9C-5347-4F1D-B046-8542EAA9EC2C}" presName="ConnectLine" presStyleLbl="alignNode1" presStyleIdx="1" presStyleCnt="2"/>
      <dgm:spPr>
        <a:solidFill>
          <a:schemeClr val="accent5">
            <a:hueOff val="-7353344"/>
            <a:satOff val="-10228"/>
            <a:lumOff val="-3922"/>
            <a:alphaOff val="0"/>
          </a:schemeClr>
        </a:solidFill>
        <a:ln w="6350" cap="flat" cmpd="sng" algn="ctr">
          <a:solidFill>
            <a:schemeClr val="accent5">
              <a:hueOff val="-7353344"/>
              <a:satOff val="-10228"/>
              <a:lumOff val="-3922"/>
              <a:alphaOff val="0"/>
            </a:schemeClr>
          </a:solidFill>
          <a:prstDash val="dash"/>
          <a:miter lim="800000"/>
        </a:ln>
        <a:effectLst/>
      </dgm:spPr>
    </dgm:pt>
    <dgm:pt modelId="{1EC46462-F045-6541-9F93-F3627DCCD4B4}" type="pres">
      <dgm:prSet presAssocID="{D3151D9C-5347-4F1D-B046-8542EAA9EC2C}" presName="ConnectorPoint" presStyleLbl="fgAcc1" presStyleIdx="1" presStyleCnt="2"/>
      <dgm:spPr>
        <a:solidFill>
          <a:schemeClr val="lt1">
            <a:alpha val="90000"/>
            <a:hueOff val="0"/>
            <a:satOff val="0"/>
            <a:lumOff val="0"/>
            <a:alphaOff val="0"/>
          </a:schemeClr>
        </a:solidFill>
        <a:ln w="12700" cap="flat" cmpd="sng" algn="ctr">
          <a:noFill/>
          <a:prstDash val="solid"/>
          <a:miter lim="800000"/>
        </a:ln>
        <a:effectLst/>
      </dgm:spPr>
    </dgm:pt>
    <dgm:pt modelId="{4618E51F-34AD-0343-9129-E9ED17386F4E}" type="pres">
      <dgm:prSet presAssocID="{D3151D9C-5347-4F1D-B046-8542EAA9EC2C}" presName="EmptyPlaceHolder" presStyleCnt="0"/>
      <dgm:spPr/>
    </dgm:pt>
  </dgm:ptLst>
  <dgm:cxnLst>
    <dgm:cxn modelId="{AEC54702-0F97-4922-8EE5-22BB8E40ED2F}" srcId="{062D0B4C-0F97-422B-B8E8-EED936A4E025}" destId="{4E934D81-DAE9-483B-A576-4F90A638A179}" srcOrd="1" destOrd="0" parTransId="{5E22BF12-0201-4EC6-86D6-DE3BCA49EC69}" sibTransId="{D9BF7CCA-FF04-4B6C-8645-C0BA298E5149}"/>
    <dgm:cxn modelId="{A08DBF14-D586-499E-90EE-8111A49DFA4D}" srcId="{0C6FF3F1-3AD2-4B15-8814-48D6D89C2442}" destId="{96BA5C45-A7BE-4C53-BB3A-E9F5AA6A53F1}" srcOrd="0" destOrd="0" parTransId="{F03792C7-6AD6-47F4-955B-5DE785951031}" sibTransId="{439A742F-B9DE-417D-B971-55F0831463F9}"/>
    <dgm:cxn modelId="{350F4625-F078-4147-A44A-7C35FD5EF945}" type="presOf" srcId="{F522ED9F-9EEC-4B70-85C6-41E5E26D7555}" destId="{D36DAB89-89B6-F448-B029-13F685D3EBA1}" srcOrd="0" destOrd="5" presId="urn:microsoft.com/office/officeart/2017/3/layout/HorizontalPathTimeline"/>
    <dgm:cxn modelId="{091B4430-7575-CE4E-8D25-2763B22101F4}" type="presOf" srcId="{5167B899-24AC-4236-A15E-E1BC012385FF}" destId="{D36DAB89-89B6-F448-B029-13F685D3EBA1}" srcOrd="0" destOrd="3" presId="urn:microsoft.com/office/officeart/2017/3/layout/HorizontalPathTimeline"/>
    <dgm:cxn modelId="{7D78F830-9869-1549-8B77-D519B8AF0417}" type="presOf" srcId="{96BA5C45-A7BE-4C53-BB3A-E9F5AA6A53F1}" destId="{D36DAB89-89B6-F448-B029-13F685D3EBA1}" srcOrd="0" destOrd="0" presId="urn:microsoft.com/office/officeart/2017/3/layout/HorizontalPathTimeline"/>
    <dgm:cxn modelId="{A42ED155-F2E3-4B16-96CA-417C4FD73587}" srcId="{96BA5C45-A7BE-4C53-BB3A-E9F5AA6A53F1}" destId="{FB37A2C5-330C-42ED-9595-0EB77C4E7F6C}" srcOrd="0" destOrd="0" parTransId="{8998B72A-0CF3-4C11-9D60-B989C8D2C4A5}" sibTransId="{7C772B4A-2AFE-4520-92F6-7AE88BBE14BD}"/>
    <dgm:cxn modelId="{92AEE25A-A15C-44D0-933C-3EA1228E5B86}" srcId="{5D7B6C60-C1FB-4BD4-A0B5-2E2CDD99EA62}" destId="{D3151D9C-5347-4F1D-B046-8542EAA9EC2C}" srcOrd="1" destOrd="0" parTransId="{D9CCE4AA-A11A-473C-B6C4-554016F8F404}" sibTransId="{DC619DAD-B29F-47DE-9478-977092FAA4E1}"/>
    <dgm:cxn modelId="{F762DF6E-487D-4FC9-838D-0B46DE88F219}" srcId="{96BA5C45-A7BE-4C53-BB3A-E9F5AA6A53F1}" destId="{A7AA1AAA-F853-4EA9-936A-283662FBC847}" srcOrd="1" destOrd="0" parTransId="{936E1239-D712-4443-8CDE-AA7A6D939594}" sibTransId="{DE186480-9F7C-483B-A01C-323FF349892E}"/>
    <dgm:cxn modelId="{2D212370-A70F-1843-B2E0-2B78B1EE1EBA}" type="presOf" srcId="{EB90FD1A-7F19-4ED9-8FFC-8BF002798000}" destId="{C3B7A5B5-46E7-AA46-9AEC-CEC99CECF82F}" srcOrd="0" destOrd="1" presId="urn:microsoft.com/office/officeart/2017/3/layout/HorizontalPathTimeline"/>
    <dgm:cxn modelId="{C0D84279-8685-324B-ADF9-7B1F50807505}" type="presOf" srcId="{062D0B4C-0F97-422B-B8E8-EED936A4E025}" destId="{C3B7A5B5-46E7-AA46-9AEC-CEC99CECF82F}" srcOrd="0" destOrd="0" presId="urn:microsoft.com/office/officeart/2017/3/layout/HorizontalPathTimeline"/>
    <dgm:cxn modelId="{274DE67A-3852-4641-A6B3-17AD7D424715}" srcId="{96BA5C45-A7BE-4C53-BB3A-E9F5AA6A53F1}" destId="{F522ED9F-9EEC-4B70-85C6-41E5E26D7555}" srcOrd="4" destOrd="0" parTransId="{9E244308-93B7-4583-8764-4BB5A8D9BBE1}" sibTransId="{05F7E1D5-BFAE-4D25-B636-D19DE9A36F84}"/>
    <dgm:cxn modelId="{3CDF0483-D90D-3C44-B969-0045713C3021}" type="presOf" srcId="{A7AA1AAA-F853-4EA9-936A-283662FBC847}" destId="{D36DAB89-89B6-F448-B029-13F685D3EBA1}" srcOrd="0" destOrd="2" presId="urn:microsoft.com/office/officeart/2017/3/layout/HorizontalPathTimeline"/>
    <dgm:cxn modelId="{D711E984-F533-4FC2-BDC6-F36956425FFE}" srcId="{5D7B6C60-C1FB-4BD4-A0B5-2E2CDD99EA62}" destId="{0C6FF3F1-3AD2-4B15-8814-48D6D89C2442}" srcOrd="0" destOrd="0" parTransId="{33B606EF-CB94-4BC6-835D-859BB01AB88B}" sibTransId="{21585238-AED2-498B-BD63-D1BFA2DF76FC}"/>
    <dgm:cxn modelId="{6D071885-C17E-4EC2-9586-FDE7D815CF91}" srcId="{062D0B4C-0F97-422B-B8E8-EED936A4E025}" destId="{EB90FD1A-7F19-4ED9-8FFC-8BF002798000}" srcOrd="0" destOrd="0" parTransId="{51EF1937-1AF4-4C08-9F6A-925EA146C02E}" sibTransId="{6B352873-1706-49D4-90AF-D823DFB0BBCE}"/>
    <dgm:cxn modelId="{BBE75D9D-77CF-174D-8542-ED76FB5EC932}" type="presOf" srcId="{48C508D7-1FD9-457F-B126-7EFBB043A1F9}" destId="{D36DAB89-89B6-F448-B029-13F685D3EBA1}" srcOrd="0" destOrd="4" presId="urn:microsoft.com/office/officeart/2017/3/layout/HorizontalPathTimeline"/>
    <dgm:cxn modelId="{CC7BD49F-7AEA-4A4B-9E3E-A075F1DDF5D3}" type="presOf" srcId="{5D7B6C60-C1FB-4BD4-A0B5-2E2CDD99EA62}" destId="{5FB2FB5E-6FE5-3E47-B2C4-3A59B53A1118}" srcOrd="0" destOrd="0" presId="urn:microsoft.com/office/officeart/2017/3/layout/HorizontalPathTimeline"/>
    <dgm:cxn modelId="{613959B4-9C13-4761-9DE9-2B04E86689A8}" srcId="{96BA5C45-A7BE-4C53-BB3A-E9F5AA6A53F1}" destId="{48C508D7-1FD9-457F-B126-7EFBB043A1F9}" srcOrd="3" destOrd="0" parTransId="{39C6FEB6-7816-4FE7-A6D3-35AA007C50AC}" sibTransId="{4437E9E8-F7FF-4E7E-B306-52D6CFFF77AB}"/>
    <dgm:cxn modelId="{29E2E8BA-4929-4A92-88A4-E6D6EF9C55D2}" srcId="{96BA5C45-A7BE-4C53-BB3A-E9F5AA6A53F1}" destId="{5167B899-24AC-4236-A15E-E1BC012385FF}" srcOrd="2" destOrd="0" parTransId="{981806B0-9730-4851-BA62-74A6123834D8}" sibTransId="{BA9DB3FA-3B97-4472-886E-8C7D3B4CBDFB}"/>
    <dgm:cxn modelId="{A5CF56C6-B117-3349-A743-62917FC14262}" type="presOf" srcId="{0C6FF3F1-3AD2-4B15-8814-48D6D89C2442}" destId="{3BBEA561-A632-E14B-9A9E-2AD358476AE9}" srcOrd="0" destOrd="0" presId="urn:microsoft.com/office/officeart/2017/3/layout/HorizontalPathTimeline"/>
    <dgm:cxn modelId="{CAA7CBE2-F761-7742-B778-B26DAC7BCC97}" type="presOf" srcId="{D3151D9C-5347-4F1D-B046-8542EAA9EC2C}" destId="{C3AD3238-0670-CF4B-96C1-FBC93752EBA8}" srcOrd="0" destOrd="0" presId="urn:microsoft.com/office/officeart/2017/3/layout/HorizontalPathTimeline"/>
    <dgm:cxn modelId="{723ACEE2-C377-4D05-8BD6-CFB9746CF767}" srcId="{D3151D9C-5347-4F1D-B046-8542EAA9EC2C}" destId="{062D0B4C-0F97-422B-B8E8-EED936A4E025}" srcOrd="0" destOrd="0" parTransId="{E51B1737-F4E7-4DE4-981B-34FD0F04483F}" sibTransId="{B519139F-63E4-48AA-AF51-1D11FC650FA2}"/>
    <dgm:cxn modelId="{54DDB3EF-964B-B54D-9036-E2B21EC5D0FB}" type="presOf" srcId="{4E934D81-DAE9-483B-A576-4F90A638A179}" destId="{C3B7A5B5-46E7-AA46-9AEC-CEC99CECF82F}" srcOrd="0" destOrd="2" presId="urn:microsoft.com/office/officeart/2017/3/layout/HorizontalPathTimeline"/>
    <dgm:cxn modelId="{07C675FC-C0B3-2C42-9C6C-759A314F7E8E}" type="presOf" srcId="{FB37A2C5-330C-42ED-9595-0EB77C4E7F6C}" destId="{D36DAB89-89B6-F448-B029-13F685D3EBA1}" srcOrd="0" destOrd="1" presId="urn:microsoft.com/office/officeart/2017/3/layout/HorizontalPathTimeline"/>
    <dgm:cxn modelId="{F3D320D2-03D7-D54B-BE68-DF9CBFB01500}" type="presParOf" srcId="{5FB2FB5E-6FE5-3E47-B2C4-3A59B53A1118}" destId="{34813498-1CBF-8641-ADD2-422BC5707E84}" srcOrd="0" destOrd="0" presId="urn:microsoft.com/office/officeart/2017/3/layout/HorizontalPathTimeline"/>
    <dgm:cxn modelId="{F1D58A18-8E64-6946-A2BC-8ADAE9B73A77}" type="presParOf" srcId="{5FB2FB5E-6FE5-3E47-B2C4-3A59B53A1118}" destId="{01086F3B-F7A3-B247-85B9-1D13CDD20213}" srcOrd="1" destOrd="0" presId="urn:microsoft.com/office/officeart/2017/3/layout/HorizontalPathTimeline"/>
    <dgm:cxn modelId="{9943AFD0-A020-B149-AC36-749FE7F367FA}" type="presParOf" srcId="{01086F3B-F7A3-B247-85B9-1D13CDD20213}" destId="{35B9EB09-0AC8-6440-9231-EB80CD221CBB}" srcOrd="0" destOrd="0" presId="urn:microsoft.com/office/officeart/2017/3/layout/HorizontalPathTimeline"/>
    <dgm:cxn modelId="{790BE541-23D1-B044-98BF-072E5C7D8536}" type="presParOf" srcId="{35B9EB09-0AC8-6440-9231-EB80CD221CBB}" destId="{3BBEA561-A632-E14B-9A9E-2AD358476AE9}" srcOrd="0" destOrd="0" presId="urn:microsoft.com/office/officeart/2017/3/layout/HorizontalPathTimeline"/>
    <dgm:cxn modelId="{D29C20DD-1624-D64F-BAB4-68AC6B1358A9}" type="presParOf" srcId="{35B9EB09-0AC8-6440-9231-EB80CD221CBB}" destId="{22EBA2A9-BA15-5D4B-9A82-3DDB8C0C96AC}" srcOrd="1" destOrd="0" presId="urn:microsoft.com/office/officeart/2017/3/layout/HorizontalPathTimeline"/>
    <dgm:cxn modelId="{DCA16049-722D-5F49-8A88-21498AB50A31}" type="presParOf" srcId="{22EBA2A9-BA15-5D4B-9A82-3DDB8C0C96AC}" destId="{D36DAB89-89B6-F448-B029-13F685D3EBA1}" srcOrd="0" destOrd="0" presId="urn:microsoft.com/office/officeart/2017/3/layout/HorizontalPathTimeline"/>
    <dgm:cxn modelId="{0C1417A8-62E3-784A-BE71-1260975DFF8F}" type="presParOf" srcId="{22EBA2A9-BA15-5D4B-9A82-3DDB8C0C96AC}" destId="{8CACC1F0-61A5-5E4C-A048-97C1DE053537}" srcOrd="1" destOrd="0" presId="urn:microsoft.com/office/officeart/2017/3/layout/HorizontalPathTimeline"/>
    <dgm:cxn modelId="{045E5404-CBFD-C848-8FEF-22C463910BF9}" type="presParOf" srcId="{35B9EB09-0AC8-6440-9231-EB80CD221CBB}" destId="{52DBC667-0208-9B4A-8AFB-5EADD418D12C}" srcOrd="2" destOrd="0" presId="urn:microsoft.com/office/officeart/2017/3/layout/HorizontalPathTimeline"/>
    <dgm:cxn modelId="{13AE32FA-1B85-3E4A-856C-AA7C3C958F00}" type="presParOf" srcId="{35B9EB09-0AC8-6440-9231-EB80CD221CBB}" destId="{5BBC5047-5C1E-D644-B998-7725E4538620}" srcOrd="3" destOrd="0" presId="urn:microsoft.com/office/officeart/2017/3/layout/HorizontalPathTimeline"/>
    <dgm:cxn modelId="{67A362D5-15BE-F945-B3C1-CCA48DC39B14}" type="presParOf" srcId="{35B9EB09-0AC8-6440-9231-EB80CD221CBB}" destId="{94AF0A0B-722D-7943-B4EA-BDD62C92B552}" srcOrd="4" destOrd="0" presId="urn:microsoft.com/office/officeart/2017/3/layout/HorizontalPathTimeline"/>
    <dgm:cxn modelId="{C0C9DA1A-4725-C74F-B1F8-F66F566C9BF5}" type="presParOf" srcId="{01086F3B-F7A3-B247-85B9-1D13CDD20213}" destId="{27637D3B-1C7A-3546-9105-5CC8948BE195}" srcOrd="1" destOrd="0" presId="urn:microsoft.com/office/officeart/2017/3/layout/HorizontalPathTimeline"/>
    <dgm:cxn modelId="{4D55413A-E23F-F948-ADDF-92E0015C7C2E}" type="presParOf" srcId="{01086F3B-F7A3-B247-85B9-1D13CDD20213}" destId="{1D8BC707-BDF3-584A-BA4E-A34FC56CE949}" srcOrd="2" destOrd="0" presId="urn:microsoft.com/office/officeart/2017/3/layout/HorizontalPathTimeline"/>
    <dgm:cxn modelId="{47C99D40-251B-A146-B29B-F5A1B7DBD549}" type="presParOf" srcId="{1D8BC707-BDF3-584A-BA4E-A34FC56CE949}" destId="{C3AD3238-0670-CF4B-96C1-FBC93752EBA8}" srcOrd="0" destOrd="0" presId="urn:microsoft.com/office/officeart/2017/3/layout/HorizontalPathTimeline"/>
    <dgm:cxn modelId="{F42B07D1-C405-3646-B9EE-26F180517EDE}" type="presParOf" srcId="{1D8BC707-BDF3-584A-BA4E-A34FC56CE949}" destId="{0C1C69BC-B81F-AC4C-9614-3788DE4C56BE}" srcOrd="1" destOrd="0" presId="urn:microsoft.com/office/officeart/2017/3/layout/HorizontalPathTimeline"/>
    <dgm:cxn modelId="{3CBA074D-AB92-5148-8612-35AAD7B5B23A}" type="presParOf" srcId="{0C1C69BC-B81F-AC4C-9614-3788DE4C56BE}" destId="{C3B7A5B5-46E7-AA46-9AEC-CEC99CECF82F}" srcOrd="0" destOrd="0" presId="urn:microsoft.com/office/officeart/2017/3/layout/HorizontalPathTimeline"/>
    <dgm:cxn modelId="{51018978-34A5-1744-B0ED-0050707F3B32}" type="presParOf" srcId="{0C1C69BC-B81F-AC4C-9614-3788DE4C56BE}" destId="{D25A6708-8935-444F-940D-769D2A690F15}" srcOrd="1" destOrd="0" presId="urn:microsoft.com/office/officeart/2017/3/layout/HorizontalPathTimeline"/>
    <dgm:cxn modelId="{88722B6A-FC0C-734F-8D2E-87FEBE54B364}" type="presParOf" srcId="{1D8BC707-BDF3-584A-BA4E-A34FC56CE949}" destId="{F056D62C-EB51-4D43-A610-CFF3556B3B33}" srcOrd="2" destOrd="0" presId="urn:microsoft.com/office/officeart/2017/3/layout/HorizontalPathTimeline"/>
    <dgm:cxn modelId="{34E09F07-BF94-C049-856F-50149342EBA3}" type="presParOf" srcId="{1D8BC707-BDF3-584A-BA4E-A34FC56CE949}" destId="{1EC46462-F045-6541-9F93-F3627DCCD4B4}" srcOrd="3" destOrd="0" presId="urn:microsoft.com/office/officeart/2017/3/layout/HorizontalPathTimeline"/>
    <dgm:cxn modelId="{1497324D-6D5B-624D-A9BE-9AE3A4296BBD}" type="presParOf" srcId="{1D8BC707-BDF3-584A-BA4E-A34FC56CE949}" destId="{4618E51F-34AD-0343-9129-E9ED17386F4E}" srcOrd="4" destOrd="0" presId="urn:microsoft.com/office/officeart/2017/3/layout/HorizontalPath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ED01F48-2EA7-4196-91D0-85A5B5D2DD35}" type="doc">
      <dgm:prSet loTypeId="urn:microsoft.com/office/officeart/2005/8/layout/process1" loCatId="process" qsTypeId="urn:microsoft.com/office/officeart/2005/8/quickstyle/simple2" qsCatId="simple" csTypeId="urn:microsoft.com/office/officeart/2005/8/colors/accent6_2" csCatId="accent6" phldr="1"/>
      <dgm:spPr/>
      <dgm:t>
        <a:bodyPr/>
        <a:lstStyle/>
        <a:p>
          <a:endParaRPr lang="en-US"/>
        </a:p>
      </dgm:t>
    </dgm:pt>
    <dgm:pt modelId="{BDC2B145-8C56-4BF3-B8AA-42CCBC8CEC18}">
      <dgm:prSet/>
      <dgm:spPr/>
      <dgm:t>
        <a:bodyPr/>
        <a:lstStyle/>
        <a:p>
          <a:r>
            <a:rPr lang="en-US" dirty="0"/>
            <a:t>Because Mr. Doe’s health coverage through Aetna is subject to protections under the Mental Health Parity and Addiction Equity Act, coverage limits cannot be applied to mental health and substance use disorder benefits unless those limits are comparable to limits applied to medical and surgical benefits. Therefore, for the limitations or terms of the benefit plan specified above, within thirty (30) calendar days of the date of this request, please provide and identify the following:</a:t>
          </a:r>
        </a:p>
      </dgm:t>
    </dgm:pt>
    <dgm:pt modelId="{B95F5373-C921-4186-8A61-CA86DC1F3D56}" type="parTrans" cxnId="{AB42160D-FB7E-426D-9CD1-3B45DF1983A9}">
      <dgm:prSet/>
      <dgm:spPr/>
      <dgm:t>
        <a:bodyPr/>
        <a:lstStyle/>
        <a:p>
          <a:endParaRPr lang="en-US"/>
        </a:p>
      </dgm:t>
    </dgm:pt>
    <dgm:pt modelId="{D62D12FE-B071-4DC6-AB82-ED727EFC9FF7}" type="sibTrans" cxnId="{AB42160D-FB7E-426D-9CD1-3B45DF1983A9}">
      <dgm:prSet/>
      <dgm:spPr/>
      <dgm:t>
        <a:bodyPr/>
        <a:lstStyle/>
        <a:p>
          <a:endParaRPr lang="en-US"/>
        </a:p>
      </dgm:t>
    </dgm:pt>
    <dgm:pt modelId="{9844AECF-0256-4ADD-AB88-BF35DD189D59}">
      <dgm:prSet/>
      <dgm:spPr/>
      <dgm:t>
        <a:bodyPr/>
        <a:lstStyle/>
        <a:p>
          <a:r>
            <a:rPr lang="en-US"/>
            <a:t>The specific plan language regarding the limitation and identify all of the medical/surgical and mental health and substance use disorder benefits to which it applies in the relevant benefit classification;</a:t>
          </a:r>
        </a:p>
      </dgm:t>
    </dgm:pt>
    <dgm:pt modelId="{2A10109B-2F44-48BA-97CC-1C284834237B}" type="parTrans" cxnId="{A63FC9B7-F445-4093-AB62-35CB52556539}">
      <dgm:prSet/>
      <dgm:spPr/>
      <dgm:t>
        <a:bodyPr/>
        <a:lstStyle/>
        <a:p>
          <a:endParaRPr lang="en-US"/>
        </a:p>
      </dgm:t>
    </dgm:pt>
    <dgm:pt modelId="{94A53A7D-993D-4CEE-A495-87E09DE6AB9D}" type="sibTrans" cxnId="{A63FC9B7-F445-4093-AB62-35CB52556539}">
      <dgm:prSet/>
      <dgm:spPr/>
      <dgm:t>
        <a:bodyPr/>
        <a:lstStyle/>
        <a:p>
          <a:endParaRPr lang="en-US"/>
        </a:p>
      </dgm:t>
    </dgm:pt>
    <dgm:pt modelId="{40A80C78-DEF0-449B-8257-431DFEE00B80}">
      <dgm:prSet/>
      <dgm:spPr/>
      <dgm:t>
        <a:bodyPr/>
        <a:lstStyle/>
        <a:p>
          <a:r>
            <a:rPr lang="en-US"/>
            <a:t>The factors used in the development of the limitation and the evidentiary standards used to evaluate the factors; </a:t>
          </a:r>
        </a:p>
      </dgm:t>
    </dgm:pt>
    <dgm:pt modelId="{63F00500-D4B0-4E35-8762-39A608BAFA76}" type="parTrans" cxnId="{C1AF9E21-21AB-43F3-A902-9A84C36B7798}">
      <dgm:prSet/>
      <dgm:spPr/>
      <dgm:t>
        <a:bodyPr/>
        <a:lstStyle/>
        <a:p>
          <a:endParaRPr lang="en-US"/>
        </a:p>
      </dgm:t>
    </dgm:pt>
    <dgm:pt modelId="{0B766153-9FB6-4F16-97E6-03CD62A53628}" type="sibTrans" cxnId="{C1AF9E21-21AB-43F3-A902-9A84C36B7798}">
      <dgm:prSet/>
      <dgm:spPr/>
      <dgm:t>
        <a:bodyPr/>
        <a:lstStyle/>
        <a:p>
          <a:endParaRPr lang="en-US"/>
        </a:p>
      </dgm:t>
    </dgm:pt>
    <dgm:pt modelId="{FF47209B-65D3-4915-8C40-DC2549D1366A}">
      <dgm:prSet/>
      <dgm:spPr/>
      <dgm:t>
        <a:bodyPr/>
        <a:lstStyle/>
        <a:p>
          <a:r>
            <a:rPr lang="en-US"/>
            <a:t>The methods and analysis used in the development of the limitation; and</a:t>
          </a:r>
        </a:p>
      </dgm:t>
    </dgm:pt>
    <dgm:pt modelId="{602D2B0F-B7DE-419F-9B45-53CA2F42FBE8}" type="parTrans" cxnId="{E7C1DCCF-399B-4329-B4DB-5B8A9385F5FD}">
      <dgm:prSet/>
      <dgm:spPr/>
      <dgm:t>
        <a:bodyPr/>
        <a:lstStyle/>
        <a:p>
          <a:endParaRPr lang="en-US"/>
        </a:p>
      </dgm:t>
    </dgm:pt>
    <dgm:pt modelId="{3F5F1304-3297-4E4A-B6D6-ABD41358464E}" type="sibTrans" cxnId="{E7C1DCCF-399B-4329-B4DB-5B8A9385F5FD}">
      <dgm:prSet/>
      <dgm:spPr/>
      <dgm:t>
        <a:bodyPr/>
        <a:lstStyle/>
        <a:p>
          <a:endParaRPr lang="en-US"/>
        </a:p>
      </dgm:t>
    </dgm:pt>
    <dgm:pt modelId="{5A76E03A-A855-49F1-A1F3-7C3A45783BB4}">
      <dgm:prSet/>
      <dgm:spPr/>
      <dgm:t>
        <a:bodyPr/>
        <a:lstStyle/>
        <a:p>
          <a:r>
            <a:rPr lang="en-US"/>
            <a:t>Any evidence to establish that the limitation is applied no more stringently, as written and in operation, to mental health and substance use disorder benefits than to medical and surgical benefits. </a:t>
          </a:r>
        </a:p>
      </dgm:t>
    </dgm:pt>
    <dgm:pt modelId="{1FB33118-7BF6-433C-8F19-508963B1136A}" type="parTrans" cxnId="{61477F14-6AED-4701-9923-D5B48904E5C3}">
      <dgm:prSet/>
      <dgm:spPr/>
      <dgm:t>
        <a:bodyPr/>
        <a:lstStyle/>
        <a:p>
          <a:endParaRPr lang="en-US"/>
        </a:p>
      </dgm:t>
    </dgm:pt>
    <dgm:pt modelId="{9EE76F41-76E2-4391-9234-3721D89AC226}" type="sibTrans" cxnId="{61477F14-6AED-4701-9923-D5B48904E5C3}">
      <dgm:prSet/>
      <dgm:spPr/>
      <dgm:t>
        <a:bodyPr/>
        <a:lstStyle/>
        <a:p>
          <a:endParaRPr lang="en-US"/>
        </a:p>
      </dgm:t>
    </dgm:pt>
    <dgm:pt modelId="{15ED5AF5-8180-894F-B652-634DDE11626E}" type="pres">
      <dgm:prSet presAssocID="{7ED01F48-2EA7-4196-91D0-85A5B5D2DD35}" presName="Name0" presStyleCnt="0">
        <dgm:presLayoutVars>
          <dgm:dir/>
          <dgm:resizeHandles val="exact"/>
        </dgm:presLayoutVars>
      </dgm:prSet>
      <dgm:spPr/>
    </dgm:pt>
    <dgm:pt modelId="{6B9C1790-4E6E-814A-A4DD-1FF322F85B94}" type="pres">
      <dgm:prSet presAssocID="{BDC2B145-8C56-4BF3-B8AA-42CCBC8CEC18}" presName="node" presStyleLbl="node1" presStyleIdx="0" presStyleCnt="1">
        <dgm:presLayoutVars>
          <dgm:bulletEnabled val="1"/>
        </dgm:presLayoutVars>
      </dgm:prSet>
      <dgm:spPr/>
    </dgm:pt>
  </dgm:ptLst>
  <dgm:cxnLst>
    <dgm:cxn modelId="{CFCB750A-7163-9F49-9118-8020B9E9205B}" type="presOf" srcId="{40A80C78-DEF0-449B-8257-431DFEE00B80}" destId="{6B9C1790-4E6E-814A-A4DD-1FF322F85B94}" srcOrd="0" destOrd="2" presId="urn:microsoft.com/office/officeart/2005/8/layout/process1"/>
    <dgm:cxn modelId="{AB42160D-FB7E-426D-9CD1-3B45DF1983A9}" srcId="{7ED01F48-2EA7-4196-91D0-85A5B5D2DD35}" destId="{BDC2B145-8C56-4BF3-B8AA-42CCBC8CEC18}" srcOrd="0" destOrd="0" parTransId="{B95F5373-C921-4186-8A61-CA86DC1F3D56}" sibTransId="{D62D12FE-B071-4DC6-AB82-ED727EFC9FF7}"/>
    <dgm:cxn modelId="{61477F14-6AED-4701-9923-D5B48904E5C3}" srcId="{BDC2B145-8C56-4BF3-B8AA-42CCBC8CEC18}" destId="{5A76E03A-A855-49F1-A1F3-7C3A45783BB4}" srcOrd="3" destOrd="0" parTransId="{1FB33118-7BF6-433C-8F19-508963B1136A}" sibTransId="{9EE76F41-76E2-4391-9234-3721D89AC226}"/>
    <dgm:cxn modelId="{C1AF9E21-21AB-43F3-A902-9A84C36B7798}" srcId="{BDC2B145-8C56-4BF3-B8AA-42CCBC8CEC18}" destId="{40A80C78-DEF0-449B-8257-431DFEE00B80}" srcOrd="1" destOrd="0" parTransId="{63F00500-D4B0-4E35-8762-39A608BAFA76}" sibTransId="{0B766153-9FB6-4F16-97E6-03CD62A53628}"/>
    <dgm:cxn modelId="{BE999F22-4B25-8346-A914-9E0BA0F71530}" type="presOf" srcId="{FF47209B-65D3-4915-8C40-DC2549D1366A}" destId="{6B9C1790-4E6E-814A-A4DD-1FF322F85B94}" srcOrd="0" destOrd="3" presId="urn:microsoft.com/office/officeart/2005/8/layout/process1"/>
    <dgm:cxn modelId="{8BDF7481-DB02-3C4E-A856-C50DE0654F83}" type="presOf" srcId="{9844AECF-0256-4ADD-AB88-BF35DD189D59}" destId="{6B9C1790-4E6E-814A-A4DD-1FF322F85B94}" srcOrd="0" destOrd="1" presId="urn:microsoft.com/office/officeart/2005/8/layout/process1"/>
    <dgm:cxn modelId="{315A49AC-A02C-F244-962B-CA2190AE74C4}" type="presOf" srcId="{7ED01F48-2EA7-4196-91D0-85A5B5D2DD35}" destId="{15ED5AF5-8180-894F-B652-634DDE11626E}" srcOrd="0" destOrd="0" presId="urn:microsoft.com/office/officeart/2005/8/layout/process1"/>
    <dgm:cxn modelId="{A63FC9B7-F445-4093-AB62-35CB52556539}" srcId="{BDC2B145-8C56-4BF3-B8AA-42CCBC8CEC18}" destId="{9844AECF-0256-4ADD-AB88-BF35DD189D59}" srcOrd="0" destOrd="0" parTransId="{2A10109B-2F44-48BA-97CC-1C284834237B}" sibTransId="{94A53A7D-993D-4CEE-A495-87E09DE6AB9D}"/>
    <dgm:cxn modelId="{E7C1DCCF-399B-4329-B4DB-5B8A9385F5FD}" srcId="{BDC2B145-8C56-4BF3-B8AA-42CCBC8CEC18}" destId="{FF47209B-65D3-4915-8C40-DC2549D1366A}" srcOrd="2" destOrd="0" parTransId="{602D2B0F-B7DE-419F-9B45-53CA2F42FBE8}" sibTransId="{3F5F1304-3297-4E4A-B6D6-ABD41358464E}"/>
    <dgm:cxn modelId="{85F304D1-30FE-4D47-A5EE-B8E9A8052E66}" type="presOf" srcId="{BDC2B145-8C56-4BF3-B8AA-42CCBC8CEC18}" destId="{6B9C1790-4E6E-814A-A4DD-1FF322F85B94}" srcOrd="0" destOrd="0" presId="urn:microsoft.com/office/officeart/2005/8/layout/process1"/>
    <dgm:cxn modelId="{3A1B84F4-57D9-5443-BA6D-CFEF251904AC}" type="presOf" srcId="{5A76E03A-A855-49F1-A1F3-7C3A45783BB4}" destId="{6B9C1790-4E6E-814A-A4DD-1FF322F85B94}" srcOrd="0" destOrd="4" presId="urn:microsoft.com/office/officeart/2005/8/layout/process1"/>
    <dgm:cxn modelId="{C15AEEA5-5628-C447-90E3-664760E4FCE9}" type="presParOf" srcId="{15ED5AF5-8180-894F-B652-634DDE11626E}" destId="{6B9C1790-4E6E-814A-A4DD-1FF322F85B94}"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25B9339-5B89-4513-8BA9-26B6A6BBF71C}"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n-US"/>
        </a:p>
      </dgm:t>
    </dgm:pt>
    <dgm:pt modelId="{C0AD5068-C859-4B69-B9AD-E7CA24D953E9}">
      <dgm:prSet/>
      <dgm:spPr/>
      <dgm:t>
        <a:bodyPr/>
        <a:lstStyle/>
        <a:p>
          <a:r>
            <a:rPr lang="en-US"/>
            <a:t>DOL MHPAEA Self-Compliance Tool—Designed to aid plans in fulfilling information disclosure requirements of the CAA.  DOL believes that careful application of the guidance in the Tool “should” place the plan “in a strong position to comply with the [CAA’s] requirement to submit comparative analyses upon request.” DOL FAQs Re MHPAEA, April 2, 2021.</a:t>
          </a:r>
        </a:p>
      </dgm:t>
    </dgm:pt>
    <dgm:pt modelId="{3FA9BCE3-BB52-4CF9-9D51-76218D9A01B6}" type="parTrans" cxnId="{B07C6127-6587-4D25-BCB2-4AA0BC7C545F}">
      <dgm:prSet/>
      <dgm:spPr/>
      <dgm:t>
        <a:bodyPr/>
        <a:lstStyle/>
        <a:p>
          <a:endParaRPr lang="en-US"/>
        </a:p>
      </dgm:t>
    </dgm:pt>
    <dgm:pt modelId="{9B4B5818-E47E-4DF8-85F3-E1FD0EA57466}" type="sibTrans" cxnId="{B07C6127-6587-4D25-BCB2-4AA0BC7C545F}">
      <dgm:prSet/>
      <dgm:spPr/>
      <dgm:t>
        <a:bodyPr/>
        <a:lstStyle/>
        <a:p>
          <a:endParaRPr lang="en-US"/>
        </a:p>
      </dgm:t>
    </dgm:pt>
    <dgm:pt modelId="{469F56D9-A7D0-47A5-AD38-7903D2E43D69}">
      <dgm:prSet/>
      <dgm:spPr/>
      <dgm:t>
        <a:bodyPr/>
        <a:lstStyle/>
        <a:p>
          <a:r>
            <a:rPr lang="en-US"/>
            <a:t>2023 Proposed Rules—Some Highlights</a:t>
          </a:r>
        </a:p>
      </dgm:t>
    </dgm:pt>
    <dgm:pt modelId="{63218ACE-A826-4023-BA90-0AE310A1F0AB}" type="parTrans" cxnId="{085EA3A2-CE67-4A65-A8EF-3B3B4FC4410A}">
      <dgm:prSet/>
      <dgm:spPr/>
      <dgm:t>
        <a:bodyPr/>
        <a:lstStyle/>
        <a:p>
          <a:endParaRPr lang="en-US"/>
        </a:p>
      </dgm:t>
    </dgm:pt>
    <dgm:pt modelId="{1211931F-917A-4A50-8D05-031DF81BE631}" type="sibTrans" cxnId="{085EA3A2-CE67-4A65-A8EF-3B3B4FC4410A}">
      <dgm:prSet/>
      <dgm:spPr/>
      <dgm:t>
        <a:bodyPr/>
        <a:lstStyle/>
        <a:p>
          <a:endParaRPr lang="en-US"/>
        </a:p>
      </dgm:t>
    </dgm:pt>
    <dgm:pt modelId="{C184D058-1354-4C08-B35A-5C65033EBC48}">
      <dgm:prSet/>
      <dgm:spPr/>
      <dgm:t>
        <a:bodyPr/>
        <a:lstStyle/>
        <a:p>
          <a:r>
            <a:rPr lang="en-US"/>
            <a:t>Requires MH/SUD benefits in all 6 categories if provided in one category</a:t>
          </a:r>
        </a:p>
      </dgm:t>
    </dgm:pt>
    <dgm:pt modelId="{B8019ED9-DB6A-4B35-8028-FBB267C7F311}" type="parTrans" cxnId="{2D994322-F990-4ABD-BEDD-935243D50FED}">
      <dgm:prSet/>
      <dgm:spPr/>
      <dgm:t>
        <a:bodyPr/>
        <a:lstStyle/>
        <a:p>
          <a:endParaRPr lang="en-US"/>
        </a:p>
      </dgm:t>
    </dgm:pt>
    <dgm:pt modelId="{5D12EF8F-954A-43DE-A4D8-3B1E080F554E}" type="sibTrans" cxnId="{2D994322-F990-4ABD-BEDD-935243D50FED}">
      <dgm:prSet/>
      <dgm:spPr/>
      <dgm:t>
        <a:bodyPr/>
        <a:lstStyle/>
        <a:p>
          <a:endParaRPr lang="en-US"/>
        </a:p>
      </dgm:t>
    </dgm:pt>
    <dgm:pt modelId="{CE9BE968-E257-4E81-B8AF-6D5E3AD31546}">
      <dgm:prSet/>
      <dgm:spPr/>
      <dgm:t>
        <a:bodyPr/>
        <a:lstStyle/>
        <a:p>
          <a:r>
            <a:rPr lang="en-US"/>
            <a:t>Confirms that eating disorders and autism spectrum disorder are mental health conditions</a:t>
          </a:r>
        </a:p>
      </dgm:t>
    </dgm:pt>
    <dgm:pt modelId="{E286C4E0-0ADA-4CAF-844B-8E5959F1697D}" type="parTrans" cxnId="{37662456-3DC0-4FDA-A88A-CA1DBD8A7D55}">
      <dgm:prSet/>
      <dgm:spPr/>
      <dgm:t>
        <a:bodyPr/>
        <a:lstStyle/>
        <a:p>
          <a:endParaRPr lang="en-US"/>
        </a:p>
      </dgm:t>
    </dgm:pt>
    <dgm:pt modelId="{A95BA3AD-62C7-4BF8-9418-6FE27989C9F1}" type="sibTrans" cxnId="{37662456-3DC0-4FDA-A88A-CA1DBD8A7D55}">
      <dgm:prSet/>
      <dgm:spPr/>
      <dgm:t>
        <a:bodyPr/>
        <a:lstStyle/>
        <a:p>
          <a:endParaRPr lang="en-US"/>
        </a:p>
      </dgm:t>
    </dgm:pt>
    <dgm:pt modelId="{2CFEB567-8B38-4A74-99C6-1D1FD79155EB}">
      <dgm:prSet/>
      <dgm:spPr/>
      <dgm:t>
        <a:bodyPr/>
        <a:lstStyle/>
        <a:p>
          <a:r>
            <a:rPr lang="en-US"/>
            <a:t>Requires significant plan analysis, data collection, compliance evaluation (including fiduciary certification of MHPAEA compliance), and correction</a:t>
          </a:r>
        </a:p>
      </dgm:t>
    </dgm:pt>
    <dgm:pt modelId="{90BFF97A-732E-4073-95A9-A8D5DE9958FE}" type="parTrans" cxnId="{5EFE787B-BAF1-432B-8036-FD025E026B77}">
      <dgm:prSet/>
      <dgm:spPr/>
      <dgm:t>
        <a:bodyPr/>
        <a:lstStyle/>
        <a:p>
          <a:endParaRPr lang="en-US"/>
        </a:p>
      </dgm:t>
    </dgm:pt>
    <dgm:pt modelId="{F73643A5-B3B5-4D8C-844D-52A995490ABB}" type="sibTrans" cxnId="{5EFE787B-BAF1-432B-8036-FD025E026B77}">
      <dgm:prSet/>
      <dgm:spPr/>
      <dgm:t>
        <a:bodyPr/>
        <a:lstStyle/>
        <a:p>
          <a:endParaRPr lang="en-US"/>
        </a:p>
      </dgm:t>
    </dgm:pt>
    <dgm:pt modelId="{B4EE68D2-919E-4318-B76B-8DF68C1D8D5D}">
      <dgm:prSet/>
      <dgm:spPr/>
      <dgm:t>
        <a:bodyPr/>
        <a:lstStyle/>
        <a:p>
          <a:r>
            <a:rPr lang="en-US"/>
            <a:t>NQTL is ok if it applies impartial standards to get at fraud, waste, and abuse</a:t>
          </a:r>
        </a:p>
      </dgm:t>
    </dgm:pt>
    <dgm:pt modelId="{F9D00E17-67D4-435E-836A-2483A9AF736E}" type="parTrans" cxnId="{E02944DF-E05F-401A-9811-8343ADEB094A}">
      <dgm:prSet/>
      <dgm:spPr/>
      <dgm:t>
        <a:bodyPr/>
        <a:lstStyle/>
        <a:p>
          <a:endParaRPr lang="en-US"/>
        </a:p>
      </dgm:t>
    </dgm:pt>
    <dgm:pt modelId="{C5FADF2A-C385-4E51-BE25-38A13AB8011B}" type="sibTrans" cxnId="{E02944DF-E05F-401A-9811-8343ADEB094A}">
      <dgm:prSet/>
      <dgm:spPr/>
      <dgm:t>
        <a:bodyPr/>
        <a:lstStyle/>
        <a:p>
          <a:endParaRPr lang="en-US"/>
        </a:p>
      </dgm:t>
    </dgm:pt>
    <dgm:pt modelId="{8361DA2E-7BAB-4DAF-932E-4D9084F11132}">
      <dgm:prSet/>
      <dgm:spPr/>
      <dgm:t>
        <a:bodyPr/>
        <a:lstStyle/>
        <a:p>
          <a:r>
            <a:rPr lang="en-US"/>
            <a:t>Provides undefined safe harbor exception if NQTL is due to provider shortages</a:t>
          </a:r>
        </a:p>
      </dgm:t>
    </dgm:pt>
    <dgm:pt modelId="{C2840BDB-E4D3-416F-B745-01E65E371B96}" type="parTrans" cxnId="{05336D00-DCC3-48CB-B556-D4E4D3C52F3E}">
      <dgm:prSet/>
      <dgm:spPr/>
      <dgm:t>
        <a:bodyPr/>
        <a:lstStyle/>
        <a:p>
          <a:endParaRPr lang="en-US"/>
        </a:p>
      </dgm:t>
    </dgm:pt>
    <dgm:pt modelId="{735E851B-2BEB-4544-B59F-F380E7F22E10}" type="sibTrans" cxnId="{05336D00-DCC3-48CB-B556-D4E4D3C52F3E}">
      <dgm:prSet/>
      <dgm:spPr/>
      <dgm:t>
        <a:bodyPr/>
        <a:lstStyle/>
        <a:p>
          <a:endParaRPr lang="en-US"/>
        </a:p>
      </dgm:t>
    </dgm:pt>
    <dgm:pt modelId="{E4A464A8-09C6-8042-A6A7-8E2DDC9CEF43}" type="pres">
      <dgm:prSet presAssocID="{825B9339-5B89-4513-8BA9-26B6A6BBF71C}" presName="Name0" presStyleCnt="0">
        <dgm:presLayoutVars>
          <dgm:dir/>
          <dgm:animLvl val="lvl"/>
          <dgm:resizeHandles val="exact"/>
        </dgm:presLayoutVars>
      </dgm:prSet>
      <dgm:spPr/>
    </dgm:pt>
    <dgm:pt modelId="{D6AB9195-7776-7B4D-BEDA-45DA5CABC099}" type="pres">
      <dgm:prSet presAssocID="{469F56D9-A7D0-47A5-AD38-7903D2E43D69}" presName="boxAndChildren" presStyleCnt="0"/>
      <dgm:spPr/>
    </dgm:pt>
    <dgm:pt modelId="{6D85BD18-7D31-1440-817F-2B3F51487A53}" type="pres">
      <dgm:prSet presAssocID="{469F56D9-A7D0-47A5-AD38-7903D2E43D69}" presName="parentTextBox" presStyleLbl="node1" presStyleIdx="0" presStyleCnt="2"/>
      <dgm:spPr/>
    </dgm:pt>
    <dgm:pt modelId="{13074320-D02D-F144-A1BE-4E206B4B2666}" type="pres">
      <dgm:prSet presAssocID="{469F56D9-A7D0-47A5-AD38-7903D2E43D69}" presName="entireBox" presStyleLbl="node1" presStyleIdx="0" presStyleCnt="2"/>
      <dgm:spPr/>
    </dgm:pt>
    <dgm:pt modelId="{51856F62-E7E8-354F-8557-9796CA3EDC51}" type="pres">
      <dgm:prSet presAssocID="{469F56D9-A7D0-47A5-AD38-7903D2E43D69}" presName="descendantBox" presStyleCnt="0"/>
      <dgm:spPr/>
    </dgm:pt>
    <dgm:pt modelId="{D808CC80-0A9A-9142-9880-BC3B440F0F32}" type="pres">
      <dgm:prSet presAssocID="{C184D058-1354-4C08-B35A-5C65033EBC48}" presName="childTextBox" presStyleLbl="fgAccFollowNode1" presStyleIdx="0" presStyleCnt="5">
        <dgm:presLayoutVars>
          <dgm:bulletEnabled val="1"/>
        </dgm:presLayoutVars>
      </dgm:prSet>
      <dgm:spPr/>
    </dgm:pt>
    <dgm:pt modelId="{87EF9AE5-E335-714B-B9BC-DDB92540BAB7}" type="pres">
      <dgm:prSet presAssocID="{CE9BE968-E257-4E81-B8AF-6D5E3AD31546}" presName="childTextBox" presStyleLbl="fgAccFollowNode1" presStyleIdx="1" presStyleCnt="5">
        <dgm:presLayoutVars>
          <dgm:bulletEnabled val="1"/>
        </dgm:presLayoutVars>
      </dgm:prSet>
      <dgm:spPr/>
    </dgm:pt>
    <dgm:pt modelId="{950DC18D-B889-D44E-A8E6-A959D70E58E2}" type="pres">
      <dgm:prSet presAssocID="{2CFEB567-8B38-4A74-99C6-1D1FD79155EB}" presName="childTextBox" presStyleLbl="fgAccFollowNode1" presStyleIdx="2" presStyleCnt="5">
        <dgm:presLayoutVars>
          <dgm:bulletEnabled val="1"/>
        </dgm:presLayoutVars>
      </dgm:prSet>
      <dgm:spPr/>
    </dgm:pt>
    <dgm:pt modelId="{DEAC1000-2E30-584F-941C-6C253C182891}" type="pres">
      <dgm:prSet presAssocID="{B4EE68D2-919E-4318-B76B-8DF68C1D8D5D}" presName="childTextBox" presStyleLbl="fgAccFollowNode1" presStyleIdx="3" presStyleCnt="5">
        <dgm:presLayoutVars>
          <dgm:bulletEnabled val="1"/>
        </dgm:presLayoutVars>
      </dgm:prSet>
      <dgm:spPr/>
    </dgm:pt>
    <dgm:pt modelId="{984178E5-9B44-DB45-81AE-CF96C3F199B8}" type="pres">
      <dgm:prSet presAssocID="{8361DA2E-7BAB-4DAF-932E-4D9084F11132}" presName="childTextBox" presStyleLbl="fgAccFollowNode1" presStyleIdx="4" presStyleCnt="5">
        <dgm:presLayoutVars>
          <dgm:bulletEnabled val="1"/>
        </dgm:presLayoutVars>
      </dgm:prSet>
      <dgm:spPr/>
    </dgm:pt>
    <dgm:pt modelId="{AA7DBFB1-D119-7C4B-8223-2739C1EADD8F}" type="pres">
      <dgm:prSet presAssocID="{9B4B5818-E47E-4DF8-85F3-E1FD0EA57466}" presName="sp" presStyleCnt="0"/>
      <dgm:spPr/>
    </dgm:pt>
    <dgm:pt modelId="{6D63CC6C-6A3E-F94E-9112-F9E096705404}" type="pres">
      <dgm:prSet presAssocID="{C0AD5068-C859-4B69-B9AD-E7CA24D953E9}" presName="arrowAndChildren" presStyleCnt="0"/>
      <dgm:spPr/>
    </dgm:pt>
    <dgm:pt modelId="{CB69AC76-6A93-F54F-AEBE-C7068DDFB4D1}" type="pres">
      <dgm:prSet presAssocID="{C0AD5068-C859-4B69-B9AD-E7CA24D953E9}" presName="parentTextArrow" presStyleLbl="node1" presStyleIdx="1" presStyleCnt="2"/>
      <dgm:spPr/>
    </dgm:pt>
  </dgm:ptLst>
  <dgm:cxnLst>
    <dgm:cxn modelId="{05336D00-DCC3-48CB-B556-D4E4D3C52F3E}" srcId="{469F56D9-A7D0-47A5-AD38-7903D2E43D69}" destId="{8361DA2E-7BAB-4DAF-932E-4D9084F11132}" srcOrd="4" destOrd="0" parTransId="{C2840BDB-E4D3-416F-B745-01E65E371B96}" sibTransId="{735E851B-2BEB-4544-B59F-F380E7F22E10}"/>
    <dgm:cxn modelId="{6975860E-A73D-9F4A-8573-206281440A66}" type="presOf" srcId="{CE9BE968-E257-4E81-B8AF-6D5E3AD31546}" destId="{87EF9AE5-E335-714B-B9BC-DDB92540BAB7}" srcOrd="0" destOrd="0" presId="urn:microsoft.com/office/officeart/2005/8/layout/process4"/>
    <dgm:cxn modelId="{727AF518-E576-864B-8C52-E97BB7918D94}" type="presOf" srcId="{825B9339-5B89-4513-8BA9-26B6A6BBF71C}" destId="{E4A464A8-09C6-8042-A6A7-8E2DDC9CEF43}" srcOrd="0" destOrd="0" presId="urn:microsoft.com/office/officeart/2005/8/layout/process4"/>
    <dgm:cxn modelId="{2D994322-F990-4ABD-BEDD-935243D50FED}" srcId="{469F56D9-A7D0-47A5-AD38-7903D2E43D69}" destId="{C184D058-1354-4C08-B35A-5C65033EBC48}" srcOrd="0" destOrd="0" parTransId="{B8019ED9-DB6A-4B35-8028-FBB267C7F311}" sibTransId="{5D12EF8F-954A-43DE-A4D8-3B1E080F554E}"/>
    <dgm:cxn modelId="{B07C6127-6587-4D25-BCB2-4AA0BC7C545F}" srcId="{825B9339-5B89-4513-8BA9-26B6A6BBF71C}" destId="{C0AD5068-C859-4B69-B9AD-E7CA24D953E9}" srcOrd="0" destOrd="0" parTransId="{3FA9BCE3-BB52-4CF9-9D51-76218D9A01B6}" sibTransId="{9B4B5818-E47E-4DF8-85F3-E1FD0EA57466}"/>
    <dgm:cxn modelId="{CD860D29-487C-2649-B6F5-015C3308B984}" type="presOf" srcId="{8361DA2E-7BAB-4DAF-932E-4D9084F11132}" destId="{984178E5-9B44-DB45-81AE-CF96C3F199B8}" srcOrd="0" destOrd="0" presId="urn:microsoft.com/office/officeart/2005/8/layout/process4"/>
    <dgm:cxn modelId="{8FDA8852-05FA-704D-8CAC-0EA50E00312E}" type="presOf" srcId="{469F56D9-A7D0-47A5-AD38-7903D2E43D69}" destId="{13074320-D02D-F144-A1BE-4E206B4B2666}" srcOrd="1" destOrd="0" presId="urn:microsoft.com/office/officeart/2005/8/layout/process4"/>
    <dgm:cxn modelId="{F6BBA153-9918-3445-A291-21161DF0A089}" type="presOf" srcId="{2CFEB567-8B38-4A74-99C6-1D1FD79155EB}" destId="{950DC18D-B889-D44E-A8E6-A959D70E58E2}" srcOrd="0" destOrd="0" presId="urn:microsoft.com/office/officeart/2005/8/layout/process4"/>
    <dgm:cxn modelId="{37662456-3DC0-4FDA-A88A-CA1DBD8A7D55}" srcId="{469F56D9-A7D0-47A5-AD38-7903D2E43D69}" destId="{CE9BE968-E257-4E81-B8AF-6D5E3AD31546}" srcOrd="1" destOrd="0" parTransId="{E286C4E0-0ADA-4CAF-844B-8E5959F1697D}" sibTransId="{A95BA3AD-62C7-4BF8-9418-6FE27989C9F1}"/>
    <dgm:cxn modelId="{5EFE787B-BAF1-432B-8036-FD025E026B77}" srcId="{469F56D9-A7D0-47A5-AD38-7903D2E43D69}" destId="{2CFEB567-8B38-4A74-99C6-1D1FD79155EB}" srcOrd="2" destOrd="0" parTransId="{90BFF97A-732E-4073-95A9-A8D5DE9958FE}" sibTransId="{F73643A5-B3B5-4D8C-844D-52A995490ABB}"/>
    <dgm:cxn modelId="{9710EC8D-B1FD-D545-B7D2-114A8D6B446A}" type="presOf" srcId="{B4EE68D2-919E-4318-B76B-8DF68C1D8D5D}" destId="{DEAC1000-2E30-584F-941C-6C253C182891}" srcOrd="0" destOrd="0" presId="urn:microsoft.com/office/officeart/2005/8/layout/process4"/>
    <dgm:cxn modelId="{085EA3A2-CE67-4A65-A8EF-3B3B4FC4410A}" srcId="{825B9339-5B89-4513-8BA9-26B6A6BBF71C}" destId="{469F56D9-A7D0-47A5-AD38-7903D2E43D69}" srcOrd="1" destOrd="0" parTransId="{63218ACE-A826-4023-BA90-0AE310A1F0AB}" sibTransId="{1211931F-917A-4A50-8D05-031DF81BE631}"/>
    <dgm:cxn modelId="{F59061D1-8941-A541-A657-1082E82C0319}" type="presOf" srcId="{469F56D9-A7D0-47A5-AD38-7903D2E43D69}" destId="{6D85BD18-7D31-1440-817F-2B3F51487A53}" srcOrd="0" destOrd="0" presId="urn:microsoft.com/office/officeart/2005/8/layout/process4"/>
    <dgm:cxn modelId="{E02944DF-E05F-401A-9811-8343ADEB094A}" srcId="{469F56D9-A7D0-47A5-AD38-7903D2E43D69}" destId="{B4EE68D2-919E-4318-B76B-8DF68C1D8D5D}" srcOrd="3" destOrd="0" parTransId="{F9D00E17-67D4-435E-836A-2483A9AF736E}" sibTransId="{C5FADF2A-C385-4E51-BE25-38A13AB8011B}"/>
    <dgm:cxn modelId="{1AF799E0-FAD3-4D4E-B935-16EE84CFEA5A}" type="presOf" srcId="{C184D058-1354-4C08-B35A-5C65033EBC48}" destId="{D808CC80-0A9A-9142-9880-BC3B440F0F32}" srcOrd="0" destOrd="0" presId="urn:microsoft.com/office/officeart/2005/8/layout/process4"/>
    <dgm:cxn modelId="{B33F86F3-C2D4-644F-A8D6-85082F6C17E6}" type="presOf" srcId="{C0AD5068-C859-4B69-B9AD-E7CA24D953E9}" destId="{CB69AC76-6A93-F54F-AEBE-C7068DDFB4D1}" srcOrd="0" destOrd="0" presId="urn:microsoft.com/office/officeart/2005/8/layout/process4"/>
    <dgm:cxn modelId="{6FC8361C-247C-B54D-9877-5A122A14E851}" type="presParOf" srcId="{E4A464A8-09C6-8042-A6A7-8E2DDC9CEF43}" destId="{D6AB9195-7776-7B4D-BEDA-45DA5CABC099}" srcOrd="0" destOrd="0" presId="urn:microsoft.com/office/officeart/2005/8/layout/process4"/>
    <dgm:cxn modelId="{DD9FB1BF-CDFA-0E48-A579-0041E09EF547}" type="presParOf" srcId="{D6AB9195-7776-7B4D-BEDA-45DA5CABC099}" destId="{6D85BD18-7D31-1440-817F-2B3F51487A53}" srcOrd="0" destOrd="0" presId="urn:microsoft.com/office/officeart/2005/8/layout/process4"/>
    <dgm:cxn modelId="{473A9541-2ED4-8847-A5B9-80D935B441C0}" type="presParOf" srcId="{D6AB9195-7776-7B4D-BEDA-45DA5CABC099}" destId="{13074320-D02D-F144-A1BE-4E206B4B2666}" srcOrd="1" destOrd="0" presId="urn:microsoft.com/office/officeart/2005/8/layout/process4"/>
    <dgm:cxn modelId="{F459291E-5594-A846-9791-3C47893E2D74}" type="presParOf" srcId="{D6AB9195-7776-7B4D-BEDA-45DA5CABC099}" destId="{51856F62-E7E8-354F-8557-9796CA3EDC51}" srcOrd="2" destOrd="0" presId="urn:microsoft.com/office/officeart/2005/8/layout/process4"/>
    <dgm:cxn modelId="{01DADD8A-755F-4847-A4A0-98230A79D806}" type="presParOf" srcId="{51856F62-E7E8-354F-8557-9796CA3EDC51}" destId="{D808CC80-0A9A-9142-9880-BC3B440F0F32}" srcOrd="0" destOrd="0" presId="urn:microsoft.com/office/officeart/2005/8/layout/process4"/>
    <dgm:cxn modelId="{6D40E9AB-9C6A-A34C-A269-A61E3E248578}" type="presParOf" srcId="{51856F62-E7E8-354F-8557-9796CA3EDC51}" destId="{87EF9AE5-E335-714B-B9BC-DDB92540BAB7}" srcOrd="1" destOrd="0" presId="urn:microsoft.com/office/officeart/2005/8/layout/process4"/>
    <dgm:cxn modelId="{218F36F2-F4A5-BB45-968E-C49E1B1BF825}" type="presParOf" srcId="{51856F62-E7E8-354F-8557-9796CA3EDC51}" destId="{950DC18D-B889-D44E-A8E6-A959D70E58E2}" srcOrd="2" destOrd="0" presId="urn:microsoft.com/office/officeart/2005/8/layout/process4"/>
    <dgm:cxn modelId="{0DBC1027-31E3-574D-8D7E-0BD4DA39FCB4}" type="presParOf" srcId="{51856F62-E7E8-354F-8557-9796CA3EDC51}" destId="{DEAC1000-2E30-584F-941C-6C253C182891}" srcOrd="3" destOrd="0" presId="urn:microsoft.com/office/officeart/2005/8/layout/process4"/>
    <dgm:cxn modelId="{AC0B8C53-5EE1-3C4E-9E15-BB929DAB4346}" type="presParOf" srcId="{51856F62-E7E8-354F-8557-9796CA3EDC51}" destId="{984178E5-9B44-DB45-81AE-CF96C3F199B8}" srcOrd="4" destOrd="0" presId="urn:microsoft.com/office/officeart/2005/8/layout/process4"/>
    <dgm:cxn modelId="{BE1F71EA-29DC-544F-8366-3F7C7AAEC998}" type="presParOf" srcId="{E4A464A8-09C6-8042-A6A7-8E2DDC9CEF43}" destId="{AA7DBFB1-D119-7C4B-8223-2739C1EADD8F}" srcOrd="1" destOrd="0" presId="urn:microsoft.com/office/officeart/2005/8/layout/process4"/>
    <dgm:cxn modelId="{C621BB03-D293-5E47-A8DB-624BF420E4ED}" type="presParOf" srcId="{E4A464A8-09C6-8042-A6A7-8E2DDC9CEF43}" destId="{6D63CC6C-6A3E-F94E-9112-F9E096705404}" srcOrd="2" destOrd="0" presId="urn:microsoft.com/office/officeart/2005/8/layout/process4"/>
    <dgm:cxn modelId="{AC1DC392-C2CD-A146-9712-F753539939B3}" type="presParOf" srcId="{6D63CC6C-6A3E-F94E-9112-F9E096705404}" destId="{CB69AC76-6A93-F54F-AEBE-C7068DDFB4D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2BBECB9-2E99-4983-BD42-0022560D7FF4}"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CE1DFE9B-D9B3-4A24-85A2-D525490B4602}">
      <dgm:prSet/>
      <dgm:spPr/>
      <dgm:t>
        <a:bodyPr/>
        <a:lstStyle/>
        <a:p>
          <a:r>
            <a:rPr lang="en-US"/>
            <a:t>Facial Violation—Plans written in such a way that a violation of MHPAEA can be determined on the face of the language of the plan.</a:t>
          </a:r>
        </a:p>
      </dgm:t>
    </dgm:pt>
    <dgm:pt modelId="{3A034452-5A12-47D5-8E9D-F60329227B36}" type="parTrans" cxnId="{FF20CDD3-0737-4BA3-B94A-3FB7536ABE9F}">
      <dgm:prSet/>
      <dgm:spPr/>
      <dgm:t>
        <a:bodyPr/>
        <a:lstStyle/>
        <a:p>
          <a:endParaRPr lang="en-US"/>
        </a:p>
      </dgm:t>
    </dgm:pt>
    <dgm:pt modelId="{EA8F391A-C45B-4A00-89AF-8A78154EDBE2}" type="sibTrans" cxnId="{FF20CDD3-0737-4BA3-B94A-3FB7536ABE9F}">
      <dgm:prSet/>
      <dgm:spPr/>
      <dgm:t>
        <a:bodyPr/>
        <a:lstStyle/>
        <a:p>
          <a:endParaRPr lang="en-US"/>
        </a:p>
      </dgm:t>
    </dgm:pt>
    <dgm:pt modelId="{3E528769-3D85-4C9E-AFBB-76648582D791}">
      <dgm:prSet/>
      <dgm:spPr/>
      <dgm:t>
        <a:bodyPr/>
        <a:lstStyle/>
        <a:p>
          <a:r>
            <a:rPr lang="en-US"/>
            <a:t>Example:  Plan contains a categorical exclusion for wilderness treatment, but it is limited to MH/SUD treatment.  There is no analogous wilderness exclusion applicable to M/S treatment.</a:t>
          </a:r>
        </a:p>
      </dgm:t>
    </dgm:pt>
    <dgm:pt modelId="{781C9265-3B65-4852-BFC9-566207AD2DC1}" type="parTrans" cxnId="{E7D3E363-9246-4192-8C11-BD8D09FD1822}">
      <dgm:prSet/>
      <dgm:spPr/>
      <dgm:t>
        <a:bodyPr/>
        <a:lstStyle/>
        <a:p>
          <a:endParaRPr lang="en-US"/>
        </a:p>
      </dgm:t>
    </dgm:pt>
    <dgm:pt modelId="{9F362059-0942-4333-8C14-BD6CDE44D37C}" type="sibTrans" cxnId="{E7D3E363-9246-4192-8C11-BD8D09FD1822}">
      <dgm:prSet/>
      <dgm:spPr/>
      <dgm:t>
        <a:bodyPr/>
        <a:lstStyle/>
        <a:p>
          <a:endParaRPr lang="en-US"/>
        </a:p>
      </dgm:t>
    </dgm:pt>
    <dgm:pt modelId="{DA74E973-A802-4830-A073-73FA66937602}">
      <dgm:prSet/>
      <dgm:spPr/>
      <dgm:t>
        <a:bodyPr/>
        <a:lstStyle/>
        <a:p>
          <a:r>
            <a:rPr lang="en-US"/>
            <a:t>Discovery:  Resolution of facial violations generally do not require discovery beyond the normal administrative record.</a:t>
          </a:r>
        </a:p>
      </dgm:t>
    </dgm:pt>
    <dgm:pt modelId="{4C53BF77-8D42-4728-A4F5-5DA27BCFBAE3}" type="parTrans" cxnId="{DB2AD86B-4541-4048-90F9-7C54C95A8A29}">
      <dgm:prSet/>
      <dgm:spPr/>
      <dgm:t>
        <a:bodyPr/>
        <a:lstStyle/>
        <a:p>
          <a:endParaRPr lang="en-US"/>
        </a:p>
      </dgm:t>
    </dgm:pt>
    <dgm:pt modelId="{569DF5A5-C97D-4372-A2DD-9C562A8E65F1}" type="sibTrans" cxnId="{DB2AD86B-4541-4048-90F9-7C54C95A8A29}">
      <dgm:prSet/>
      <dgm:spPr/>
      <dgm:t>
        <a:bodyPr/>
        <a:lstStyle/>
        <a:p>
          <a:endParaRPr lang="en-US"/>
        </a:p>
      </dgm:t>
    </dgm:pt>
    <dgm:pt modelId="{CAF47CE8-819A-460E-A52F-39149C52AFAC}">
      <dgm:prSet/>
      <dgm:spPr/>
      <dgm:t>
        <a:bodyPr/>
        <a:lstStyle/>
        <a:p>
          <a:r>
            <a:rPr lang="en-US"/>
            <a:t>As Applied Violation—Plan language is neutral, but application or interpretation of the language is applied such that application amounts to an NQTL on MH/SUD that is more restrictive than on M/S treatment</a:t>
          </a:r>
        </a:p>
      </dgm:t>
    </dgm:pt>
    <dgm:pt modelId="{331CB8FC-23E0-435D-AA30-CEA86ACE28B1}" type="parTrans" cxnId="{0DF120CE-248E-45E5-9409-9DC7354F415A}">
      <dgm:prSet/>
      <dgm:spPr/>
      <dgm:t>
        <a:bodyPr/>
        <a:lstStyle/>
        <a:p>
          <a:endParaRPr lang="en-US"/>
        </a:p>
      </dgm:t>
    </dgm:pt>
    <dgm:pt modelId="{8470BC4A-9ACA-4F8D-AE19-3D700AE20837}" type="sibTrans" cxnId="{0DF120CE-248E-45E5-9409-9DC7354F415A}">
      <dgm:prSet/>
      <dgm:spPr/>
      <dgm:t>
        <a:bodyPr/>
        <a:lstStyle/>
        <a:p>
          <a:endParaRPr lang="en-US"/>
        </a:p>
      </dgm:t>
    </dgm:pt>
    <dgm:pt modelId="{5C15283B-E3B8-46F5-B9DA-DA1F6E98AE90}">
      <dgm:prSet/>
      <dgm:spPr/>
      <dgm:t>
        <a:bodyPr/>
        <a:lstStyle/>
        <a:p>
          <a:r>
            <a:rPr lang="en-US"/>
            <a:t>Example:  Plan’s medical necessity language is applicable across the plan.  However, the TPA/Insurer/Plan Administrator applies medical necessity guidelines in such a way that they make MH/SUD medical necessity determinations much more difficult/limited than they do analogous M/S determinations.</a:t>
          </a:r>
        </a:p>
      </dgm:t>
    </dgm:pt>
    <dgm:pt modelId="{5DF49854-433C-4CE0-93B0-AB4148344E55}" type="parTrans" cxnId="{B2989344-7FEA-4942-A2C0-B97259AF525E}">
      <dgm:prSet/>
      <dgm:spPr/>
      <dgm:t>
        <a:bodyPr/>
        <a:lstStyle/>
        <a:p>
          <a:endParaRPr lang="en-US"/>
        </a:p>
      </dgm:t>
    </dgm:pt>
    <dgm:pt modelId="{F5727668-C289-4524-825E-72975008764B}" type="sibTrans" cxnId="{B2989344-7FEA-4942-A2C0-B97259AF525E}">
      <dgm:prSet/>
      <dgm:spPr/>
      <dgm:t>
        <a:bodyPr/>
        <a:lstStyle/>
        <a:p>
          <a:endParaRPr lang="en-US"/>
        </a:p>
      </dgm:t>
    </dgm:pt>
    <dgm:pt modelId="{8AF0223E-326C-4E48-800D-9DBDAA80D326}">
      <dgm:prSet/>
      <dgm:spPr/>
      <dgm:t>
        <a:bodyPr/>
        <a:lstStyle/>
        <a:p>
          <a:r>
            <a:rPr lang="en-US"/>
            <a:t>Discovery:  May require discovery into how plan terms are applied in order to make comparison</a:t>
          </a:r>
        </a:p>
      </dgm:t>
    </dgm:pt>
    <dgm:pt modelId="{C36A950D-23A4-4B79-A275-56A3E14E6E7E}" type="parTrans" cxnId="{EE2D0351-3E64-424F-825D-361A43149337}">
      <dgm:prSet/>
      <dgm:spPr/>
      <dgm:t>
        <a:bodyPr/>
        <a:lstStyle/>
        <a:p>
          <a:endParaRPr lang="en-US"/>
        </a:p>
      </dgm:t>
    </dgm:pt>
    <dgm:pt modelId="{ACDD4A2B-FA29-4B80-B114-CCB5EEDA2733}" type="sibTrans" cxnId="{EE2D0351-3E64-424F-825D-361A43149337}">
      <dgm:prSet/>
      <dgm:spPr/>
      <dgm:t>
        <a:bodyPr/>
        <a:lstStyle/>
        <a:p>
          <a:endParaRPr lang="en-US"/>
        </a:p>
      </dgm:t>
    </dgm:pt>
    <dgm:pt modelId="{F70CE329-0D1D-D34A-A9A1-EF4929A7B69F}" type="pres">
      <dgm:prSet presAssocID="{72BBECB9-2E99-4983-BD42-0022560D7FF4}" presName="hierChild1" presStyleCnt="0">
        <dgm:presLayoutVars>
          <dgm:chPref val="1"/>
          <dgm:dir/>
          <dgm:animOne val="branch"/>
          <dgm:animLvl val="lvl"/>
          <dgm:resizeHandles/>
        </dgm:presLayoutVars>
      </dgm:prSet>
      <dgm:spPr/>
    </dgm:pt>
    <dgm:pt modelId="{B333B6F1-3FEE-5B42-A0F2-9CCD9B2105D2}" type="pres">
      <dgm:prSet presAssocID="{CE1DFE9B-D9B3-4A24-85A2-D525490B4602}" presName="hierRoot1" presStyleCnt="0"/>
      <dgm:spPr/>
    </dgm:pt>
    <dgm:pt modelId="{88F9AE66-763D-C549-9C92-67A916075F9A}" type="pres">
      <dgm:prSet presAssocID="{CE1DFE9B-D9B3-4A24-85A2-D525490B4602}" presName="composite" presStyleCnt="0"/>
      <dgm:spPr/>
    </dgm:pt>
    <dgm:pt modelId="{F37D7C62-24A3-1947-8512-50BDDBD81F1F}" type="pres">
      <dgm:prSet presAssocID="{CE1DFE9B-D9B3-4A24-85A2-D525490B4602}" presName="background" presStyleLbl="node0" presStyleIdx="0" presStyleCnt="2"/>
      <dgm:spPr/>
    </dgm:pt>
    <dgm:pt modelId="{C524377A-3318-104A-98DC-86429E846947}" type="pres">
      <dgm:prSet presAssocID="{CE1DFE9B-D9B3-4A24-85A2-D525490B4602}" presName="text" presStyleLbl="fgAcc0" presStyleIdx="0" presStyleCnt="2">
        <dgm:presLayoutVars>
          <dgm:chPref val="3"/>
        </dgm:presLayoutVars>
      </dgm:prSet>
      <dgm:spPr/>
    </dgm:pt>
    <dgm:pt modelId="{DCD149DB-9FAD-B34B-B7D3-475C25C81E83}" type="pres">
      <dgm:prSet presAssocID="{CE1DFE9B-D9B3-4A24-85A2-D525490B4602}" presName="hierChild2" presStyleCnt="0"/>
      <dgm:spPr/>
    </dgm:pt>
    <dgm:pt modelId="{1125C59F-299B-554B-BD63-97A507B66B0B}" type="pres">
      <dgm:prSet presAssocID="{781C9265-3B65-4852-BFC9-566207AD2DC1}" presName="Name10" presStyleLbl="parChTrans1D2" presStyleIdx="0" presStyleCnt="4"/>
      <dgm:spPr/>
    </dgm:pt>
    <dgm:pt modelId="{5BB7093E-480A-914C-92DF-7138A043BA6D}" type="pres">
      <dgm:prSet presAssocID="{3E528769-3D85-4C9E-AFBB-76648582D791}" presName="hierRoot2" presStyleCnt="0"/>
      <dgm:spPr/>
    </dgm:pt>
    <dgm:pt modelId="{ED38EBD8-EAF0-CC49-82E0-344DB012B8E8}" type="pres">
      <dgm:prSet presAssocID="{3E528769-3D85-4C9E-AFBB-76648582D791}" presName="composite2" presStyleCnt="0"/>
      <dgm:spPr/>
    </dgm:pt>
    <dgm:pt modelId="{C790C877-5DA3-DF4B-80E2-6C5A66027F68}" type="pres">
      <dgm:prSet presAssocID="{3E528769-3D85-4C9E-AFBB-76648582D791}" presName="background2" presStyleLbl="node2" presStyleIdx="0" presStyleCnt="4"/>
      <dgm:spPr/>
    </dgm:pt>
    <dgm:pt modelId="{E46D2D83-3E59-2F43-8EDA-70D78A884234}" type="pres">
      <dgm:prSet presAssocID="{3E528769-3D85-4C9E-AFBB-76648582D791}" presName="text2" presStyleLbl="fgAcc2" presStyleIdx="0" presStyleCnt="4">
        <dgm:presLayoutVars>
          <dgm:chPref val="3"/>
        </dgm:presLayoutVars>
      </dgm:prSet>
      <dgm:spPr/>
    </dgm:pt>
    <dgm:pt modelId="{A84EAF7B-4A43-E644-B879-2920258B0E9C}" type="pres">
      <dgm:prSet presAssocID="{3E528769-3D85-4C9E-AFBB-76648582D791}" presName="hierChild3" presStyleCnt="0"/>
      <dgm:spPr/>
    </dgm:pt>
    <dgm:pt modelId="{D692DC67-2200-2048-8B3B-4AC0F3FF8410}" type="pres">
      <dgm:prSet presAssocID="{4C53BF77-8D42-4728-A4F5-5DA27BCFBAE3}" presName="Name10" presStyleLbl="parChTrans1D2" presStyleIdx="1" presStyleCnt="4"/>
      <dgm:spPr/>
    </dgm:pt>
    <dgm:pt modelId="{5790908C-A76C-E545-922C-317BA9ADB44A}" type="pres">
      <dgm:prSet presAssocID="{DA74E973-A802-4830-A073-73FA66937602}" presName="hierRoot2" presStyleCnt="0"/>
      <dgm:spPr/>
    </dgm:pt>
    <dgm:pt modelId="{F42CE4B2-7377-0A4F-AED4-8B999BAB9DB4}" type="pres">
      <dgm:prSet presAssocID="{DA74E973-A802-4830-A073-73FA66937602}" presName="composite2" presStyleCnt="0"/>
      <dgm:spPr/>
    </dgm:pt>
    <dgm:pt modelId="{27576F7F-1EDD-7F4F-90D3-EFF3CF8AD036}" type="pres">
      <dgm:prSet presAssocID="{DA74E973-A802-4830-A073-73FA66937602}" presName="background2" presStyleLbl="node2" presStyleIdx="1" presStyleCnt="4"/>
      <dgm:spPr/>
    </dgm:pt>
    <dgm:pt modelId="{E5D62BFF-45BF-4F46-A8C1-DC91FCCE6321}" type="pres">
      <dgm:prSet presAssocID="{DA74E973-A802-4830-A073-73FA66937602}" presName="text2" presStyleLbl="fgAcc2" presStyleIdx="1" presStyleCnt="4">
        <dgm:presLayoutVars>
          <dgm:chPref val="3"/>
        </dgm:presLayoutVars>
      </dgm:prSet>
      <dgm:spPr/>
    </dgm:pt>
    <dgm:pt modelId="{F1E4FE14-DDFE-6B4C-BA4E-6A31F835C935}" type="pres">
      <dgm:prSet presAssocID="{DA74E973-A802-4830-A073-73FA66937602}" presName="hierChild3" presStyleCnt="0"/>
      <dgm:spPr/>
    </dgm:pt>
    <dgm:pt modelId="{AE1EFAE4-2432-0D4C-A1BF-2CA1F278836F}" type="pres">
      <dgm:prSet presAssocID="{CAF47CE8-819A-460E-A52F-39149C52AFAC}" presName="hierRoot1" presStyleCnt="0"/>
      <dgm:spPr/>
    </dgm:pt>
    <dgm:pt modelId="{3BC1D83D-8D40-7941-9517-DFF01BCD6462}" type="pres">
      <dgm:prSet presAssocID="{CAF47CE8-819A-460E-A52F-39149C52AFAC}" presName="composite" presStyleCnt="0"/>
      <dgm:spPr/>
    </dgm:pt>
    <dgm:pt modelId="{44CB20A2-0CBC-4F4D-821E-B4CB70EE72B5}" type="pres">
      <dgm:prSet presAssocID="{CAF47CE8-819A-460E-A52F-39149C52AFAC}" presName="background" presStyleLbl="node0" presStyleIdx="1" presStyleCnt="2"/>
      <dgm:spPr/>
    </dgm:pt>
    <dgm:pt modelId="{68395514-1AF4-024E-A735-5F792F8744B0}" type="pres">
      <dgm:prSet presAssocID="{CAF47CE8-819A-460E-A52F-39149C52AFAC}" presName="text" presStyleLbl="fgAcc0" presStyleIdx="1" presStyleCnt="2">
        <dgm:presLayoutVars>
          <dgm:chPref val="3"/>
        </dgm:presLayoutVars>
      </dgm:prSet>
      <dgm:spPr/>
    </dgm:pt>
    <dgm:pt modelId="{83A123F5-FB5F-1C47-97A4-1082960B795C}" type="pres">
      <dgm:prSet presAssocID="{CAF47CE8-819A-460E-A52F-39149C52AFAC}" presName="hierChild2" presStyleCnt="0"/>
      <dgm:spPr/>
    </dgm:pt>
    <dgm:pt modelId="{709DFEB3-84B6-554E-98B7-848161F0453A}" type="pres">
      <dgm:prSet presAssocID="{5DF49854-433C-4CE0-93B0-AB4148344E55}" presName="Name10" presStyleLbl="parChTrans1D2" presStyleIdx="2" presStyleCnt="4"/>
      <dgm:spPr/>
    </dgm:pt>
    <dgm:pt modelId="{B07BE558-2523-934E-9B67-E90A31146755}" type="pres">
      <dgm:prSet presAssocID="{5C15283B-E3B8-46F5-B9DA-DA1F6E98AE90}" presName="hierRoot2" presStyleCnt="0"/>
      <dgm:spPr/>
    </dgm:pt>
    <dgm:pt modelId="{7956BD2D-8100-474E-8740-593DD30AB1CC}" type="pres">
      <dgm:prSet presAssocID="{5C15283B-E3B8-46F5-B9DA-DA1F6E98AE90}" presName="composite2" presStyleCnt="0"/>
      <dgm:spPr/>
    </dgm:pt>
    <dgm:pt modelId="{DF45033F-C56A-0E47-9A0C-D18A41508BB2}" type="pres">
      <dgm:prSet presAssocID="{5C15283B-E3B8-46F5-B9DA-DA1F6E98AE90}" presName="background2" presStyleLbl="node2" presStyleIdx="2" presStyleCnt="4"/>
      <dgm:spPr/>
    </dgm:pt>
    <dgm:pt modelId="{A3EADB3B-F7C9-CD41-BAB9-6E2B229EBFB8}" type="pres">
      <dgm:prSet presAssocID="{5C15283B-E3B8-46F5-B9DA-DA1F6E98AE90}" presName="text2" presStyleLbl="fgAcc2" presStyleIdx="2" presStyleCnt="4">
        <dgm:presLayoutVars>
          <dgm:chPref val="3"/>
        </dgm:presLayoutVars>
      </dgm:prSet>
      <dgm:spPr/>
    </dgm:pt>
    <dgm:pt modelId="{088F3540-FA27-214F-AB5D-35681D2D18B9}" type="pres">
      <dgm:prSet presAssocID="{5C15283B-E3B8-46F5-B9DA-DA1F6E98AE90}" presName="hierChild3" presStyleCnt="0"/>
      <dgm:spPr/>
    </dgm:pt>
    <dgm:pt modelId="{F14505C7-EC60-474C-A693-59177A858704}" type="pres">
      <dgm:prSet presAssocID="{C36A950D-23A4-4B79-A275-56A3E14E6E7E}" presName="Name10" presStyleLbl="parChTrans1D2" presStyleIdx="3" presStyleCnt="4"/>
      <dgm:spPr/>
    </dgm:pt>
    <dgm:pt modelId="{1066ABC6-6BBC-2740-90D1-8F433D9A7EC2}" type="pres">
      <dgm:prSet presAssocID="{8AF0223E-326C-4E48-800D-9DBDAA80D326}" presName="hierRoot2" presStyleCnt="0"/>
      <dgm:spPr/>
    </dgm:pt>
    <dgm:pt modelId="{5670C4F2-C03B-B34B-8B2F-83A20BC8BCBB}" type="pres">
      <dgm:prSet presAssocID="{8AF0223E-326C-4E48-800D-9DBDAA80D326}" presName="composite2" presStyleCnt="0"/>
      <dgm:spPr/>
    </dgm:pt>
    <dgm:pt modelId="{6F93385B-E8D0-2C43-A787-F9703D5F3BBE}" type="pres">
      <dgm:prSet presAssocID="{8AF0223E-326C-4E48-800D-9DBDAA80D326}" presName="background2" presStyleLbl="node2" presStyleIdx="3" presStyleCnt="4"/>
      <dgm:spPr/>
    </dgm:pt>
    <dgm:pt modelId="{82D94B32-0112-1543-BD85-4BEF01115592}" type="pres">
      <dgm:prSet presAssocID="{8AF0223E-326C-4E48-800D-9DBDAA80D326}" presName="text2" presStyleLbl="fgAcc2" presStyleIdx="3" presStyleCnt="4">
        <dgm:presLayoutVars>
          <dgm:chPref val="3"/>
        </dgm:presLayoutVars>
      </dgm:prSet>
      <dgm:spPr/>
    </dgm:pt>
    <dgm:pt modelId="{E9C1506C-5B5F-9E4D-9AC1-3A63B14CBD18}" type="pres">
      <dgm:prSet presAssocID="{8AF0223E-326C-4E48-800D-9DBDAA80D326}" presName="hierChild3" presStyleCnt="0"/>
      <dgm:spPr/>
    </dgm:pt>
  </dgm:ptLst>
  <dgm:cxnLst>
    <dgm:cxn modelId="{3E0DE014-3F7C-C64B-8A7D-1873A552B66A}" type="presOf" srcId="{CAF47CE8-819A-460E-A52F-39149C52AFAC}" destId="{68395514-1AF4-024E-A735-5F792F8744B0}" srcOrd="0" destOrd="0" presId="urn:microsoft.com/office/officeart/2005/8/layout/hierarchy1"/>
    <dgm:cxn modelId="{DEF8871A-5EF7-CF44-BBF7-56D58691529A}" type="presOf" srcId="{781C9265-3B65-4852-BFC9-566207AD2DC1}" destId="{1125C59F-299B-554B-BD63-97A507B66B0B}" srcOrd="0" destOrd="0" presId="urn:microsoft.com/office/officeart/2005/8/layout/hierarchy1"/>
    <dgm:cxn modelId="{F2748727-9F5C-FB41-9486-BE29011CD200}" type="presOf" srcId="{5C15283B-E3B8-46F5-B9DA-DA1F6E98AE90}" destId="{A3EADB3B-F7C9-CD41-BAB9-6E2B229EBFB8}" srcOrd="0" destOrd="0" presId="urn:microsoft.com/office/officeart/2005/8/layout/hierarchy1"/>
    <dgm:cxn modelId="{09F69A3B-F538-5B46-8477-011C90909B0A}" type="presOf" srcId="{C36A950D-23A4-4B79-A275-56A3E14E6E7E}" destId="{F14505C7-EC60-474C-A693-59177A858704}" srcOrd="0" destOrd="0" presId="urn:microsoft.com/office/officeart/2005/8/layout/hierarchy1"/>
    <dgm:cxn modelId="{B2989344-7FEA-4942-A2C0-B97259AF525E}" srcId="{CAF47CE8-819A-460E-A52F-39149C52AFAC}" destId="{5C15283B-E3B8-46F5-B9DA-DA1F6E98AE90}" srcOrd="0" destOrd="0" parTransId="{5DF49854-433C-4CE0-93B0-AB4148344E55}" sibTransId="{F5727668-C289-4524-825E-72975008764B}"/>
    <dgm:cxn modelId="{EE2D0351-3E64-424F-825D-361A43149337}" srcId="{CAF47CE8-819A-460E-A52F-39149C52AFAC}" destId="{8AF0223E-326C-4E48-800D-9DBDAA80D326}" srcOrd="1" destOrd="0" parTransId="{C36A950D-23A4-4B79-A275-56A3E14E6E7E}" sibTransId="{ACDD4A2B-FA29-4B80-B114-CCB5EEDA2733}"/>
    <dgm:cxn modelId="{66A35063-5D66-ED4C-8CAA-5A5EA3C6011F}" type="presOf" srcId="{3E528769-3D85-4C9E-AFBB-76648582D791}" destId="{E46D2D83-3E59-2F43-8EDA-70D78A884234}" srcOrd="0" destOrd="0" presId="urn:microsoft.com/office/officeart/2005/8/layout/hierarchy1"/>
    <dgm:cxn modelId="{E7D3E363-9246-4192-8C11-BD8D09FD1822}" srcId="{CE1DFE9B-D9B3-4A24-85A2-D525490B4602}" destId="{3E528769-3D85-4C9E-AFBB-76648582D791}" srcOrd="0" destOrd="0" parTransId="{781C9265-3B65-4852-BFC9-566207AD2DC1}" sibTransId="{9F362059-0942-4333-8C14-BD6CDE44D37C}"/>
    <dgm:cxn modelId="{DB2AD86B-4541-4048-90F9-7C54C95A8A29}" srcId="{CE1DFE9B-D9B3-4A24-85A2-D525490B4602}" destId="{DA74E973-A802-4830-A073-73FA66937602}" srcOrd="1" destOrd="0" parTransId="{4C53BF77-8D42-4728-A4F5-5DA27BCFBAE3}" sibTransId="{569DF5A5-C97D-4372-A2DD-9C562A8E65F1}"/>
    <dgm:cxn modelId="{76E80275-BB07-024A-AC43-D8992161EE74}" type="presOf" srcId="{5DF49854-433C-4CE0-93B0-AB4148344E55}" destId="{709DFEB3-84B6-554E-98B7-848161F0453A}" srcOrd="0" destOrd="0" presId="urn:microsoft.com/office/officeart/2005/8/layout/hierarchy1"/>
    <dgm:cxn modelId="{3B72D699-3DFD-F043-90AA-5AED9933FB18}" type="presOf" srcId="{CE1DFE9B-D9B3-4A24-85A2-D525490B4602}" destId="{C524377A-3318-104A-98DC-86429E846947}" srcOrd="0" destOrd="0" presId="urn:microsoft.com/office/officeart/2005/8/layout/hierarchy1"/>
    <dgm:cxn modelId="{4490A2A4-8098-0845-95D4-D80F024ED7A8}" type="presOf" srcId="{8AF0223E-326C-4E48-800D-9DBDAA80D326}" destId="{82D94B32-0112-1543-BD85-4BEF01115592}" srcOrd="0" destOrd="0" presId="urn:microsoft.com/office/officeart/2005/8/layout/hierarchy1"/>
    <dgm:cxn modelId="{3077B4C5-1D13-F44B-A50C-A96A2C654555}" type="presOf" srcId="{DA74E973-A802-4830-A073-73FA66937602}" destId="{E5D62BFF-45BF-4F46-A8C1-DC91FCCE6321}" srcOrd="0" destOrd="0" presId="urn:microsoft.com/office/officeart/2005/8/layout/hierarchy1"/>
    <dgm:cxn modelId="{0DF120CE-248E-45E5-9409-9DC7354F415A}" srcId="{72BBECB9-2E99-4983-BD42-0022560D7FF4}" destId="{CAF47CE8-819A-460E-A52F-39149C52AFAC}" srcOrd="1" destOrd="0" parTransId="{331CB8FC-23E0-435D-AA30-CEA86ACE28B1}" sibTransId="{8470BC4A-9ACA-4F8D-AE19-3D700AE20837}"/>
    <dgm:cxn modelId="{FF20CDD3-0737-4BA3-B94A-3FB7536ABE9F}" srcId="{72BBECB9-2E99-4983-BD42-0022560D7FF4}" destId="{CE1DFE9B-D9B3-4A24-85A2-D525490B4602}" srcOrd="0" destOrd="0" parTransId="{3A034452-5A12-47D5-8E9D-F60329227B36}" sibTransId="{EA8F391A-C45B-4A00-89AF-8A78154EDBE2}"/>
    <dgm:cxn modelId="{70C1A9D7-B312-A049-BF2F-80963A62C746}" type="presOf" srcId="{4C53BF77-8D42-4728-A4F5-5DA27BCFBAE3}" destId="{D692DC67-2200-2048-8B3B-4AC0F3FF8410}" srcOrd="0" destOrd="0" presId="urn:microsoft.com/office/officeart/2005/8/layout/hierarchy1"/>
    <dgm:cxn modelId="{B99E25FF-6997-804E-B9AD-2C5932B6A376}" type="presOf" srcId="{72BBECB9-2E99-4983-BD42-0022560D7FF4}" destId="{F70CE329-0D1D-D34A-A9A1-EF4929A7B69F}" srcOrd="0" destOrd="0" presId="urn:microsoft.com/office/officeart/2005/8/layout/hierarchy1"/>
    <dgm:cxn modelId="{521E8D3F-6AB7-6F4F-B2A1-BD728E2C5B7D}" type="presParOf" srcId="{F70CE329-0D1D-D34A-A9A1-EF4929A7B69F}" destId="{B333B6F1-3FEE-5B42-A0F2-9CCD9B2105D2}" srcOrd="0" destOrd="0" presId="urn:microsoft.com/office/officeart/2005/8/layout/hierarchy1"/>
    <dgm:cxn modelId="{5775C817-F289-4E41-85AA-FB540D24541E}" type="presParOf" srcId="{B333B6F1-3FEE-5B42-A0F2-9CCD9B2105D2}" destId="{88F9AE66-763D-C549-9C92-67A916075F9A}" srcOrd="0" destOrd="0" presId="urn:microsoft.com/office/officeart/2005/8/layout/hierarchy1"/>
    <dgm:cxn modelId="{6B7FA703-4D3A-C648-8BD1-E8AC72E38E63}" type="presParOf" srcId="{88F9AE66-763D-C549-9C92-67A916075F9A}" destId="{F37D7C62-24A3-1947-8512-50BDDBD81F1F}" srcOrd="0" destOrd="0" presId="urn:microsoft.com/office/officeart/2005/8/layout/hierarchy1"/>
    <dgm:cxn modelId="{AAF2BDA4-3A8E-2A4F-ABC8-61902AD2BA01}" type="presParOf" srcId="{88F9AE66-763D-C549-9C92-67A916075F9A}" destId="{C524377A-3318-104A-98DC-86429E846947}" srcOrd="1" destOrd="0" presId="urn:microsoft.com/office/officeart/2005/8/layout/hierarchy1"/>
    <dgm:cxn modelId="{A07DB5FE-0DBF-6C42-8E0D-431A047BE1F4}" type="presParOf" srcId="{B333B6F1-3FEE-5B42-A0F2-9CCD9B2105D2}" destId="{DCD149DB-9FAD-B34B-B7D3-475C25C81E83}" srcOrd="1" destOrd="0" presId="urn:microsoft.com/office/officeart/2005/8/layout/hierarchy1"/>
    <dgm:cxn modelId="{89DF53AB-A457-AC47-93FE-87915F767641}" type="presParOf" srcId="{DCD149DB-9FAD-B34B-B7D3-475C25C81E83}" destId="{1125C59F-299B-554B-BD63-97A507B66B0B}" srcOrd="0" destOrd="0" presId="urn:microsoft.com/office/officeart/2005/8/layout/hierarchy1"/>
    <dgm:cxn modelId="{AC4CC006-7D1F-3B4E-926A-D6804E65D0D4}" type="presParOf" srcId="{DCD149DB-9FAD-B34B-B7D3-475C25C81E83}" destId="{5BB7093E-480A-914C-92DF-7138A043BA6D}" srcOrd="1" destOrd="0" presId="urn:microsoft.com/office/officeart/2005/8/layout/hierarchy1"/>
    <dgm:cxn modelId="{9D7D1D97-5AFC-6B4A-9EB9-FE80303DEA94}" type="presParOf" srcId="{5BB7093E-480A-914C-92DF-7138A043BA6D}" destId="{ED38EBD8-EAF0-CC49-82E0-344DB012B8E8}" srcOrd="0" destOrd="0" presId="urn:microsoft.com/office/officeart/2005/8/layout/hierarchy1"/>
    <dgm:cxn modelId="{6FD51412-1E91-3945-A7A4-DF06B906462D}" type="presParOf" srcId="{ED38EBD8-EAF0-CC49-82E0-344DB012B8E8}" destId="{C790C877-5DA3-DF4B-80E2-6C5A66027F68}" srcOrd="0" destOrd="0" presId="urn:microsoft.com/office/officeart/2005/8/layout/hierarchy1"/>
    <dgm:cxn modelId="{4C4B8CC4-DFAC-4541-82B9-EFD86A823E9D}" type="presParOf" srcId="{ED38EBD8-EAF0-CC49-82E0-344DB012B8E8}" destId="{E46D2D83-3E59-2F43-8EDA-70D78A884234}" srcOrd="1" destOrd="0" presId="urn:microsoft.com/office/officeart/2005/8/layout/hierarchy1"/>
    <dgm:cxn modelId="{F985CB1A-A9D2-9542-96AF-7B88486986FF}" type="presParOf" srcId="{5BB7093E-480A-914C-92DF-7138A043BA6D}" destId="{A84EAF7B-4A43-E644-B879-2920258B0E9C}" srcOrd="1" destOrd="0" presId="urn:microsoft.com/office/officeart/2005/8/layout/hierarchy1"/>
    <dgm:cxn modelId="{B3DD501F-8E6A-3F45-B7BF-8C97186C3053}" type="presParOf" srcId="{DCD149DB-9FAD-B34B-B7D3-475C25C81E83}" destId="{D692DC67-2200-2048-8B3B-4AC0F3FF8410}" srcOrd="2" destOrd="0" presId="urn:microsoft.com/office/officeart/2005/8/layout/hierarchy1"/>
    <dgm:cxn modelId="{3EEF5B50-F7FF-1249-A11E-73C71C439E33}" type="presParOf" srcId="{DCD149DB-9FAD-B34B-B7D3-475C25C81E83}" destId="{5790908C-A76C-E545-922C-317BA9ADB44A}" srcOrd="3" destOrd="0" presId="urn:microsoft.com/office/officeart/2005/8/layout/hierarchy1"/>
    <dgm:cxn modelId="{CEBD6933-C69D-0E4C-ABF7-699BCD7D4FFB}" type="presParOf" srcId="{5790908C-A76C-E545-922C-317BA9ADB44A}" destId="{F42CE4B2-7377-0A4F-AED4-8B999BAB9DB4}" srcOrd="0" destOrd="0" presId="urn:microsoft.com/office/officeart/2005/8/layout/hierarchy1"/>
    <dgm:cxn modelId="{70A8FEF2-5E43-574E-89B0-B982691FACF5}" type="presParOf" srcId="{F42CE4B2-7377-0A4F-AED4-8B999BAB9DB4}" destId="{27576F7F-1EDD-7F4F-90D3-EFF3CF8AD036}" srcOrd="0" destOrd="0" presId="urn:microsoft.com/office/officeart/2005/8/layout/hierarchy1"/>
    <dgm:cxn modelId="{1FB57F34-B92B-1644-9660-6B44B3F95DAE}" type="presParOf" srcId="{F42CE4B2-7377-0A4F-AED4-8B999BAB9DB4}" destId="{E5D62BFF-45BF-4F46-A8C1-DC91FCCE6321}" srcOrd="1" destOrd="0" presId="urn:microsoft.com/office/officeart/2005/8/layout/hierarchy1"/>
    <dgm:cxn modelId="{FB5B9933-F6AF-C64E-8895-CAE74E4B1659}" type="presParOf" srcId="{5790908C-A76C-E545-922C-317BA9ADB44A}" destId="{F1E4FE14-DDFE-6B4C-BA4E-6A31F835C935}" srcOrd="1" destOrd="0" presId="urn:microsoft.com/office/officeart/2005/8/layout/hierarchy1"/>
    <dgm:cxn modelId="{568AD686-9017-7A4F-8309-FA55F2FDEC36}" type="presParOf" srcId="{F70CE329-0D1D-D34A-A9A1-EF4929A7B69F}" destId="{AE1EFAE4-2432-0D4C-A1BF-2CA1F278836F}" srcOrd="1" destOrd="0" presId="urn:microsoft.com/office/officeart/2005/8/layout/hierarchy1"/>
    <dgm:cxn modelId="{ECD39F8F-B4AA-BF43-A4F1-EF249F20B25D}" type="presParOf" srcId="{AE1EFAE4-2432-0D4C-A1BF-2CA1F278836F}" destId="{3BC1D83D-8D40-7941-9517-DFF01BCD6462}" srcOrd="0" destOrd="0" presId="urn:microsoft.com/office/officeart/2005/8/layout/hierarchy1"/>
    <dgm:cxn modelId="{B8280D9F-28D9-D145-86B1-EBBAC3F88F63}" type="presParOf" srcId="{3BC1D83D-8D40-7941-9517-DFF01BCD6462}" destId="{44CB20A2-0CBC-4F4D-821E-B4CB70EE72B5}" srcOrd="0" destOrd="0" presId="urn:microsoft.com/office/officeart/2005/8/layout/hierarchy1"/>
    <dgm:cxn modelId="{1CC3F483-25EF-E04E-BF9E-A8F9B75FCE9E}" type="presParOf" srcId="{3BC1D83D-8D40-7941-9517-DFF01BCD6462}" destId="{68395514-1AF4-024E-A735-5F792F8744B0}" srcOrd="1" destOrd="0" presId="urn:microsoft.com/office/officeart/2005/8/layout/hierarchy1"/>
    <dgm:cxn modelId="{3B009681-37E7-1D4E-A898-BAE03D0A4942}" type="presParOf" srcId="{AE1EFAE4-2432-0D4C-A1BF-2CA1F278836F}" destId="{83A123F5-FB5F-1C47-97A4-1082960B795C}" srcOrd="1" destOrd="0" presId="urn:microsoft.com/office/officeart/2005/8/layout/hierarchy1"/>
    <dgm:cxn modelId="{61020A1A-CE31-654D-954D-9FD60DEB0C45}" type="presParOf" srcId="{83A123F5-FB5F-1C47-97A4-1082960B795C}" destId="{709DFEB3-84B6-554E-98B7-848161F0453A}" srcOrd="0" destOrd="0" presId="urn:microsoft.com/office/officeart/2005/8/layout/hierarchy1"/>
    <dgm:cxn modelId="{9C273A1F-B5A6-DA4A-B28A-A4177AA57C5F}" type="presParOf" srcId="{83A123F5-FB5F-1C47-97A4-1082960B795C}" destId="{B07BE558-2523-934E-9B67-E90A31146755}" srcOrd="1" destOrd="0" presId="urn:microsoft.com/office/officeart/2005/8/layout/hierarchy1"/>
    <dgm:cxn modelId="{BAAB5CAE-EC90-5A4F-9C4D-F2368332F8AE}" type="presParOf" srcId="{B07BE558-2523-934E-9B67-E90A31146755}" destId="{7956BD2D-8100-474E-8740-593DD30AB1CC}" srcOrd="0" destOrd="0" presId="urn:microsoft.com/office/officeart/2005/8/layout/hierarchy1"/>
    <dgm:cxn modelId="{351EC480-4598-3A40-89F7-64EFCD815665}" type="presParOf" srcId="{7956BD2D-8100-474E-8740-593DD30AB1CC}" destId="{DF45033F-C56A-0E47-9A0C-D18A41508BB2}" srcOrd="0" destOrd="0" presId="urn:microsoft.com/office/officeart/2005/8/layout/hierarchy1"/>
    <dgm:cxn modelId="{A3439F11-F494-7541-A430-DF184B80EA12}" type="presParOf" srcId="{7956BD2D-8100-474E-8740-593DD30AB1CC}" destId="{A3EADB3B-F7C9-CD41-BAB9-6E2B229EBFB8}" srcOrd="1" destOrd="0" presId="urn:microsoft.com/office/officeart/2005/8/layout/hierarchy1"/>
    <dgm:cxn modelId="{1B8DD448-7583-4847-8BA1-B05831175F28}" type="presParOf" srcId="{B07BE558-2523-934E-9B67-E90A31146755}" destId="{088F3540-FA27-214F-AB5D-35681D2D18B9}" srcOrd="1" destOrd="0" presId="urn:microsoft.com/office/officeart/2005/8/layout/hierarchy1"/>
    <dgm:cxn modelId="{BF95D2BB-81E5-5F41-A151-D10E52A44E1D}" type="presParOf" srcId="{83A123F5-FB5F-1C47-97A4-1082960B795C}" destId="{F14505C7-EC60-474C-A693-59177A858704}" srcOrd="2" destOrd="0" presId="urn:microsoft.com/office/officeart/2005/8/layout/hierarchy1"/>
    <dgm:cxn modelId="{C78A952A-7829-C948-9228-4FBE0352DCC2}" type="presParOf" srcId="{83A123F5-FB5F-1C47-97A4-1082960B795C}" destId="{1066ABC6-6BBC-2740-90D1-8F433D9A7EC2}" srcOrd="3" destOrd="0" presId="urn:microsoft.com/office/officeart/2005/8/layout/hierarchy1"/>
    <dgm:cxn modelId="{66FA56ED-B614-BC46-88B3-14B6F240017D}" type="presParOf" srcId="{1066ABC6-6BBC-2740-90D1-8F433D9A7EC2}" destId="{5670C4F2-C03B-B34B-8B2F-83A20BC8BCBB}" srcOrd="0" destOrd="0" presId="urn:microsoft.com/office/officeart/2005/8/layout/hierarchy1"/>
    <dgm:cxn modelId="{8654EEEF-5200-2F43-8CAB-134A329D000D}" type="presParOf" srcId="{5670C4F2-C03B-B34B-8B2F-83A20BC8BCBB}" destId="{6F93385B-E8D0-2C43-A787-F9703D5F3BBE}" srcOrd="0" destOrd="0" presId="urn:microsoft.com/office/officeart/2005/8/layout/hierarchy1"/>
    <dgm:cxn modelId="{E32754E2-A2A2-D641-8F55-0BCB55E3042F}" type="presParOf" srcId="{5670C4F2-C03B-B34B-8B2F-83A20BC8BCBB}" destId="{82D94B32-0112-1543-BD85-4BEF01115592}" srcOrd="1" destOrd="0" presId="urn:microsoft.com/office/officeart/2005/8/layout/hierarchy1"/>
    <dgm:cxn modelId="{3E1E08B0-A85D-8E40-AA0D-21D17F952BA0}" type="presParOf" srcId="{1066ABC6-6BBC-2740-90D1-8F433D9A7EC2}" destId="{E9C1506C-5B5F-9E4D-9AC1-3A63B14CBD1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54D0197-E050-4EFA-92F4-A6C3184DCFB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4DDF695-87E0-4A11-A43B-13EBC2FED6D6}">
      <dgm:prSet/>
      <dgm:spPr/>
      <dgm:t>
        <a:bodyPr/>
        <a:lstStyle/>
        <a:p>
          <a:r>
            <a:rPr lang="en-US"/>
            <a:t>General Arguments—Many circuits hold that when a plaintiff states a claim for relief under 29 U.S.C. § 1132(a)(1)(B), she usually cannot simultaneously maintain a claim under § 1132(a)(3). </a:t>
          </a:r>
          <a:r>
            <a:rPr lang="en-US" i="1"/>
            <a:t>See, e.g., Korotynska v. Metro. Life Ins. Co.</a:t>
          </a:r>
          <a:r>
            <a:rPr lang="en-US"/>
            <a:t>, 474 F.3d 101, 106 (4th Cir. 2006) </a:t>
          </a:r>
          <a:r>
            <a:rPr lang="en-US" i="1"/>
            <a:t>citing Varity Corp. v. Howe</a:t>
          </a:r>
          <a:r>
            <a:rPr lang="en-US"/>
            <a:t>, 516 U.S. 489, 515 (1996).  Others allow simultaneous pleading.  </a:t>
          </a:r>
          <a:r>
            <a:rPr lang="en-US" i="1"/>
            <a:t>See, e.g., Moyle v. Liberty Mut. Ret. Ben. Plan, </a:t>
          </a:r>
          <a:r>
            <a:rPr lang="en-US"/>
            <a:t>823 F.3d 948, 960–61 (9th Cir. 2016).</a:t>
          </a:r>
        </a:p>
      </dgm:t>
    </dgm:pt>
    <dgm:pt modelId="{5BE6BC4D-51D9-4FB7-8870-FE46D29A68C9}" type="parTrans" cxnId="{D0B47D51-CEA1-47D1-B490-659A27D1BF01}">
      <dgm:prSet/>
      <dgm:spPr/>
      <dgm:t>
        <a:bodyPr/>
        <a:lstStyle/>
        <a:p>
          <a:endParaRPr lang="en-US"/>
        </a:p>
      </dgm:t>
    </dgm:pt>
    <dgm:pt modelId="{A2B949F1-CD6C-42E0-A1E2-6C8654A555BC}" type="sibTrans" cxnId="{D0B47D51-CEA1-47D1-B490-659A27D1BF01}">
      <dgm:prSet/>
      <dgm:spPr/>
      <dgm:t>
        <a:bodyPr/>
        <a:lstStyle/>
        <a:p>
          <a:endParaRPr lang="en-US"/>
        </a:p>
      </dgm:t>
    </dgm:pt>
    <dgm:pt modelId="{C407AA1A-715F-46B8-B12D-F6FEE7CE7945}">
      <dgm:prSet/>
      <dgm:spPr/>
      <dgm:t>
        <a:bodyPr/>
        <a:lstStyle/>
        <a:p>
          <a:r>
            <a:rPr lang="en-US"/>
            <a:t>MHPAEA Exception—Regardless, courts are distinguishing MHPAEA claims under (a)(3) from repackaged benefits claims.</a:t>
          </a:r>
        </a:p>
      </dgm:t>
    </dgm:pt>
    <dgm:pt modelId="{1376F544-7FC5-438D-BC7E-F2CB156814CA}" type="parTrans" cxnId="{1B78D9BF-C44A-4481-97B7-AAE786021CCF}">
      <dgm:prSet/>
      <dgm:spPr/>
      <dgm:t>
        <a:bodyPr/>
        <a:lstStyle/>
        <a:p>
          <a:endParaRPr lang="en-US"/>
        </a:p>
      </dgm:t>
    </dgm:pt>
    <dgm:pt modelId="{1BFA07BD-E0F8-4C11-9C45-BA7098F2AF42}" type="sibTrans" cxnId="{1B78D9BF-C44A-4481-97B7-AAE786021CCF}">
      <dgm:prSet/>
      <dgm:spPr/>
      <dgm:t>
        <a:bodyPr/>
        <a:lstStyle/>
        <a:p>
          <a:endParaRPr lang="en-US"/>
        </a:p>
      </dgm:t>
    </dgm:pt>
    <dgm:pt modelId="{B0D14923-6CB6-4D09-8D57-55D854516704}">
      <dgm:prSet/>
      <dgm:spPr/>
      <dgm:t>
        <a:bodyPr/>
        <a:lstStyle/>
        <a:p>
          <a:r>
            <a:rPr lang="en-US"/>
            <a:t>MHPAEA claims are enforced through 29 U.S.C. § 1132(a)(3), not (a)(1)(B).  Thus, true MHPAEA claims—those seeking the equitable relief available under (a)(3)—are viewed as separate from (a)(1)(B) claims. </a:t>
          </a:r>
          <a:r>
            <a:rPr lang="en-US" i="1"/>
            <a:t>See, e.g.,</a:t>
          </a:r>
          <a:r>
            <a:rPr lang="en-US"/>
            <a:t> </a:t>
          </a:r>
          <a:r>
            <a:rPr lang="en-US" i="1"/>
            <a:t>New York State Psychiatric Assoc., Inc. v. UnitedHealth Group</a:t>
          </a:r>
          <a:r>
            <a:rPr lang="en-US"/>
            <a:t>, 798 F.3d 125, 133 (2d Cir. 2015). </a:t>
          </a:r>
        </a:p>
      </dgm:t>
    </dgm:pt>
    <dgm:pt modelId="{1FEFD062-8BCD-47A2-9A5E-8FF77E5EFEE8}" type="parTrans" cxnId="{1DFB12F9-FD2B-43AB-A379-D00220C0331F}">
      <dgm:prSet/>
      <dgm:spPr/>
      <dgm:t>
        <a:bodyPr/>
        <a:lstStyle/>
        <a:p>
          <a:endParaRPr lang="en-US"/>
        </a:p>
      </dgm:t>
    </dgm:pt>
    <dgm:pt modelId="{456C467E-7EF3-4352-9C9E-B288D3A0F9DA}" type="sibTrans" cxnId="{1DFB12F9-FD2B-43AB-A379-D00220C0331F}">
      <dgm:prSet/>
      <dgm:spPr/>
      <dgm:t>
        <a:bodyPr/>
        <a:lstStyle/>
        <a:p>
          <a:endParaRPr lang="en-US"/>
        </a:p>
      </dgm:t>
    </dgm:pt>
    <dgm:pt modelId="{D01836F6-D5E6-4637-B8C7-C9F534E17C6D}">
      <dgm:prSet/>
      <dgm:spPr/>
      <dgm:t>
        <a:bodyPr/>
        <a:lstStyle/>
        <a:p>
          <a:r>
            <a:rPr lang="en-US"/>
            <a:t>In </a:t>
          </a:r>
          <a:r>
            <a:rPr lang="en-US" i="1"/>
            <a:t>Christine S.</a:t>
          </a:r>
          <a:r>
            <a:rPr lang="en-US"/>
            <a:t>, for example, the court determined that the Plaintiffs’ (a)(1)(B) benefits claim and (a)(3) MHPAEA claim sought “to rectify two independent injuries,” and that “providing a remedy for one does not resolve the other.” </a:t>
          </a:r>
          <a:r>
            <a:rPr lang="en-US" i="1"/>
            <a:t>Christine S. v. Blue Cross Blue Shield of New Mexico</a:t>
          </a:r>
          <a:r>
            <a:rPr lang="en-US"/>
            <a:t>, 428 F.Supp.3d 1209, 1231 (D. Utah 2019).</a:t>
          </a:r>
          <a:r>
            <a:rPr lang="en-US" i="1"/>
            <a:t> </a:t>
          </a:r>
          <a:endParaRPr lang="en-US"/>
        </a:p>
      </dgm:t>
    </dgm:pt>
    <dgm:pt modelId="{F715B831-F842-4D0D-A4A2-DA81F8F9342C}" type="parTrans" cxnId="{0041209F-F777-48EA-A86E-8322D8A16797}">
      <dgm:prSet/>
      <dgm:spPr/>
      <dgm:t>
        <a:bodyPr/>
        <a:lstStyle/>
        <a:p>
          <a:endParaRPr lang="en-US"/>
        </a:p>
      </dgm:t>
    </dgm:pt>
    <dgm:pt modelId="{BD9C0990-ADD4-48F7-A577-770F79DB114F}" type="sibTrans" cxnId="{0041209F-F777-48EA-A86E-8322D8A16797}">
      <dgm:prSet/>
      <dgm:spPr/>
      <dgm:t>
        <a:bodyPr/>
        <a:lstStyle/>
        <a:p>
          <a:endParaRPr lang="en-US"/>
        </a:p>
      </dgm:t>
    </dgm:pt>
    <dgm:pt modelId="{0127E2E3-2151-4813-AFD4-A4708E136AD0}" type="pres">
      <dgm:prSet presAssocID="{F54D0197-E050-4EFA-92F4-A6C3184DCFBB}" presName="root" presStyleCnt="0">
        <dgm:presLayoutVars>
          <dgm:dir/>
          <dgm:resizeHandles val="exact"/>
        </dgm:presLayoutVars>
      </dgm:prSet>
      <dgm:spPr/>
    </dgm:pt>
    <dgm:pt modelId="{3E4754BD-3E5F-46EC-94E2-B9FAB39A339A}" type="pres">
      <dgm:prSet presAssocID="{34DDF695-87E0-4A11-A43B-13EBC2FED6D6}" presName="compNode" presStyleCnt="0"/>
      <dgm:spPr/>
    </dgm:pt>
    <dgm:pt modelId="{7515D7C5-55EC-49F3-954E-4FB62F9D66B8}" type="pres">
      <dgm:prSet presAssocID="{34DDF695-87E0-4A11-A43B-13EBC2FED6D6}" presName="bgRect" presStyleLbl="bgShp" presStyleIdx="0" presStyleCnt="2"/>
      <dgm:spPr/>
    </dgm:pt>
    <dgm:pt modelId="{4501D2F5-CBC4-4215-A94E-B94F13A43333}" type="pres">
      <dgm:prSet presAssocID="{34DDF695-87E0-4A11-A43B-13EBC2FED6D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udge"/>
        </a:ext>
      </dgm:extLst>
    </dgm:pt>
    <dgm:pt modelId="{E871C2B7-E51E-458D-9B2E-9D15BC6E678E}" type="pres">
      <dgm:prSet presAssocID="{34DDF695-87E0-4A11-A43B-13EBC2FED6D6}" presName="spaceRect" presStyleCnt="0"/>
      <dgm:spPr/>
    </dgm:pt>
    <dgm:pt modelId="{7C6A1D8A-F0BB-479A-8928-8F52D2E848A5}" type="pres">
      <dgm:prSet presAssocID="{34DDF695-87E0-4A11-A43B-13EBC2FED6D6}" presName="parTx" presStyleLbl="revTx" presStyleIdx="0" presStyleCnt="3">
        <dgm:presLayoutVars>
          <dgm:chMax val="0"/>
          <dgm:chPref val="0"/>
        </dgm:presLayoutVars>
      </dgm:prSet>
      <dgm:spPr/>
    </dgm:pt>
    <dgm:pt modelId="{5E5E645F-49C0-4264-8E1B-2570FCC1935C}" type="pres">
      <dgm:prSet presAssocID="{A2B949F1-CD6C-42E0-A1E2-6C8654A555BC}" presName="sibTrans" presStyleCnt="0"/>
      <dgm:spPr/>
    </dgm:pt>
    <dgm:pt modelId="{3E3FD4A4-303D-49AD-B1C4-B574A0B5C97D}" type="pres">
      <dgm:prSet presAssocID="{C407AA1A-715F-46B8-B12D-F6FEE7CE7945}" presName="compNode" presStyleCnt="0"/>
      <dgm:spPr/>
    </dgm:pt>
    <dgm:pt modelId="{868B079F-816B-4355-939B-7AD4C633DF29}" type="pres">
      <dgm:prSet presAssocID="{C407AA1A-715F-46B8-B12D-F6FEE7CE7945}" presName="bgRect" presStyleLbl="bgShp" presStyleIdx="1" presStyleCnt="2"/>
      <dgm:spPr/>
    </dgm:pt>
    <dgm:pt modelId="{FA1AC297-34E2-4776-96B9-FD27C0905385}" type="pres">
      <dgm:prSet presAssocID="{C407AA1A-715F-46B8-B12D-F6FEE7CE794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360BAC7C-C160-4DBA-9B57-FDFCD7D0DD21}" type="pres">
      <dgm:prSet presAssocID="{C407AA1A-715F-46B8-B12D-F6FEE7CE7945}" presName="spaceRect" presStyleCnt="0"/>
      <dgm:spPr/>
    </dgm:pt>
    <dgm:pt modelId="{B24128FD-3761-4F3A-8421-E771A9BC017C}" type="pres">
      <dgm:prSet presAssocID="{C407AA1A-715F-46B8-B12D-F6FEE7CE7945}" presName="parTx" presStyleLbl="revTx" presStyleIdx="1" presStyleCnt="3">
        <dgm:presLayoutVars>
          <dgm:chMax val="0"/>
          <dgm:chPref val="0"/>
        </dgm:presLayoutVars>
      </dgm:prSet>
      <dgm:spPr/>
    </dgm:pt>
    <dgm:pt modelId="{0B1F5809-1F8C-42B7-AE73-EEBE0F8C237D}" type="pres">
      <dgm:prSet presAssocID="{C407AA1A-715F-46B8-B12D-F6FEE7CE7945}" presName="desTx" presStyleLbl="revTx" presStyleIdx="2" presStyleCnt="3">
        <dgm:presLayoutVars/>
      </dgm:prSet>
      <dgm:spPr/>
    </dgm:pt>
  </dgm:ptLst>
  <dgm:cxnLst>
    <dgm:cxn modelId="{11879010-DB80-4ECF-87D9-376E415776D5}" type="presOf" srcId="{F54D0197-E050-4EFA-92F4-A6C3184DCFBB}" destId="{0127E2E3-2151-4813-AFD4-A4708E136AD0}" srcOrd="0" destOrd="0" presId="urn:microsoft.com/office/officeart/2018/2/layout/IconVerticalSolidList"/>
    <dgm:cxn modelId="{06C7FB26-8F98-4BBA-81A7-671EADF150B3}" type="presOf" srcId="{D01836F6-D5E6-4637-B8C7-C9F534E17C6D}" destId="{0B1F5809-1F8C-42B7-AE73-EEBE0F8C237D}" srcOrd="0" destOrd="1" presId="urn:microsoft.com/office/officeart/2018/2/layout/IconVerticalSolidList"/>
    <dgm:cxn modelId="{D0B47D51-CEA1-47D1-B490-659A27D1BF01}" srcId="{F54D0197-E050-4EFA-92F4-A6C3184DCFBB}" destId="{34DDF695-87E0-4A11-A43B-13EBC2FED6D6}" srcOrd="0" destOrd="0" parTransId="{5BE6BC4D-51D9-4FB7-8870-FE46D29A68C9}" sibTransId="{A2B949F1-CD6C-42E0-A1E2-6C8654A555BC}"/>
    <dgm:cxn modelId="{6E0D6469-523B-4713-9FFC-26E6207A444D}" type="presOf" srcId="{C407AA1A-715F-46B8-B12D-F6FEE7CE7945}" destId="{B24128FD-3761-4F3A-8421-E771A9BC017C}" srcOrd="0" destOrd="0" presId="urn:microsoft.com/office/officeart/2018/2/layout/IconVerticalSolidList"/>
    <dgm:cxn modelId="{0041209F-F777-48EA-A86E-8322D8A16797}" srcId="{C407AA1A-715F-46B8-B12D-F6FEE7CE7945}" destId="{D01836F6-D5E6-4637-B8C7-C9F534E17C6D}" srcOrd="1" destOrd="0" parTransId="{F715B831-F842-4D0D-A4A2-DA81F8F9342C}" sibTransId="{BD9C0990-ADD4-48F7-A577-770F79DB114F}"/>
    <dgm:cxn modelId="{1B78D9BF-C44A-4481-97B7-AAE786021CCF}" srcId="{F54D0197-E050-4EFA-92F4-A6C3184DCFBB}" destId="{C407AA1A-715F-46B8-B12D-F6FEE7CE7945}" srcOrd="1" destOrd="0" parTransId="{1376F544-7FC5-438D-BC7E-F2CB156814CA}" sibTransId="{1BFA07BD-E0F8-4C11-9C45-BA7098F2AF42}"/>
    <dgm:cxn modelId="{2832A5C3-7B5A-400A-9825-B4BA1599E4CB}" type="presOf" srcId="{B0D14923-6CB6-4D09-8D57-55D854516704}" destId="{0B1F5809-1F8C-42B7-AE73-EEBE0F8C237D}" srcOrd="0" destOrd="0" presId="urn:microsoft.com/office/officeart/2018/2/layout/IconVerticalSolidList"/>
    <dgm:cxn modelId="{639880E9-7B76-4231-955E-1076D36D32A8}" type="presOf" srcId="{34DDF695-87E0-4A11-A43B-13EBC2FED6D6}" destId="{7C6A1D8A-F0BB-479A-8928-8F52D2E848A5}" srcOrd="0" destOrd="0" presId="urn:microsoft.com/office/officeart/2018/2/layout/IconVerticalSolidList"/>
    <dgm:cxn modelId="{1DFB12F9-FD2B-43AB-A379-D00220C0331F}" srcId="{C407AA1A-715F-46B8-B12D-F6FEE7CE7945}" destId="{B0D14923-6CB6-4D09-8D57-55D854516704}" srcOrd="0" destOrd="0" parTransId="{1FEFD062-8BCD-47A2-9A5E-8FF77E5EFEE8}" sibTransId="{456C467E-7EF3-4352-9C9E-B288D3A0F9DA}"/>
    <dgm:cxn modelId="{38B114BC-5214-4A93-B58D-68105ECF9EF1}" type="presParOf" srcId="{0127E2E3-2151-4813-AFD4-A4708E136AD0}" destId="{3E4754BD-3E5F-46EC-94E2-B9FAB39A339A}" srcOrd="0" destOrd="0" presId="urn:microsoft.com/office/officeart/2018/2/layout/IconVerticalSolidList"/>
    <dgm:cxn modelId="{8784CC25-5603-4DDA-A9E4-6E3BE9A5B75D}" type="presParOf" srcId="{3E4754BD-3E5F-46EC-94E2-B9FAB39A339A}" destId="{7515D7C5-55EC-49F3-954E-4FB62F9D66B8}" srcOrd="0" destOrd="0" presId="urn:microsoft.com/office/officeart/2018/2/layout/IconVerticalSolidList"/>
    <dgm:cxn modelId="{29D06405-D6DA-4783-9BBD-E08CF75EA25C}" type="presParOf" srcId="{3E4754BD-3E5F-46EC-94E2-B9FAB39A339A}" destId="{4501D2F5-CBC4-4215-A94E-B94F13A43333}" srcOrd="1" destOrd="0" presId="urn:microsoft.com/office/officeart/2018/2/layout/IconVerticalSolidList"/>
    <dgm:cxn modelId="{64F50D09-219A-4BFD-85A2-A4AE2EFEA1F3}" type="presParOf" srcId="{3E4754BD-3E5F-46EC-94E2-B9FAB39A339A}" destId="{E871C2B7-E51E-458D-9B2E-9D15BC6E678E}" srcOrd="2" destOrd="0" presId="urn:microsoft.com/office/officeart/2018/2/layout/IconVerticalSolidList"/>
    <dgm:cxn modelId="{4D3A47DA-D8A2-4918-97CE-BC92FC8BF94A}" type="presParOf" srcId="{3E4754BD-3E5F-46EC-94E2-B9FAB39A339A}" destId="{7C6A1D8A-F0BB-479A-8928-8F52D2E848A5}" srcOrd="3" destOrd="0" presId="urn:microsoft.com/office/officeart/2018/2/layout/IconVerticalSolidList"/>
    <dgm:cxn modelId="{72220857-C566-48F7-B674-E3372C091866}" type="presParOf" srcId="{0127E2E3-2151-4813-AFD4-A4708E136AD0}" destId="{5E5E645F-49C0-4264-8E1B-2570FCC1935C}" srcOrd="1" destOrd="0" presId="urn:microsoft.com/office/officeart/2018/2/layout/IconVerticalSolidList"/>
    <dgm:cxn modelId="{D7E0CABB-1107-478B-BEA9-8844F1B92D97}" type="presParOf" srcId="{0127E2E3-2151-4813-AFD4-A4708E136AD0}" destId="{3E3FD4A4-303D-49AD-B1C4-B574A0B5C97D}" srcOrd="2" destOrd="0" presId="urn:microsoft.com/office/officeart/2018/2/layout/IconVerticalSolidList"/>
    <dgm:cxn modelId="{724163B6-5BC4-4DB3-BD60-0260DE7DDD49}" type="presParOf" srcId="{3E3FD4A4-303D-49AD-B1C4-B574A0B5C97D}" destId="{868B079F-816B-4355-939B-7AD4C633DF29}" srcOrd="0" destOrd="0" presId="urn:microsoft.com/office/officeart/2018/2/layout/IconVerticalSolidList"/>
    <dgm:cxn modelId="{A1E12446-3F97-4170-BE27-DBAD078D1DFB}" type="presParOf" srcId="{3E3FD4A4-303D-49AD-B1C4-B574A0B5C97D}" destId="{FA1AC297-34E2-4776-96B9-FD27C0905385}" srcOrd="1" destOrd="0" presId="urn:microsoft.com/office/officeart/2018/2/layout/IconVerticalSolidList"/>
    <dgm:cxn modelId="{17B607E9-E6AB-4A6B-897C-ECE088E0FE2D}" type="presParOf" srcId="{3E3FD4A4-303D-49AD-B1C4-B574A0B5C97D}" destId="{360BAC7C-C160-4DBA-9B57-FDFCD7D0DD21}" srcOrd="2" destOrd="0" presId="urn:microsoft.com/office/officeart/2018/2/layout/IconVerticalSolidList"/>
    <dgm:cxn modelId="{5FE570C2-3DED-4379-90EC-8EC461A24F0F}" type="presParOf" srcId="{3E3FD4A4-303D-49AD-B1C4-B574A0B5C97D}" destId="{B24128FD-3761-4F3A-8421-E771A9BC017C}" srcOrd="3" destOrd="0" presId="urn:microsoft.com/office/officeart/2018/2/layout/IconVerticalSolidList"/>
    <dgm:cxn modelId="{8C9739D8-DD1E-4AAA-A4A9-DA7037F013B3}" type="presParOf" srcId="{3E3FD4A4-303D-49AD-B1C4-B574A0B5C97D}" destId="{0B1F5809-1F8C-42B7-AE73-EEBE0F8C237D}"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67E291B-A6AE-48C1-8D20-B693836B7640}" type="doc">
      <dgm:prSet loTypeId="urn:microsoft.com/office/officeart/2005/8/layout/list1" loCatId="list" qsTypeId="urn:microsoft.com/office/officeart/2005/8/quickstyle/simple1" qsCatId="simple" csTypeId="urn:microsoft.com/office/officeart/2005/8/colors/accent6_2" csCatId="accent6"/>
      <dgm:spPr/>
      <dgm:t>
        <a:bodyPr/>
        <a:lstStyle/>
        <a:p>
          <a:endParaRPr lang="en-US"/>
        </a:p>
      </dgm:t>
    </dgm:pt>
    <dgm:pt modelId="{19AA311B-2CAB-498E-9BF4-501E5F2E813F}">
      <dgm:prSet/>
      <dgm:spPr/>
      <dgm:t>
        <a:bodyPr/>
        <a:lstStyle/>
        <a:p>
          <a:r>
            <a:rPr lang="en-US"/>
            <a:t>Motions to Dismiss—</a:t>
          </a:r>
        </a:p>
      </dgm:t>
    </dgm:pt>
    <dgm:pt modelId="{8104CFDC-0312-4D26-8ED5-DD874912CC8E}" type="parTrans" cxnId="{8504F348-6973-4AFA-907F-0FBD58278BBF}">
      <dgm:prSet/>
      <dgm:spPr/>
      <dgm:t>
        <a:bodyPr/>
        <a:lstStyle/>
        <a:p>
          <a:endParaRPr lang="en-US"/>
        </a:p>
      </dgm:t>
    </dgm:pt>
    <dgm:pt modelId="{E9C17DCE-A84C-45F6-8512-706DD156CF4B}" type="sibTrans" cxnId="{8504F348-6973-4AFA-907F-0FBD58278BBF}">
      <dgm:prSet/>
      <dgm:spPr/>
      <dgm:t>
        <a:bodyPr/>
        <a:lstStyle/>
        <a:p>
          <a:endParaRPr lang="en-US"/>
        </a:p>
      </dgm:t>
    </dgm:pt>
    <dgm:pt modelId="{B125BB7D-627C-4B86-8EDF-F0E0879CF0B1}">
      <dgm:prSet/>
      <dgm:spPr/>
      <dgm:t>
        <a:bodyPr/>
        <a:lstStyle/>
        <a:p>
          <a:r>
            <a:rPr lang="en-US"/>
            <a:t>Generally, the same standard as any other complaint:  </a:t>
          </a:r>
          <a:r>
            <a:rPr lang="en-US" i="1"/>
            <a:t>Ashcroft v. Iqbal</a:t>
          </a:r>
          <a:r>
            <a:rPr lang="en-US"/>
            <a:t>, 556 U.S. 662 (2009), </a:t>
          </a:r>
          <a:r>
            <a:rPr lang="en-US" i="1"/>
            <a:t>Bell Atlantic Corp. v. Twombly</a:t>
          </a:r>
          <a:r>
            <a:rPr lang="en-US"/>
            <a:t>, 550 U.S. 544 (2007).  Plaintiff must allege sufficient factual matter to suggest that he or she is entitled to relief.  Labels and conclusions will not do.</a:t>
          </a:r>
        </a:p>
      </dgm:t>
    </dgm:pt>
    <dgm:pt modelId="{B2DF1F6D-0E92-4918-A759-C117C168832C}" type="parTrans" cxnId="{F63E57D2-E138-4091-B5FC-8DD6C9BADD1A}">
      <dgm:prSet/>
      <dgm:spPr/>
      <dgm:t>
        <a:bodyPr/>
        <a:lstStyle/>
        <a:p>
          <a:endParaRPr lang="en-US"/>
        </a:p>
      </dgm:t>
    </dgm:pt>
    <dgm:pt modelId="{D9F40AD8-84FC-4110-9E96-ED41D4264759}" type="sibTrans" cxnId="{F63E57D2-E138-4091-B5FC-8DD6C9BADD1A}">
      <dgm:prSet/>
      <dgm:spPr/>
      <dgm:t>
        <a:bodyPr/>
        <a:lstStyle/>
        <a:p>
          <a:endParaRPr lang="en-US"/>
        </a:p>
      </dgm:t>
    </dgm:pt>
    <dgm:pt modelId="{E25AA767-076E-4237-9046-6298E23F1866}">
      <dgm:prSet/>
      <dgm:spPr/>
      <dgm:t>
        <a:bodyPr/>
        <a:lstStyle/>
        <a:p>
          <a:r>
            <a:rPr lang="en-US"/>
            <a:t>Exception for MHPAEA?  Some courts are giving leeway to Plaintiffs:  “[T]o state a plausible claim ‘a plaintiff need only plead as much of her prima facie case as possible based on the information in her possession’ . . . .”</a:t>
          </a:r>
          <a:br>
            <a:rPr lang="en-US"/>
          </a:br>
          <a:r>
            <a:rPr lang="en-US" i="1"/>
            <a:t>Timothy D. v. Aetna Health and Life Ins. Co.</a:t>
          </a:r>
          <a:r>
            <a:rPr lang="en-US"/>
            <a:t>, Case No. 2:18CV753DAK, 2019 WL 2493449 (D. Utah June 14, 2019).  In </a:t>
          </a:r>
          <a:r>
            <a:rPr lang="en-US" i="1"/>
            <a:t>Timothy D.</a:t>
          </a:r>
          <a:r>
            <a:rPr lang="en-US"/>
            <a:t>, the court held that two paragraphs making arguable conclusions about the defendants’ alleged conduct was sufficient to pass muster on a motion to dismiss.  </a:t>
          </a:r>
          <a:r>
            <a:rPr lang="en-US" i="1"/>
            <a:t>See N.E. v. Blue Cross Blue Shield of North Carolina</a:t>
          </a:r>
          <a:r>
            <a:rPr lang="en-US"/>
            <a:t>, 1:21CV684, 2023 WL 2696834 (M.D. N. Car. Feb. 24, 2023).</a:t>
          </a:r>
        </a:p>
      </dgm:t>
    </dgm:pt>
    <dgm:pt modelId="{2DDB3114-539D-4883-85BC-14BAD125D1E9}" type="parTrans" cxnId="{49A711E2-29FC-49B7-9680-9919ED83B368}">
      <dgm:prSet/>
      <dgm:spPr/>
      <dgm:t>
        <a:bodyPr/>
        <a:lstStyle/>
        <a:p>
          <a:endParaRPr lang="en-US"/>
        </a:p>
      </dgm:t>
    </dgm:pt>
    <dgm:pt modelId="{BA419786-8EF6-4498-BE9C-5444D7B6C9CA}" type="sibTrans" cxnId="{49A711E2-29FC-49B7-9680-9919ED83B368}">
      <dgm:prSet/>
      <dgm:spPr/>
      <dgm:t>
        <a:bodyPr/>
        <a:lstStyle/>
        <a:p>
          <a:endParaRPr lang="en-US"/>
        </a:p>
      </dgm:t>
    </dgm:pt>
    <dgm:pt modelId="{55E4357A-56C3-47D3-A8D5-F5DB6568C62B}">
      <dgm:prSet/>
      <dgm:spPr/>
      <dgm:t>
        <a:bodyPr/>
        <a:lstStyle/>
        <a:p>
          <a:r>
            <a:rPr lang="en-US"/>
            <a:t>MHPAEA Interpretations—</a:t>
          </a:r>
        </a:p>
      </dgm:t>
    </dgm:pt>
    <dgm:pt modelId="{B240F452-14AD-4BCB-A176-B3F6BB8D87B1}" type="parTrans" cxnId="{204E6C6F-D30F-4185-94F9-208400FB720C}">
      <dgm:prSet/>
      <dgm:spPr/>
      <dgm:t>
        <a:bodyPr/>
        <a:lstStyle/>
        <a:p>
          <a:endParaRPr lang="en-US"/>
        </a:p>
      </dgm:t>
    </dgm:pt>
    <dgm:pt modelId="{709C15E3-CB55-42D1-835C-55CFC5FD03B9}" type="sibTrans" cxnId="{204E6C6F-D30F-4185-94F9-208400FB720C}">
      <dgm:prSet/>
      <dgm:spPr/>
      <dgm:t>
        <a:bodyPr/>
        <a:lstStyle/>
        <a:p>
          <a:endParaRPr lang="en-US"/>
        </a:p>
      </dgm:t>
    </dgm:pt>
    <dgm:pt modelId="{317239D5-1A5E-4CD2-87AD-3A848CEB33A8}">
      <dgm:prSet/>
      <dgm:spPr/>
      <dgm:t>
        <a:bodyPr/>
        <a:lstStyle/>
        <a:p>
          <a:r>
            <a:rPr lang="en-US"/>
            <a:t>For pure statutory interpretations of MHPAEA, the standard of review is de novo. </a:t>
          </a:r>
          <a:r>
            <a:rPr lang="en-US" i="1"/>
            <a:t>Theo M. v. Beacon Health Options</a:t>
          </a:r>
          <a:r>
            <a:rPr lang="en-US"/>
            <a:t>, 631 F.Supp.3d 1087, (D. Utah 2022) (“Unlike a benefit denial claim, the court affords no special deference in interpreting the Parity Act because the interpretation of a statute is a legal question.”).</a:t>
          </a:r>
        </a:p>
      </dgm:t>
    </dgm:pt>
    <dgm:pt modelId="{D3EB881A-8501-4D4B-A342-0E1773C73989}" type="parTrans" cxnId="{5C888E9C-C803-4757-9E3D-53179F11B3D3}">
      <dgm:prSet/>
      <dgm:spPr/>
      <dgm:t>
        <a:bodyPr/>
        <a:lstStyle/>
        <a:p>
          <a:endParaRPr lang="en-US"/>
        </a:p>
      </dgm:t>
    </dgm:pt>
    <dgm:pt modelId="{F9E13001-8DC5-4181-A1BE-42723934C078}" type="sibTrans" cxnId="{5C888E9C-C803-4757-9E3D-53179F11B3D3}">
      <dgm:prSet/>
      <dgm:spPr/>
      <dgm:t>
        <a:bodyPr/>
        <a:lstStyle/>
        <a:p>
          <a:endParaRPr lang="en-US"/>
        </a:p>
      </dgm:t>
    </dgm:pt>
    <dgm:pt modelId="{992DC29D-5B5F-4413-86BC-82E6C3B13253}">
      <dgm:prSet/>
      <dgm:spPr/>
      <dgm:t>
        <a:bodyPr/>
        <a:lstStyle/>
        <a:p>
          <a:r>
            <a:rPr lang="en-US"/>
            <a:t>But plan interpretations used in making MHPAEA analyses may still be subject to the traditional an abuse of discretion standard of review.  </a:t>
          </a:r>
          <a:r>
            <a:rPr lang="en-US" i="1"/>
            <a:t>Peter M. v. Aetna Health and Life Ins. Co.</a:t>
          </a:r>
          <a:r>
            <a:rPr lang="en-US"/>
            <a:t>, 554 F.Supp.3d 1216 (D. Utah 2021) (applying claims administrator’s reasonable interpretation of plan’s otherwise ambiguous wilderness treatment exclusion in MHPAEA analysis).</a:t>
          </a:r>
        </a:p>
      </dgm:t>
    </dgm:pt>
    <dgm:pt modelId="{544DAD2F-6E02-41A5-B543-B501EE86937D}" type="parTrans" cxnId="{1B4B1AF3-BD3F-4B1D-8B23-1C1BA616927A}">
      <dgm:prSet/>
      <dgm:spPr/>
      <dgm:t>
        <a:bodyPr/>
        <a:lstStyle/>
        <a:p>
          <a:endParaRPr lang="en-US"/>
        </a:p>
      </dgm:t>
    </dgm:pt>
    <dgm:pt modelId="{B5859EE6-E505-447A-9D4E-07A9BBA3758F}" type="sibTrans" cxnId="{1B4B1AF3-BD3F-4B1D-8B23-1C1BA616927A}">
      <dgm:prSet/>
      <dgm:spPr/>
      <dgm:t>
        <a:bodyPr/>
        <a:lstStyle/>
        <a:p>
          <a:endParaRPr lang="en-US"/>
        </a:p>
      </dgm:t>
    </dgm:pt>
    <dgm:pt modelId="{472CF95F-408D-F84A-B34F-AEC85DBC9F2D}" type="pres">
      <dgm:prSet presAssocID="{B67E291B-A6AE-48C1-8D20-B693836B7640}" presName="linear" presStyleCnt="0">
        <dgm:presLayoutVars>
          <dgm:dir/>
          <dgm:animLvl val="lvl"/>
          <dgm:resizeHandles val="exact"/>
        </dgm:presLayoutVars>
      </dgm:prSet>
      <dgm:spPr/>
    </dgm:pt>
    <dgm:pt modelId="{BADDE71F-CC24-4448-B047-787A5AF67C75}" type="pres">
      <dgm:prSet presAssocID="{19AA311B-2CAB-498E-9BF4-501E5F2E813F}" presName="parentLin" presStyleCnt="0"/>
      <dgm:spPr/>
    </dgm:pt>
    <dgm:pt modelId="{7CB5DE65-1954-894B-B27E-3CD3B923A62C}" type="pres">
      <dgm:prSet presAssocID="{19AA311B-2CAB-498E-9BF4-501E5F2E813F}" presName="parentLeftMargin" presStyleLbl="node1" presStyleIdx="0" presStyleCnt="2"/>
      <dgm:spPr/>
    </dgm:pt>
    <dgm:pt modelId="{1042F8D7-9C68-6149-A685-D75B53E5F4E7}" type="pres">
      <dgm:prSet presAssocID="{19AA311B-2CAB-498E-9BF4-501E5F2E813F}" presName="parentText" presStyleLbl="node1" presStyleIdx="0" presStyleCnt="2">
        <dgm:presLayoutVars>
          <dgm:chMax val="0"/>
          <dgm:bulletEnabled val="1"/>
        </dgm:presLayoutVars>
      </dgm:prSet>
      <dgm:spPr/>
    </dgm:pt>
    <dgm:pt modelId="{FD29AD13-B9D4-3948-A22D-4752EEF8E31D}" type="pres">
      <dgm:prSet presAssocID="{19AA311B-2CAB-498E-9BF4-501E5F2E813F}" presName="negativeSpace" presStyleCnt="0"/>
      <dgm:spPr/>
    </dgm:pt>
    <dgm:pt modelId="{82EC3BAE-3633-FB46-BE42-02A444EEF3DE}" type="pres">
      <dgm:prSet presAssocID="{19AA311B-2CAB-498E-9BF4-501E5F2E813F}" presName="childText" presStyleLbl="conFgAcc1" presStyleIdx="0" presStyleCnt="2">
        <dgm:presLayoutVars>
          <dgm:bulletEnabled val="1"/>
        </dgm:presLayoutVars>
      </dgm:prSet>
      <dgm:spPr/>
    </dgm:pt>
    <dgm:pt modelId="{799CE3CB-6CE8-6F4B-9B5F-E0A692F3EB74}" type="pres">
      <dgm:prSet presAssocID="{E9C17DCE-A84C-45F6-8512-706DD156CF4B}" presName="spaceBetweenRectangles" presStyleCnt="0"/>
      <dgm:spPr/>
    </dgm:pt>
    <dgm:pt modelId="{65609DE7-170B-3E47-9345-501F4ECCA2DC}" type="pres">
      <dgm:prSet presAssocID="{55E4357A-56C3-47D3-A8D5-F5DB6568C62B}" presName="parentLin" presStyleCnt="0"/>
      <dgm:spPr/>
    </dgm:pt>
    <dgm:pt modelId="{AEB9ACF6-4DBD-9D44-908A-96502B6917A4}" type="pres">
      <dgm:prSet presAssocID="{55E4357A-56C3-47D3-A8D5-F5DB6568C62B}" presName="parentLeftMargin" presStyleLbl="node1" presStyleIdx="0" presStyleCnt="2"/>
      <dgm:spPr/>
    </dgm:pt>
    <dgm:pt modelId="{849E7290-76AD-0043-8052-213BDE2CDD8E}" type="pres">
      <dgm:prSet presAssocID="{55E4357A-56C3-47D3-A8D5-F5DB6568C62B}" presName="parentText" presStyleLbl="node1" presStyleIdx="1" presStyleCnt="2">
        <dgm:presLayoutVars>
          <dgm:chMax val="0"/>
          <dgm:bulletEnabled val="1"/>
        </dgm:presLayoutVars>
      </dgm:prSet>
      <dgm:spPr/>
    </dgm:pt>
    <dgm:pt modelId="{FCCA9112-4E56-9A4D-8908-4C84E577AC64}" type="pres">
      <dgm:prSet presAssocID="{55E4357A-56C3-47D3-A8D5-F5DB6568C62B}" presName="negativeSpace" presStyleCnt="0"/>
      <dgm:spPr/>
    </dgm:pt>
    <dgm:pt modelId="{4AA74B00-511C-1546-87D8-A905F551084D}" type="pres">
      <dgm:prSet presAssocID="{55E4357A-56C3-47D3-A8D5-F5DB6568C62B}" presName="childText" presStyleLbl="conFgAcc1" presStyleIdx="1" presStyleCnt="2">
        <dgm:presLayoutVars>
          <dgm:bulletEnabled val="1"/>
        </dgm:presLayoutVars>
      </dgm:prSet>
      <dgm:spPr/>
    </dgm:pt>
  </dgm:ptLst>
  <dgm:cxnLst>
    <dgm:cxn modelId="{01F3902B-9B56-AE43-9B4C-FC977EBB0E94}" type="presOf" srcId="{55E4357A-56C3-47D3-A8D5-F5DB6568C62B}" destId="{849E7290-76AD-0043-8052-213BDE2CDD8E}" srcOrd="1" destOrd="0" presId="urn:microsoft.com/office/officeart/2005/8/layout/list1"/>
    <dgm:cxn modelId="{8504F348-6973-4AFA-907F-0FBD58278BBF}" srcId="{B67E291B-A6AE-48C1-8D20-B693836B7640}" destId="{19AA311B-2CAB-498E-9BF4-501E5F2E813F}" srcOrd="0" destOrd="0" parTransId="{8104CFDC-0312-4D26-8ED5-DD874912CC8E}" sibTransId="{E9C17DCE-A84C-45F6-8512-706DD156CF4B}"/>
    <dgm:cxn modelId="{B5339E54-583A-8345-B548-3D49C56B9ABD}" type="presOf" srcId="{B125BB7D-627C-4B86-8EDF-F0E0879CF0B1}" destId="{82EC3BAE-3633-FB46-BE42-02A444EEF3DE}" srcOrd="0" destOrd="0" presId="urn:microsoft.com/office/officeart/2005/8/layout/list1"/>
    <dgm:cxn modelId="{621CAA6B-49CC-A64C-9865-8636EF86FE27}" type="presOf" srcId="{992DC29D-5B5F-4413-86BC-82E6C3B13253}" destId="{4AA74B00-511C-1546-87D8-A905F551084D}" srcOrd="0" destOrd="1" presId="urn:microsoft.com/office/officeart/2005/8/layout/list1"/>
    <dgm:cxn modelId="{204E6C6F-D30F-4185-94F9-208400FB720C}" srcId="{B67E291B-A6AE-48C1-8D20-B693836B7640}" destId="{55E4357A-56C3-47D3-A8D5-F5DB6568C62B}" srcOrd="1" destOrd="0" parTransId="{B240F452-14AD-4BCB-A176-B3F6BB8D87B1}" sibTransId="{709C15E3-CB55-42D1-835C-55CFC5FD03B9}"/>
    <dgm:cxn modelId="{00808272-1E7F-7D41-AF42-80154DFFBABE}" type="presOf" srcId="{E25AA767-076E-4237-9046-6298E23F1866}" destId="{82EC3BAE-3633-FB46-BE42-02A444EEF3DE}" srcOrd="0" destOrd="1" presId="urn:microsoft.com/office/officeart/2005/8/layout/list1"/>
    <dgm:cxn modelId="{85BA2C78-DF91-E742-8F28-54279B21EC77}" type="presOf" srcId="{55E4357A-56C3-47D3-A8D5-F5DB6568C62B}" destId="{AEB9ACF6-4DBD-9D44-908A-96502B6917A4}" srcOrd="0" destOrd="0" presId="urn:microsoft.com/office/officeart/2005/8/layout/list1"/>
    <dgm:cxn modelId="{4431F684-3257-A040-B190-7AD163A9981C}" type="presOf" srcId="{19AA311B-2CAB-498E-9BF4-501E5F2E813F}" destId="{1042F8D7-9C68-6149-A685-D75B53E5F4E7}" srcOrd="1" destOrd="0" presId="urn:microsoft.com/office/officeart/2005/8/layout/list1"/>
    <dgm:cxn modelId="{5C888E9C-C803-4757-9E3D-53179F11B3D3}" srcId="{55E4357A-56C3-47D3-A8D5-F5DB6568C62B}" destId="{317239D5-1A5E-4CD2-87AD-3A848CEB33A8}" srcOrd="0" destOrd="0" parTransId="{D3EB881A-8501-4D4B-A342-0E1773C73989}" sibTransId="{F9E13001-8DC5-4181-A1BE-42723934C078}"/>
    <dgm:cxn modelId="{F63E57D2-E138-4091-B5FC-8DD6C9BADD1A}" srcId="{19AA311B-2CAB-498E-9BF4-501E5F2E813F}" destId="{B125BB7D-627C-4B86-8EDF-F0E0879CF0B1}" srcOrd="0" destOrd="0" parTransId="{B2DF1F6D-0E92-4918-A759-C117C168832C}" sibTransId="{D9F40AD8-84FC-4110-9E96-ED41D4264759}"/>
    <dgm:cxn modelId="{3AD1FBDE-3C6C-AC43-B3BB-4096C563A2D0}" type="presOf" srcId="{B67E291B-A6AE-48C1-8D20-B693836B7640}" destId="{472CF95F-408D-F84A-B34F-AEC85DBC9F2D}" srcOrd="0" destOrd="0" presId="urn:microsoft.com/office/officeart/2005/8/layout/list1"/>
    <dgm:cxn modelId="{49A711E2-29FC-49B7-9680-9919ED83B368}" srcId="{19AA311B-2CAB-498E-9BF4-501E5F2E813F}" destId="{E25AA767-076E-4237-9046-6298E23F1866}" srcOrd="1" destOrd="0" parTransId="{2DDB3114-539D-4883-85BC-14BAD125D1E9}" sibTransId="{BA419786-8EF6-4498-BE9C-5444D7B6C9CA}"/>
    <dgm:cxn modelId="{7F3180EA-337D-C64B-93DC-AA3F834A74DD}" type="presOf" srcId="{317239D5-1A5E-4CD2-87AD-3A848CEB33A8}" destId="{4AA74B00-511C-1546-87D8-A905F551084D}" srcOrd="0" destOrd="0" presId="urn:microsoft.com/office/officeart/2005/8/layout/list1"/>
    <dgm:cxn modelId="{1B4B1AF3-BD3F-4B1D-8B23-1C1BA616927A}" srcId="{55E4357A-56C3-47D3-A8D5-F5DB6568C62B}" destId="{992DC29D-5B5F-4413-86BC-82E6C3B13253}" srcOrd="1" destOrd="0" parTransId="{544DAD2F-6E02-41A5-B543-B501EE86937D}" sibTransId="{B5859EE6-E505-447A-9D4E-07A9BBA3758F}"/>
    <dgm:cxn modelId="{4D204BFF-8548-9D4F-8036-B0DCF92A49F0}" type="presOf" srcId="{19AA311B-2CAB-498E-9BF4-501E5F2E813F}" destId="{7CB5DE65-1954-894B-B27E-3CD3B923A62C}" srcOrd="0" destOrd="0" presId="urn:microsoft.com/office/officeart/2005/8/layout/list1"/>
    <dgm:cxn modelId="{9EBC7CBE-945D-A149-83C4-BA60D1C71B8A}" type="presParOf" srcId="{472CF95F-408D-F84A-B34F-AEC85DBC9F2D}" destId="{BADDE71F-CC24-4448-B047-787A5AF67C75}" srcOrd="0" destOrd="0" presId="urn:microsoft.com/office/officeart/2005/8/layout/list1"/>
    <dgm:cxn modelId="{378E437B-E3C6-E742-BF3F-21EBF22D5DB0}" type="presParOf" srcId="{BADDE71F-CC24-4448-B047-787A5AF67C75}" destId="{7CB5DE65-1954-894B-B27E-3CD3B923A62C}" srcOrd="0" destOrd="0" presId="urn:microsoft.com/office/officeart/2005/8/layout/list1"/>
    <dgm:cxn modelId="{1E48D80C-D9A2-6A46-8EED-D9776D9B0B96}" type="presParOf" srcId="{BADDE71F-CC24-4448-B047-787A5AF67C75}" destId="{1042F8D7-9C68-6149-A685-D75B53E5F4E7}" srcOrd="1" destOrd="0" presId="urn:microsoft.com/office/officeart/2005/8/layout/list1"/>
    <dgm:cxn modelId="{3585EAAF-3DC6-2143-819E-2EE29AD598CB}" type="presParOf" srcId="{472CF95F-408D-F84A-B34F-AEC85DBC9F2D}" destId="{FD29AD13-B9D4-3948-A22D-4752EEF8E31D}" srcOrd="1" destOrd="0" presId="urn:microsoft.com/office/officeart/2005/8/layout/list1"/>
    <dgm:cxn modelId="{F38DFD2A-8179-BE46-B2EF-3939D66C7879}" type="presParOf" srcId="{472CF95F-408D-F84A-B34F-AEC85DBC9F2D}" destId="{82EC3BAE-3633-FB46-BE42-02A444EEF3DE}" srcOrd="2" destOrd="0" presId="urn:microsoft.com/office/officeart/2005/8/layout/list1"/>
    <dgm:cxn modelId="{36375782-B896-5342-BE13-9E3A2459B7DD}" type="presParOf" srcId="{472CF95F-408D-F84A-B34F-AEC85DBC9F2D}" destId="{799CE3CB-6CE8-6F4B-9B5F-E0A692F3EB74}" srcOrd="3" destOrd="0" presId="urn:microsoft.com/office/officeart/2005/8/layout/list1"/>
    <dgm:cxn modelId="{469DAD32-14AD-D74B-B6FC-972C4D37DCC1}" type="presParOf" srcId="{472CF95F-408D-F84A-B34F-AEC85DBC9F2D}" destId="{65609DE7-170B-3E47-9345-501F4ECCA2DC}" srcOrd="4" destOrd="0" presId="urn:microsoft.com/office/officeart/2005/8/layout/list1"/>
    <dgm:cxn modelId="{B51FA56D-0283-3D45-94F8-3DFB7FFDF508}" type="presParOf" srcId="{65609DE7-170B-3E47-9345-501F4ECCA2DC}" destId="{AEB9ACF6-4DBD-9D44-908A-96502B6917A4}" srcOrd="0" destOrd="0" presId="urn:microsoft.com/office/officeart/2005/8/layout/list1"/>
    <dgm:cxn modelId="{548B5E5F-E53D-6940-9F9E-F336FD526423}" type="presParOf" srcId="{65609DE7-170B-3E47-9345-501F4ECCA2DC}" destId="{849E7290-76AD-0043-8052-213BDE2CDD8E}" srcOrd="1" destOrd="0" presId="urn:microsoft.com/office/officeart/2005/8/layout/list1"/>
    <dgm:cxn modelId="{2954AC72-D64F-8D4E-9BC3-44702C71BC54}" type="presParOf" srcId="{472CF95F-408D-F84A-B34F-AEC85DBC9F2D}" destId="{FCCA9112-4E56-9A4D-8908-4C84E577AC64}" srcOrd="5" destOrd="0" presId="urn:microsoft.com/office/officeart/2005/8/layout/list1"/>
    <dgm:cxn modelId="{665FEAFC-1829-D040-9A03-964589AB55A0}" type="presParOf" srcId="{472CF95F-408D-F84A-B34F-AEC85DBC9F2D}" destId="{4AA74B00-511C-1546-87D8-A905F551084D}"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7CE83-0EC8-694A-8453-B124E64136D5}">
      <dsp:nvSpPr>
        <dsp:cNvPr id="0" name=""/>
        <dsp:cNvSpPr/>
      </dsp:nvSpPr>
      <dsp:spPr>
        <a:xfrm>
          <a:off x="0" y="4731275"/>
          <a:ext cx="7559504" cy="155291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defRPr b="1"/>
          </a:pPr>
          <a:r>
            <a:rPr lang="en-US" sz="1500" kern="1200"/>
            <a:t>Two Types of Treatment Limitations:</a:t>
          </a:r>
        </a:p>
      </dsp:txBody>
      <dsp:txXfrm>
        <a:off x="0" y="4731275"/>
        <a:ext cx="7559504" cy="838571"/>
      </dsp:txXfrm>
    </dsp:sp>
    <dsp:sp modelId="{534605F5-E04F-004E-B4CE-4BA4A6F21834}">
      <dsp:nvSpPr>
        <dsp:cNvPr id="0" name=""/>
        <dsp:cNvSpPr/>
      </dsp:nvSpPr>
      <dsp:spPr>
        <a:xfrm>
          <a:off x="0" y="5538789"/>
          <a:ext cx="3779752" cy="71433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Quantitative Treatment Limitations (“QTL”): 29 U.S.C. § 1185a(a)(3)(A)(i)</a:t>
          </a:r>
        </a:p>
      </dsp:txBody>
      <dsp:txXfrm>
        <a:off x="0" y="5538789"/>
        <a:ext cx="3779752" cy="714338"/>
      </dsp:txXfrm>
    </dsp:sp>
    <dsp:sp modelId="{C58DE41B-C513-4744-A7FD-C5391D320437}">
      <dsp:nvSpPr>
        <dsp:cNvPr id="0" name=""/>
        <dsp:cNvSpPr/>
      </dsp:nvSpPr>
      <dsp:spPr>
        <a:xfrm>
          <a:off x="3779752" y="5538789"/>
          <a:ext cx="3779752" cy="714338"/>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Nonquantitative Treatment Limitations (“NQTL”): 29 U.S.C. § 1185a(a)(3)(A)(ii)</a:t>
          </a:r>
        </a:p>
      </dsp:txBody>
      <dsp:txXfrm>
        <a:off x="3779752" y="5538789"/>
        <a:ext cx="3779752" cy="714338"/>
      </dsp:txXfrm>
    </dsp:sp>
    <dsp:sp modelId="{486ACBBB-BBCB-B249-B23D-7F01E6FE3CF6}">
      <dsp:nvSpPr>
        <dsp:cNvPr id="0" name=""/>
        <dsp:cNvSpPr/>
      </dsp:nvSpPr>
      <dsp:spPr>
        <a:xfrm rot="10800000">
          <a:off x="0" y="2366193"/>
          <a:ext cx="7559504" cy="2388376"/>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defRPr b="1"/>
          </a:pPr>
          <a:r>
            <a:rPr lang="en-US" sz="1500" kern="1200"/>
            <a:t>Separate Treatment Limitations—Plans may not apply “separate treatment limitations” only to mental health benefits.  </a:t>
          </a:r>
          <a:r>
            <a:rPr lang="en-US" sz="1500" i="1" kern="1200"/>
            <a:t>Id.; </a:t>
          </a:r>
          <a:r>
            <a:rPr lang="en-US" sz="1500" kern="1200"/>
            <a:t>29 U.S.C. § 1185a(a)(3).</a:t>
          </a:r>
        </a:p>
      </dsp:txBody>
      <dsp:txXfrm rot="10800000">
        <a:off x="0" y="2366193"/>
        <a:ext cx="7559504" cy="1551895"/>
      </dsp:txXfrm>
    </dsp:sp>
    <dsp:sp modelId="{CFF8327D-D05D-5041-9616-9028F63F6706}">
      <dsp:nvSpPr>
        <dsp:cNvPr id="0" name=""/>
        <dsp:cNvSpPr/>
      </dsp:nvSpPr>
      <dsp:spPr>
        <a:xfrm rot="10800000">
          <a:off x="0" y="1110"/>
          <a:ext cx="7559504" cy="2388376"/>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defRPr b="1"/>
          </a:pPr>
          <a:r>
            <a:rPr lang="en-US" sz="1500" kern="1200"/>
            <a:t>Comparative Treatment Limitations—Plans “may not apply treatment limitations to mental health benefits that are more restrictive than ‘the predominant treatment limitations applied to substantially all medical and surgical benefits.’”  </a:t>
          </a:r>
          <a:r>
            <a:rPr lang="en-US" sz="1500" i="1" kern="1200"/>
            <a:t>Nancy S. v. Anthem Blue Cross and Blue Shield</a:t>
          </a:r>
          <a:r>
            <a:rPr lang="en-US" sz="1500" kern="1200"/>
            <a:t>, Case No. 2:19-cv-00231, 2020 WL 2736023 (D. Utah Dec. 27, 2020); </a:t>
          </a:r>
          <a:r>
            <a:rPr lang="en-US" sz="1500" i="1" kern="1200"/>
            <a:t>A.Z. by and through E.Z. v. Regence Blueshield</a:t>
          </a:r>
          <a:r>
            <a:rPr lang="en-US" sz="1500" kern="1200"/>
            <a:t>, 333 F.Supp.3d 1069, 1078 (D. Wash. 2018).</a:t>
          </a:r>
        </a:p>
      </dsp:txBody>
      <dsp:txXfrm rot="10800000">
        <a:off x="0" y="1110"/>
        <a:ext cx="7559504" cy="155189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8C58E9-78F5-4B97-BACF-FFF1954D4662}">
      <dsp:nvSpPr>
        <dsp:cNvPr id="0" name=""/>
        <dsp:cNvSpPr/>
      </dsp:nvSpPr>
      <dsp:spPr>
        <a:xfrm>
          <a:off x="2169914" y="1433"/>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937392-EB01-4E76-9323-F5B8D260226E}">
      <dsp:nvSpPr>
        <dsp:cNvPr id="0" name=""/>
        <dsp:cNvSpPr/>
      </dsp:nvSpPr>
      <dsp:spPr>
        <a:xfrm>
          <a:off x="765914" y="1693600"/>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defRPr b="1"/>
          </a:pPr>
          <a:r>
            <a:rPr lang="en-US" sz="3600" kern="1200"/>
            <a:t>Summary Judgment—</a:t>
          </a:r>
        </a:p>
      </dsp:txBody>
      <dsp:txXfrm>
        <a:off x="765914" y="1693600"/>
        <a:ext cx="4320000" cy="648000"/>
      </dsp:txXfrm>
    </dsp:sp>
    <dsp:sp modelId="{6BB4014C-CF1F-4DBA-9403-E3DF428287A3}">
      <dsp:nvSpPr>
        <dsp:cNvPr id="0" name=""/>
        <dsp:cNvSpPr/>
      </dsp:nvSpPr>
      <dsp:spPr>
        <a:xfrm>
          <a:off x="765914" y="2425399"/>
          <a:ext cx="4320000" cy="1765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Most of the time, benefits claims are decided on cross motions for summary judgment or cross motions for judgment on the administrative record.</a:t>
          </a:r>
        </a:p>
        <a:p>
          <a:pPr marL="0" lvl="0" indent="0" algn="ctr" defTabSz="755650">
            <a:lnSpc>
              <a:spcPct val="90000"/>
            </a:lnSpc>
            <a:spcBef>
              <a:spcPct val="0"/>
            </a:spcBef>
            <a:spcAft>
              <a:spcPct val="35000"/>
            </a:spcAft>
            <a:buNone/>
          </a:pPr>
          <a:r>
            <a:rPr lang="en-US" sz="1700" kern="1200"/>
            <a:t>If the claim is one of a facial MHPAEA violation, then such claims may also be resolvable on a motion for summary judgment.</a:t>
          </a:r>
        </a:p>
      </dsp:txBody>
      <dsp:txXfrm>
        <a:off x="765914" y="2425399"/>
        <a:ext cx="4320000" cy="1765972"/>
      </dsp:txXfrm>
    </dsp:sp>
    <dsp:sp modelId="{40C2B83D-0D55-4F3D-9590-74BB50A4B9AA}">
      <dsp:nvSpPr>
        <dsp:cNvPr id="0" name=""/>
        <dsp:cNvSpPr/>
      </dsp:nvSpPr>
      <dsp:spPr>
        <a:xfrm>
          <a:off x="7245914" y="1433"/>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EABA8A-92F2-4200-B7DB-CE6554D1269A}">
      <dsp:nvSpPr>
        <dsp:cNvPr id="0" name=""/>
        <dsp:cNvSpPr/>
      </dsp:nvSpPr>
      <dsp:spPr>
        <a:xfrm>
          <a:off x="5841914" y="1693600"/>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defRPr b="1"/>
          </a:pPr>
          <a:r>
            <a:rPr lang="en-US" sz="3600" kern="1200"/>
            <a:t>Bench Trial—</a:t>
          </a:r>
        </a:p>
      </dsp:txBody>
      <dsp:txXfrm>
        <a:off x="5841914" y="1693600"/>
        <a:ext cx="4320000" cy="648000"/>
      </dsp:txXfrm>
    </dsp:sp>
    <dsp:sp modelId="{44160770-8D46-44AE-B652-D1F60E425415}">
      <dsp:nvSpPr>
        <dsp:cNvPr id="0" name=""/>
        <dsp:cNvSpPr/>
      </dsp:nvSpPr>
      <dsp:spPr>
        <a:xfrm>
          <a:off x="5841914" y="2425399"/>
          <a:ext cx="4320000" cy="1765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For as-applied MHPAEA claims, however, a bench trial may be appropriate.</a:t>
          </a:r>
        </a:p>
      </dsp:txBody>
      <dsp:txXfrm>
        <a:off x="5841914" y="2425399"/>
        <a:ext cx="4320000" cy="176597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8273C8-984B-9642-A027-8B48EFE2FEFB}">
      <dsp:nvSpPr>
        <dsp:cNvPr id="0" name=""/>
        <dsp:cNvSpPr/>
      </dsp:nvSpPr>
      <dsp:spPr>
        <a:xfrm rot="16200000">
          <a:off x="-327938" y="8"/>
          <a:ext cx="5184131" cy="4525772"/>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marL="0" lvl="0" indent="0" algn="l" defTabSz="622300">
            <a:lnSpc>
              <a:spcPct val="90000"/>
            </a:lnSpc>
            <a:spcBef>
              <a:spcPct val="0"/>
            </a:spcBef>
            <a:spcAft>
              <a:spcPct val="35000"/>
            </a:spcAft>
            <a:buNone/>
          </a:pPr>
          <a:r>
            <a:rPr lang="en-US" sz="1400" kern="1200" dirty="0"/>
            <a:t>29 U.S.C. § 1132(a)(3) seeks appropriate equitable relief</a:t>
          </a:r>
        </a:p>
        <a:p>
          <a:pPr marL="57150" lvl="1" indent="-57150" algn="l" defTabSz="444500">
            <a:lnSpc>
              <a:spcPct val="90000"/>
            </a:lnSpc>
            <a:spcBef>
              <a:spcPct val="0"/>
            </a:spcBef>
            <a:spcAft>
              <a:spcPct val="15000"/>
            </a:spcAft>
            <a:buChar char="•"/>
          </a:pPr>
          <a:r>
            <a:rPr lang="en-US" sz="1000" kern="1200" dirty="0"/>
            <a:t>Claims are “appropriate equitable remedies” under 29 U.S.C. § 1132(a)(3). Theoretically those remedies include some good stuff like surcharge, restitution, reformation, disgorgement, estoppel, accounting, specific performance, injunction, and declaratory relief. </a:t>
          </a:r>
        </a:p>
        <a:p>
          <a:pPr marL="57150" lvl="1" indent="-57150" algn="l" defTabSz="444500">
            <a:lnSpc>
              <a:spcPct val="90000"/>
            </a:lnSpc>
            <a:spcBef>
              <a:spcPct val="0"/>
            </a:spcBef>
            <a:spcAft>
              <a:spcPct val="15000"/>
            </a:spcAft>
            <a:buChar char="•"/>
          </a:pPr>
          <a:r>
            <a:rPr lang="en-US" sz="1000" kern="1200" dirty="0"/>
            <a:t>But courts are reluctant to provide meaningful equitable remedies. See, e.g., Jonathan Z. v. Oxford Health Plans, 2022 U.S. Dist. LEXIS 121033, 51-62; 2022 WL 2528362 (D. Utah 2022) and Jonathan Z. v. Oxford Health Plans, 2022 U.S. Dist. LEXIS 143669; 2022 WL 3227909 (D. Utah 2022).</a:t>
          </a:r>
        </a:p>
      </dsp:txBody>
      <dsp:txXfrm rot="5400000">
        <a:off x="1242" y="966861"/>
        <a:ext cx="3733762" cy="2592065"/>
      </dsp:txXfrm>
    </dsp:sp>
    <dsp:sp modelId="{7AAF96FB-C497-984E-AA14-B9BA48EA6661}">
      <dsp:nvSpPr>
        <dsp:cNvPr id="0" name=""/>
        <dsp:cNvSpPr/>
      </dsp:nvSpPr>
      <dsp:spPr>
        <a:xfrm rot="5400000">
          <a:off x="5659407" y="8"/>
          <a:ext cx="5184131" cy="4525772"/>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t" anchorCtr="0">
          <a:noAutofit/>
        </a:bodyPr>
        <a:lstStyle/>
        <a:p>
          <a:pPr marL="0" lvl="0" indent="0" algn="l" defTabSz="444500">
            <a:lnSpc>
              <a:spcPct val="90000"/>
            </a:lnSpc>
            <a:spcBef>
              <a:spcPct val="0"/>
            </a:spcBef>
            <a:spcAft>
              <a:spcPct val="35000"/>
            </a:spcAft>
            <a:buNone/>
          </a:pPr>
          <a:r>
            <a:rPr lang="en-US" sz="1000" kern="1200" dirty="0"/>
            <a:t>Standing Problems for MHPAEA Remedies—</a:t>
          </a:r>
        </a:p>
        <a:p>
          <a:pPr marL="57150" lvl="1" indent="-57150" algn="l" defTabSz="400050">
            <a:lnSpc>
              <a:spcPct val="90000"/>
            </a:lnSpc>
            <a:spcBef>
              <a:spcPct val="0"/>
            </a:spcBef>
            <a:spcAft>
              <a:spcPct val="15000"/>
            </a:spcAft>
            <a:buChar char="•"/>
          </a:pPr>
          <a:r>
            <a:rPr lang="en-US" sz="900" kern="1200" dirty="0"/>
            <a:t>Even when courts have found MHPAEA violations, they have nevertheless dismissed such claims for lack of Article III standing. </a:t>
          </a:r>
          <a:r>
            <a:rPr lang="en-US" sz="900" i="1" kern="1200" dirty="0"/>
            <a:t>See e.g., Thole v. U.S. Bank N.A.,</a:t>
          </a:r>
          <a:r>
            <a:rPr lang="en-US" sz="900" kern="1200" dirty="0"/>
            <a:t> 590 U.S.--, 140 </a:t>
          </a:r>
          <a:r>
            <a:rPr lang="en-US" sz="900" kern="1200" dirty="0" err="1"/>
            <a:t>S.Ct</a:t>
          </a:r>
          <a:r>
            <a:rPr lang="en-US" sz="900" kern="1200" dirty="0"/>
            <a:t>. 1615, 1622 (2020) (“There is no ERISA exception to Article III.”)</a:t>
          </a:r>
        </a:p>
        <a:p>
          <a:pPr marL="57150" lvl="1" indent="-57150" algn="l" defTabSz="400050">
            <a:lnSpc>
              <a:spcPct val="90000"/>
            </a:lnSpc>
            <a:spcBef>
              <a:spcPct val="0"/>
            </a:spcBef>
            <a:spcAft>
              <a:spcPct val="15000"/>
            </a:spcAft>
            <a:buChar char="•"/>
          </a:pPr>
          <a:r>
            <a:rPr lang="en-US" sz="900" kern="1200" dirty="0"/>
            <a:t>“To have standing under Article III, a plaintiff must demonstrate that (1) she has suffered an actual or threatened injury in fact; (2) the injury is causally connected to the conduct complained of; and (3) it is likely, and not merely speculative, that her injury will be redressed by a favorable decision.”  </a:t>
          </a:r>
          <a:r>
            <a:rPr lang="en-US" sz="900" i="1" kern="1200" dirty="0"/>
            <a:t>Jonathan Z. v. Oxford Health Plans</a:t>
          </a:r>
          <a:r>
            <a:rPr lang="en-US" sz="900" kern="1200" dirty="0"/>
            <a:t>, Case No. 2:18-cv-00383-JNP-JCB, 2022 WL 3227909 at *1 (D. Utah August 9, 2022).</a:t>
          </a:r>
        </a:p>
        <a:p>
          <a:pPr marL="57150" lvl="1" indent="-57150" algn="l" defTabSz="400050">
            <a:lnSpc>
              <a:spcPct val="90000"/>
            </a:lnSpc>
            <a:spcBef>
              <a:spcPct val="0"/>
            </a:spcBef>
            <a:spcAft>
              <a:spcPct val="15000"/>
            </a:spcAft>
            <a:buChar char="•"/>
          </a:pPr>
          <a:r>
            <a:rPr lang="en-US" sz="900" kern="1200" dirty="0"/>
            <a:t>In </a:t>
          </a:r>
          <a:r>
            <a:rPr lang="en-US" sz="900" i="1" kern="1200" dirty="0"/>
            <a:t>Jonathan Z.</a:t>
          </a:r>
          <a:r>
            <a:rPr lang="en-US" sz="900" kern="1200" dirty="0"/>
            <a:t>, the court found the claims administrator abused its discretion in denying benefits and that it violated MHPAEA in two as-applied manners.  However, after reversing the denial and granting benefits, the district court dismissed the MHPAEA claim on the basis that the Plaintiffs lacked Article III standing because they could not show any injury in fact caused by the MHPAEA violations.  </a:t>
          </a:r>
          <a:r>
            <a:rPr lang="en-US" sz="900" i="1" kern="1200" dirty="0"/>
            <a:t>See also, K.K. v. </a:t>
          </a:r>
          <a:r>
            <a:rPr lang="en-US" sz="900" i="1" kern="1200" dirty="0" err="1"/>
            <a:t>Premera</a:t>
          </a:r>
          <a:r>
            <a:rPr lang="en-US" sz="900" i="1" kern="1200" dirty="0"/>
            <a:t> Blue Cross</a:t>
          </a:r>
          <a:r>
            <a:rPr lang="en-US" sz="900" kern="1200" dirty="0"/>
            <a:t>, Case No. C21-1611-JCC, 2023 WL 3948236 (W.D. Wash. June 12, 2023). </a:t>
          </a:r>
        </a:p>
      </dsp:txBody>
      <dsp:txXfrm rot="-5400000">
        <a:off x="6780597" y="966861"/>
        <a:ext cx="3733762" cy="259206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853884-3ABA-4809-8AA0-618335CC354E}">
      <dsp:nvSpPr>
        <dsp:cNvPr id="0" name=""/>
        <dsp:cNvSpPr/>
      </dsp:nvSpPr>
      <dsp:spPr>
        <a:xfrm>
          <a:off x="679050" y="578169"/>
          <a:ext cx="1887187" cy="188718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3CA2E0-558B-4205-AE0E-07006DBF69D9}">
      <dsp:nvSpPr>
        <dsp:cNvPr id="0" name=""/>
        <dsp:cNvSpPr/>
      </dsp:nvSpPr>
      <dsp:spPr>
        <a:xfrm>
          <a:off x="1081237" y="980356"/>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1B391F-F7FA-4DE0-9E67-41CF50643360}">
      <dsp:nvSpPr>
        <dsp:cNvPr id="0" name=""/>
        <dsp:cNvSpPr/>
      </dsp:nvSpPr>
      <dsp:spPr>
        <a:xfrm>
          <a:off x="75768"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The employer is often the plan administrator under the terms of health plans – whether they know it or not.</a:t>
          </a:r>
        </a:p>
      </dsp:txBody>
      <dsp:txXfrm>
        <a:off x="75768" y="3053169"/>
        <a:ext cx="3093750" cy="720000"/>
      </dsp:txXfrm>
    </dsp:sp>
    <dsp:sp modelId="{4107D3FF-394F-4605-8669-DC31F81FED7B}">
      <dsp:nvSpPr>
        <dsp:cNvPr id="0" name=""/>
        <dsp:cNvSpPr/>
      </dsp:nvSpPr>
      <dsp:spPr>
        <a:xfrm>
          <a:off x="4314206" y="578169"/>
          <a:ext cx="1887187" cy="188718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A1A04C-293D-4B26-B6CD-A1BC9F6569FA}">
      <dsp:nvSpPr>
        <dsp:cNvPr id="0" name=""/>
        <dsp:cNvSpPr/>
      </dsp:nvSpPr>
      <dsp:spPr>
        <a:xfrm>
          <a:off x="4716393" y="980356"/>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A8DCC1-269A-4B37-888A-D2BBED95A01A}">
      <dsp:nvSpPr>
        <dsp:cNvPr id="0" name=""/>
        <dsp:cNvSpPr/>
      </dsp:nvSpPr>
      <dsp:spPr>
        <a:xfrm>
          <a:off x="3710925"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Plan administrators are liable for penalties for failing to disclose plan documents. </a:t>
          </a:r>
        </a:p>
      </dsp:txBody>
      <dsp:txXfrm>
        <a:off x="3710925" y="3053169"/>
        <a:ext cx="3093750" cy="720000"/>
      </dsp:txXfrm>
    </dsp:sp>
    <dsp:sp modelId="{06639EC2-3FC9-485D-881C-8315C589524B}">
      <dsp:nvSpPr>
        <dsp:cNvPr id="0" name=""/>
        <dsp:cNvSpPr/>
      </dsp:nvSpPr>
      <dsp:spPr>
        <a:xfrm>
          <a:off x="7949362" y="578169"/>
          <a:ext cx="1887187" cy="188718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344313-2D85-49CC-940B-A726D4313A60}">
      <dsp:nvSpPr>
        <dsp:cNvPr id="0" name=""/>
        <dsp:cNvSpPr/>
      </dsp:nvSpPr>
      <dsp:spPr>
        <a:xfrm>
          <a:off x="8351550" y="980356"/>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3B31AC3-E18E-44D1-9E6B-546F702DC9C0}">
      <dsp:nvSpPr>
        <dsp:cNvPr id="0" name=""/>
        <dsp:cNvSpPr/>
      </dsp:nvSpPr>
      <dsp:spPr>
        <a:xfrm>
          <a:off x="7346081"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And arguably, the comparative analysis required by the MHPAEA Act is a plan document.</a:t>
          </a:r>
        </a:p>
      </dsp:txBody>
      <dsp:txXfrm>
        <a:off x="7346081" y="3053169"/>
        <a:ext cx="3093750" cy="7200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DD9F8A-03D9-6A4E-A158-BFE9F9D2129A}">
      <dsp:nvSpPr>
        <dsp:cNvPr id="0" name=""/>
        <dsp:cNvSpPr/>
      </dsp:nvSpPr>
      <dsp:spPr>
        <a:xfrm>
          <a:off x="3035658" y="-80080"/>
          <a:ext cx="4482993" cy="4482993"/>
        </a:xfrm>
        <a:prstGeom prst="circularArrow">
          <a:avLst>
            <a:gd name="adj1" fmla="val 5544"/>
            <a:gd name="adj2" fmla="val 330680"/>
            <a:gd name="adj3" fmla="val 14483691"/>
            <a:gd name="adj4" fmla="val 16968602"/>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9966B4-5066-7B4D-8169-44546C27FFF3}">
      <dsp:nvSpPr>
        <dsp:cNvPr id="0" name=""/>
        <dsp:cNvSpPr/>
      </dsp:nvSpPr>
      <dsp:spPr>
        <a:xfrm>
          <a:off x="4563450" y="-51113"/>
          <a:ext cx="1427410" cy="7137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In addition, 29 U.S.C. § 1024(b)(4) states in relevant part:</a:t>
          </a:r>
        </a:p>
      </dsp:txBody>
      <dsp:txXfrm>
        <a:off x="4598290" y="-16273"/>
        <a:ext cx="1357730" cy="644025"/>
      </dsp:txXfrm>
    </dsp:sp>
    <dsp:sp modelId="{EA865D22-07C6-1C43-AB1E-36D6DC429C45}">
      <dsp:nvSpPr>
        <dsp:cNvPr id="0" name=""/>
        <dsp:cNvSpPr/>
      </dsp:nvSpPr>
      <dsp:spPr>
        <a:xfrm>
          <a:off x="6128433" y="517648"/>
          <a:ext cx="2107885" cy="12210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(4)         	 The administrator shall, upon written request of any participant or beneficiary, furnish a copy of the latest updated summary,[2] plan description, and the latest 	annual report, any terminal report, the bargaining agreement, trust agreement, contract, or other instruments under which the plan is established or operated. The 	administrator may make a reasonable charge to cover the cost of furnishing such complete copies. The Secretary may by regulation prescribe the maximum amount 	which will constitute a reasonable charge under the preceding sentence.</a:t>
          </a:r>
        </a:p>
      </dsp:txBody>
      <dsp:txXfrm>
        <a:off x="6188038" y="577253"/>
        <a:ext cx="1988675" cy="1101811"/>
      </dsp:txXfrm>
    </dsp:sp>
    <dsp:sp modelId="{80D96648-7EB6-684D-BA36-44F2FF89060F}">
      <dsp:nvSpPr>
        <dsp:cNvPr id="0" name=""/>
        <dsp:cNvSpPr/>
      </dsp:nvSpPr>
      <dsp:spPr>
        <a:xfrm>
          <a:off x="6286008" y="2189655"/>
          <a:ext cx="1709880" cy="9064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The analysis is at a minimum, an “other instrument under which the plan is established or operated.” The comparative analysis clearly provides plan participants suffering from MH/SUD, a group the Departments are particularly concerned about, with information about the Plan and the Plan benefits.</a:t>
          </a:r>
        </a:p>
      </dsp:txBody>
      <dsp:txXfrm>
        <a:off x="6330255" y="2233902"/>
        <a:ext cx="1621386" cy="817918"/>
      </dsp:txXfrm>
    </dsp:sp>
    <dsp:sp modelId="{B78B3FFA-23F8-1741-AF09-3A8434C89314}">
      <dsp:nvSpPr>
        <dsp:cNvPr id="0" name=""/>
        <dsp:cNvSpPr/>
      </dsp:nvSpPr>
      <dsp:spPr>
        <a:xfrm>
          <a:off x="5254546" y="3346646"/>
          <a:ext cx="1965572" cy="92516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In addition, the language of the Final Rules, 29 C.F.R. § 2590.712(d) specifically, and the language of The Consolidated Appropriations Act, 2021 (“CAA 2021”) that amended MHPAEA make clear to plan sponsors, administrators, and insurers that Congress and the departments the relevance of the comparative analysis and their existence as a plan document.</a:t>
          </a:r>
        </a:p>
      </dsp:txBody>
      <dsp:txXfrm>
        <a:off x="5299709" y="3391809"/>
        <a:ext cx="1875246" cy="834843"/>
      </dsp:txXfrm>
    </dsp:sp>
    <dsp:sp modelId="{27D7EAD8-EFB3-6940-A35D-9EDAD65F287D}">
      <dsp:nvSpPr>
        <dsp:cNvPr id="0" name=""/>
        <dsp:cNvSpPr/>
      </dsp:nvSpPr>
      <dsp:spPr>
        <a:xfrm>
          <a:off x="3413232" y="3371526"/>
          <a:ext cx="1807672" cy="9127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Specifically, CAA 2021 makes it clear that the comparative analyses must be made available to state and federal agencies and covered individuals, upon request. It also made clear that ERISA plans must be prepared to disclose the new comparative analysis on request to the DOL beginning February 10, 2021. </a:t>
          </a:r>
        </a:p>
      </dsp:txBody>
      <dsp:txXfrm>
        <a:off x="3457788" y="3416082"/>
        <a:ext cx="1718560" cy="823631"/>
      </dsp:txXfrm>
    </dsp:sp>
    <dsp:sp modelId="{89A7D1DD-42F8-6B46-BCDF-A30DC360A698}">
      <dsp:nvSpPr>
        <dsp:cNvPr id="0" name=""/>
        <dsp:cNvSpPr/>
      </dsp:nvSpPr>
      <dsp:spPr>
        <a:xfrm>
          <a:off x="2519710" y="2177208"/>
          <a:ext cx="1787303" cy="9313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The Plan must comply with MHPAEA and given its obligation to report to the DOL, the document is in fact a governing or operating document under the statute. It is a document that will either find compliance or areas of noncompliance demonstrating how the Plan must be governed and/or operated. </a:t>
          </a:r>
        </a:p>
      </dsp:txBody>
      <dsp:txXfrm>
        <a:off x="2565173" y="2222671"/>
        <a:ext cx="1696377" cy="840380"/>
      </dsp:txXfrm>
    </dsp:sp>
    <dsp:sp modelId="{253C3D95-3A04-E54B-AC91-C0C204A822DC}">
      <dsp:nvSpPr>
        <dsp:cNvPr id="0" name=""/>
        <dsp:cNvSpPr/>
      </dsp:nvSpPr>
      <dsp:spPr>
        <a:xfrm>
          <a:off x="2380866" y="587633"/>
          <a:ext cx="2056841" cy="1015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Separately, under 29 CFR §2560.503-1(m)(8) and §2560.503-1(h)(2)(iii), any document generated before or after a final decision in the course of making the benefit determination is “relevant” for purposes of providing a full and fair review under ERISA, and that failure to turn over the MHPAEA compliance regime, whether it existed prior to the dispute or was generated in order to deal with it, should be disclosed.</a:t>
          </a:r>
        </a:p>
      </dsp:txBody>
      <dsp:txXfrm>
        <a:off x="2430451" y="637218"/>
        <a:ext cx="1957671" cy="9165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CF8A99-FB16-1A4F-878A-6702F7D2406D}">
      <dsp:nvSpPr>
        <dsp:cNvPr id="0" name=""/>
        <dsp:cNvSpPr/>
      </dsp:nvSpPr>
      <dsp:spPr>
        <a:xfrm>
          <a:off x="7430493" y="1675599"/>
          <a:ext cx="1541911" cy="733809"/>
        </a:xfrm>
        <a:custGeom>
          <a:avLst/>
          <a:gdLst/>
          <a:ahLst/>
          <a:cxnLst/>
          <a:rect l="0" t="0" r="0" b="0"/>
          <a:pathLst>
            <a:path>
              <a:moveTo>
                <a:pt x="0" y="0"/>
              </a:moveTo>
              <a:lnTo>
                <a:pt x="0" y="500069"/>
              </a:lnTo>
              <a:lnTo>
                <a:pt x="1541911" y="500069"/>
              </a:lnTo>
              <a:lnTo>
                <a:pt x="1541911" y="733809"/>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8EA405-EF41-5E48-8473-A9D313E861FA}">
      <dsp:nvSpPr>
        <dsp:cNvPr id="0" name=""/>
        <dsp:cNvSpPr/>
      </dsp:nvSpPr>
      <dsp:spPr>
        <a:xfrm>
          <a:off x="5888581" y="1675599"/>
          <a:ext cx="1541911" cy="733809"/>
        </a:xfrm>
        <a:custGeom>
          <a:avLst/>
          <a:gdLst/>
          <a:ahLst/>
          <a:cxnLst/>
          <a:rect l="0" t="0" r="0" b="0"/>
          <a:pathLst>
            <a:path>
              <a:moveTo>
                <a:pt x="1541911" y="0"/>
              </a:moveTo>
              <a:lnTo>
                <a:pt x="1541911" y="500069"/>
              </a:lnTo>
              <a:lnTo>
                <a:pt x="0" y="500069"/>
              </a:lnTo>
              <a:lnTo>
                <a:pt x="0" y="733809"/>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06536B-D30D-F147-9885-7BE4DDFF6944}">
      <dsp:nvSpPr>
        <dsp:cNvPr id="0" name=""/>
        <dsp:cNvSpPr/>
      </dsp:nvSpPr>
      <dsp:spPr>
        <a:xfrm>
          <a:off x="1283" y="73412"/>
          <a:ext cx="2523127" cy="1602186"/>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078715A-D85F-F242-A085-64B5912BB1B0}">
      <dsp:nvSpPr>
        <dsp:cNvPr id="0" name=""/>
        <dsp:cNvSpPr/>
      </dsp:nvSpPr>
      <dsp:spPr>
        <a:xfrm>
          <a:off x="281631" y="339743"/>
          <a:ext cx="2523127" cy="1602186"/>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Expressed in Numbers—Plans cannot impose a 60-day yearly limit for inpatient MH/SUD treatment and a 120 day yearly limit for inpatient M/S treatment. </a:t>
          </a:r>
          <a:r>
            <a:rPr lang="pt-BR" sz="1400" kern="1200"/>
            <a:t>29 U.S.C. § 1185a(a)(3)(A)(i)</a:t>
          </a:r>
          <a:endParaRPr lang="en-US" sz="1400" kern="1200"/>
        </a:p>
      </dsp:txBody>
      <dsp:txXfrm>
        <a:off x="328557" y="386669"/>
        <a:ext cx="2429275" cy="1508334"/>
      </dsp:txXfrm>
    </dsp:sp>
    <dsp:sp modelId="{12C9A0DE-D084-3648-A6F6-FFA2F2460F5A}">
      <dsp:nvSpPr>
        <dsp:cNvPr id="0" name=""/>
        <dsp:cNvSpPr/>
      </dsp:nvSpPr>
      <dsp:spPr>
        <a:xfrm>
          <a:off x="3085106" y="73412"/>
          <a:ext cx="2523127" cy="1602186"/>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453FECA-926B-DE45-81F5-B953BA278943}">
      <dsp:nvSpPr>
        <dsp:cNvPr id="0" name=""/>
        <dsp:cNvSpPr/>
      </dsp:nvSpPr>
      <dsp:spPr>
        <a:xfrm>
          <a:off x="3365454" y="339743"/>
          <a:ext cx="2523127" cy="1602186"/>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Generally Easy to Identify—Plan offers the same numerical limits in the same categories or it does not.</a:t>
          </a:r>
        </a:p>
      </dsp:txBody>
      <dsp:txXfrm>
        <a:off x="3412380" y="386669"/>
        <a:ext cx="2429275" cy="1508334"/>
      </dsp:txXfrm>
    </dsp:sp>
    <dsp:sp modelId="{3F36AFE2-9A5C-1444-AB27-3D8FCD37C0C4}">
      <dsp:nvSpPr>
        <dsp:cNvPr id="0" name=""/>
        <dsp:cNvSpPr/>
      </dsp:nvSpPr>
      <dsp:spPr>
        <a:xfrm>
          <a:off x="6168929" y="73412"/>
          <a:ext cx="2523127" cy="1602186"/>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3377336-46C0-454A-B8DC-15B44CB6F222}">
      <dsp:nvSpPr>
        <dsp:cNvPr id="0" name=""/>
        <dsp:cNvSpPr/>
      </dsp:nvSpPr>
      <dsp:spPr>
        <a:xfrm>
          <a:off x="6449277" y="339743"/>
          <a:ext cx="2523127" cy="1602186"/>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Rarely Litigated Today:</a:t>
          </a:r>
        </a:p>
      </dsp:txBody>
      <dsp:txXfrm>
        <a:off x="6496203" y="386669"/>
        <a:ext cx="2429275" cy="1508334"/>
      </dsp:txXfrm>
    </dsp:sp>
    <dsp:sp modelId="{C918063A-1EDC-2348-96CA-F9A2E6332C55}">
      <dsp:nvSpPr>
        <dsp:cNvPr id="0" name=""/>
        <dsp:cNvSpPr/>
      </dsp:nvSpPr>
      <dsp:spPr>
        <a:xfrm>
          <a:off x="4627018" y="2409408"/>
          <a:ext cx="2523127" cy="1602186"/>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5549ECA-FFAF-D846-80E4-66E146955FDC}">
      <dsp:nvSpPr>
        <dsp:cNvPr id="0" name=""/>
        <dsp:cNvSpPr/>
      </dsp:nvSpPr>
      <dsp:spPr>
        <a:xfrm>
          <a:off x="4907365" y="2675738"/>
          <a:ext cx="2523127" cy="1602186"/>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Focus of attention originally</a:t>
          </a:r>
        </a:p>
      </dsp:txBody>
      <dsp:txXfrm>
        <a:off x="4954291" y="2722664"/>
        <a:ext cx="2429275" cy="1508334"/>
      </dsp:txXfrm>
    </dsp:sp>
    <dsp:sp modelId="{B90BDF6B-745D-6940-A121-2F75603A83EC}">
      <dsp:nvSpPr>
        <dsp:cNvPr id="0" name=""/>
        <dsp:cNvSpPr/>
      </dsp:nvSpPr>
      <dsp:spPr>
        <a:xfrm>
          <a:off x="7710840" y="2409408"/>
          <a:ext cx="2523127" cy="1602186"/>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CD317D6-574C-6A4B-B2DC-E03FF8695884}">
      <dsp:nvSpPr>
        <dsp:cNvPr id="0" name=""/>
        <dsp:cNvSpPr/>
      </dsp:nvSpPr>
      <dsp:spPr>
        <a:xfrm>
          <a:off x="7991188" y="2675738"/>
          <a:ext cx="2523127" cy="1602186"/>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Plans have figured out how to be compliant</a:t>
          </a:r>
        </a:p>
      </dsp:txBody>
      <dsp:txXfrm>
        <a:off x="8038114" y="2722664"/>
        <a:ext cx="2429275" cy="15083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14C02C-029D-8E4D-97EB-717DF81677E7}">
      <dsp:nvSpPr>
        <dsp:cNvPr id="0" name=""/>
        <dsp:cNvSpPr/>
      </dsp:nvSpPr>
      <dsp:spPr>
        <a:xfrm rot="5400000">
          <a:off x="6589693" y="-2661723"/>
          <a:ext cx="1121829" cy="6729984"/>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a:t>Not expressed numerically</a:t>
          </a:r>
        </a:p>
        <a:p>
          <a:pPr marL="114300" lvl="1" indent="-114300" algn="l" defTabSz="577850">
            <a:lnSpc>
              <a:spcPct val="90000"/>
            </a:lnSpc>
            <a:spcBef>
              <a:spcPct val="0"/>
            </a:spcBef>
            <a:spcAft>
              <a:spcPct val="15000"/>
            </a:spcAft>
            <a:buChar char="•"/>
          </a:pPr>
          <a:r>
            <a:rPr lang="en-US" sz="1300" kern="1200"/>
            <a:t>Look at the types of treatment and treatment settings that the plan covers</a:t>
          </a:r>
        </a:p>
      </dsp:txBody>
      <dsp:txXfrm rot="-5400000">
        <a:off x="3785616" y="197117"/>
        <a:ext cx="6675221" cy="1012303"/>
      </dsp:txXfrm>
    </dsp:sp>
    <dsp:sp modelId="{F64F21A5-D976-C447-BFB3-A3D08DB3FA08}">
      <dsp:nvSpPr>
        <dsp:cNvPr id="0" name=""/>
        <dsp:cNvSpPr/>
      </dsp:nvSpPr>
      <dsp:spPr>
        <a:xfrm>
          <a:off x="0" y="2124"/>
          <a:ext cx="3785616" cy="140228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t>Expressed in Substantive Words—Treatment limitations that “otherwise limit the scope or duration of benefits for treatment under a plan or coverage.” 29 C.F.R. § 2590.712(a).</a:t>
          </a:r>
        </a:p>
      </dsp:txBody>
      <dsp:txXfrm>
        <a:off x="68454" y="70578"/>
        <a:ext cx="3648708" cy="1265378"/>
      </dsp:txXfrm>
    </dsp:sp>
    <dsp:sp modelId="{8F6A10F0-2D8E-FD46-A422-9A2214288DCA}">
      <dsp:nvSpPr>
        <dsp:cNvPr id="0" name=""/>
        <dsp:cNvSpPr/>
      </dsp:nvSpPr>
      <dsp:spPr>
        <a:xfrm>
          <a:off x="0" y="1474525"/>
          <a:ext cx="3785616" cy="1402286"/>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t>Not Always Clear—Requires creative thinking of lawyers.</a:t>
          </a:r>
        </a:p>
      </dsp:txBody>
      <dsp:txXfrm>
        <a:off x="68454" y="1542979"/>
        <a:ext cx="3648708" cy="1265378"/>
      </dsp:txXfrm>
    </dsp:sp>
    <dsp:sp modelId="{B446665D-FCD9-E443-B750-51EAB203FDB6}">
      <dsp:nvSpPr>
        <dsp:cNvPr id="0" name=""/>
        <dsp:cNvSpPr/>
      </dsp:nvSpPr>
      <dsp:spPr>
        <a:xfrm rot="5400000">
          <a:off x="6589693" y="283077"/>
          <a:ext cx="1121829" cy="6729984"/>
        </a:xfrm>
        <a:prstGeom prst="round2Same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a:t>However, a clear example of an NQTL that violates MHPAEA is from </a:t>
          </a:r>
          <a:r>
            <a:rPr lang="en-US" sz="1300" i="1" kern="1200"/>
            <a:t>Danny P. v. Catholic Health Initiatives</a:t>
          </a:r>
          <a:r>
            <a:rPr lang="en-US" sz="1300" kern="1200"/>
            <a:t>, 891 F.3d 1155 (9th Cir. 2018) where the Ninth Circuit ruled that it was a violation of MHPAEA for a plan to exclude benefits for room and board at a residential treatment facility while covering room and board at an analogous skilled nursing facility. 891 F.3d at 1159-1160.</a:t>
          </a:r>
        </a:p>
      </dsp:txBody>
      <dsp:txXfrm rot="-5400000">
        <a:off x="3785616" y="3141918"/>
        <a:ext cx="6675221" cy="1012303"/>
      </dsp:txXfrm>
    </dsp:sp>
    <dsp:sp modelId="{5E4DED3A-9095-C543-BEFC-3EB3DAA503A4}">
      <dsp:nvSpPr>
        <dsp:cNvPr id="0" name=""/>
        <dsp:cNvSpPr/>
      </dsp:nvSpPr>
      <dsp:spPr>
        <a:xfrm>
          <a:off x="0" y="2946926"/>
          <a:ext cx="3785616" cy="1402286"/>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t>Statute Does not Explain what an NQTL is</a:t>
          </a:r>
        </a:p>
      </dsp:txBody>
      <dsp:txXfrm>
        <a:off x="68454" y="3015380"/>
        <a:ext cx="3648708" cy="12653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EA561-A632-E14B-9A9E-2AD358476AE9}">
      <dsp:nvSpPr>
        <dsp:cNvPr id="0" name=""/>
        <dsp:cNvSpPr/>
      </dsp:nvSpPr>
      <dsp:spPr>
        <a:xfrm>
          <a:off x="318395" y="3439814"/>
          <a:ext cx="2547165" cy="723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11200">
            <a:lnSpc>
              <a:spcPct val="90000"/>
            </a:lnSpc>
            <a:spcBef>
              <a:spcPct val="0"/>
            </a:spcBef>
            <a:spcAft>
              <a:spcPct val="35000"/>
            </a:spcAft>
            <a:buNone/>
            <a:defRPr b="1"/>
          </a:pPr>
          <a:r>
            <a:rPr lang="en-US" sz="1600" kern="1200"/>
            <a:t>2010</a:t>
          </a:r>
        </a:p>
      </dsp:txBody>
      <dsp:txXfrm>
        <a:off x="318395" y="3439814"/>
        <a:ext cx="2547165" cy="723834"/>
      </dsp:txXfrm>
    </dsp:sp>
    <dsp:sp modelId="{34813498-1CBF-8641-ADD2-422BC5707E84}">
      <dsp:nvSpPr>
        <dsp:cNvPr id="0" name=""/>
        <dsp:cNvSpPr/>
      </dsp:nvSpPr>
      <dsp:spPr>
        <a:xfrm>
          <a:off x="0" y="3074694"/>
          <a:ext cx="6367912" cy="25622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6DAB89-89B6-F448-B029-13F685D3EBA1}">
      <dsp:nvSpPr>
        <dsp:cNvPr id="0" name=""/>
        <dsp:cNvSpPr/>
      </dsp:nvSpPr>
      <dsp:spPr>
        <a:xfrm>
          <a:off x="191037" y="310271"/>
          <a:ext cx="2801881" cy="1675468"/>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a:t>Interim Final Rule—</a:t>
          </a:r>
        </a:p>
        <a:p>
          <a:pPr marL="57150" lvl="1" indent="-57150" algn="l" defTabSz="400050">
            <a:lnSpc>
              <a:spcPct val="90000"/>
            </a:lnSpc>
            <a:spcBef>
              <a:spcPct val="0"/>
            </a:spcBef>
            <a:spcAft>
              <a:spcPct val="15000"/>
            </a:spcAft>
            <a:buChar char="•"/>
          </a:pPr>
          <a:r>
            <a:rPr lang="en-US" sz="900" kern="1200"/>
            <a:t>Formal compliance with MHPAEA was required (since there were now regulations)</a:t>
          </a:r>
        </a:p>
        <a:p>
          <a:pPr marL="57150" lvl="1" indent="-57150" algn="l" defTabSz="400050">
            <a:lnSpc>
              <a:spcPct val="90000"/>
            </a:lnSpc>
            <a:spcBef>
              <a:spcPct val="0"/>
            </a:spcBef>
            <a:spcAft>
              <a:spcPct val="15000"/>
            </a:spcAft>
            <a:buChar char="•"/>
          </a:pPr>
          <a:r>
            <a:rPr lang="en-US" sz="900" kern="1200"/>
            <a:t>Maintained parity requirement regarding aggregate lifetime and annual dollar limits</a:t>
          </a:r>
        </a:p>
        <a:p>
          <a:pPr marL="57150" lvl="1" indent="-57150" algn="l" defTabSz="400050">
            <a:lnSpc>
              <a:spcPct val="90000"/>
            </a:lnSpc>
            <a:spcBef>
              <a:spcPct val="0"/>
            </a:spcBef>
            <a:spcAft>
              <a:spcPct val="15000"/>
            </a:spcAft>
            <a:buChar char="•"/>
          </a:pPr>
          <a:r>
            <a:rPr lang="en-US" sz="900" kern="1200"/>
            <a:t>Parity guidance for QTLs,</a:t>
          </a:r>
        </a:p>
        <a:p>
          <a:pPr marL="57150" lvl="1" indent="-57150" algn="l" defTabSz="400050">
            <a:lnSpc>
              <a:spcPct val="90000"/>
            </a:lnSpc>
            <a:spcBef>
              <a:spcPct val="0"/>
            </a:spcBef>
            <a:spcAft>
              <a:spcPct val="15000"/>
            </a:spcAft>
            <a:buChar char="•"/>
          </a:pPr>
          <a:r>
            <a:rPr lang="en-US" sz="900" kern="1200"/>
            <a:t>Parity guidance for NQTLs</a:t>
          </a:r>
        </a:p>
        <a:p>
          <a:pPr marL="57150" lvl="1" indent="-57150" algn="l" defTabSz="400050">
            <a:lnSpc>
              <a:spcPct val="90000"/>
            </a:lnSpc>
            <a:spcBef>
              <a:spcPct val="0"/>
            </a:spcBef>
            <a:spcAft>
              <a:spcPct val="15000"/>
            </a:spcAft>
            <a:buChar char="•"/>
          </a:pPr>
          <a:r>
            <a:rPr lang="en-US" sz="900" kern="1200"/>
            <a:t>Provided the 6 classifications of benefits (in-network inpatient, in-network outpatient, OON inpatient, OON outpatient, emergency, prescription drugs)</a:t>
          </a:r>
        </a:p>
      </dsp:txBody>
      <dsp:txXfrm>
        <a:off x="191037" y="310271"/>
        <a:ext cx="2801881" cy="1675468"/>
      </dsp:txXfrm>
    </dsp:sp>
    <dsp:sp modelId="{52DBC667-0208-9B4A-8AFB-5EADD418D12C}">
      <dsp:nvSpPr>
        <dsp:cNvPr id="0" name=""/>
        <dsp:cNvSpPr/>
      </dsp:nvSpPr>
      <dsp:spPr>
        <a:xfrm>
          <a:off x="1591978" y="1985740"/>
          <a:ext cx="0" cy="1088954"/>
        </a:xfrm>
        <a:prstGeom prst="line">
          <a:avLst/>
        </a:prstGeom>
        <a:solidFill>
          <a:schemeClr val="accent5">
            <a:hueOff val="0"/>
            <a:satOff val="0"/>
            <a:lumOff val="0"/>
            <a:alphaOff val="0"/>
          </a:schemeClr>
        </a:solidFill>
        <a:ln w="6350" cap="flat" cmpd="sng" algn="ctr">
          <a:solidFill>
            <a:schemeClr val="accent5">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C3AD3238-0670-CF4B-96C1-FBC93752EBA8}">
      <dsp:nvSpPr>
        <dsp:cNvPr id="0" name=""/>
        <dsp:cNvSpPr/>
      </dsp:nvSpPr>
      <dsp:spPr>
        <a:xfrm>
          <a:off x="3502352" y="2241964"/>
          <a:ext cx="2547165" cy="723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11200">
            <a:lnSpc>
              <a:spcPct val="90000"/>
            </a:lnSpc>
            <a:spcBef>
              <a:spcPct val="0"/>
            </a:spcBef>
            <a:spcAft>
              <a:spcPct val="35000"/>
            </a:spcAft>
            <a:buNone/>
            <a:defRPr b="1"/>
          </a:pPr>
          <a:r>
            <a:rPr lang="en-US" sz="1600" kern="1200"/>
            <a:t>2013</a:t>
          </a:r>
        </a:p>
      </dsp:txBody>
      <dsp:txXfrm>
        <a:off x="3502352" y="2241964"/>
        <a:ext cx="2547165" cy="723834"/>
      </dsp:txXfrm>
    </dsp:sp>
    <dsp:sp modelId="{C3B7A5B5-46E7-AA46-9AEC-CEC99CECF82F}">
      <dsp:nvSpPr>
        <dsp:cNvPr id="0" name=""/>
        <dsp:cNvSpPr/>
      </dsp:nvSpPr>
      <dsp:spPr>
        <a:xfrm>
          <a:off x="3374993" y="4419872"/>
          <a:ext cx="2801881" cy="1368298"/>
        </a:xfrm>
        <a:prstGeom prst="rect">
          <a:avLst/>
        </a:prstGeom>
        <a:solidFill>
          <a:schemeClr val="accent5">
            <a:tint val="40000"/>
            <a:alpha val="90000"/>
            <a:hueOff val="-7391754"/>
            <a:satOff val="-12816"/>
            <a:lumOff val="-1289"/>
            <a:alphaOff val="0"/>
          </a:schemeClr>
        </a:solidFill>
        <a:ln w="12700" cap="flat" cmpd="sng" algn="ctr">
          <a:solidFill>
            <a:schemeClr val="accent5">
              <a:tint val="40000"/>
              <a:alpha val="90000"/>
              <a:hueOff val="-7391754"/>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a:t>Final Rule (Effective January 13, 2014)—</a:t>
          </a:r>
        </a:p>
        <a:p>
          <a:pPr marL="57150" lvl="1" indent="-57150" algn="l" defTabSz="400050">
            <a:lnSpc>
              <a:spcPct val="90000"/>
            </a:lnSpc>
            <a:spcBef>
              <a:spcPct val="0"/>
            </a:spcBef>
            <a:spcAft>
              <a:spcPct val="15000"/>
            </a:spcAft>
            <a:buChar char="•"/>
          </a:pPr>
          <a:r>
            <a:rPr lang="en-US" sz="900" kern="1200"/>
            <a:t>Geographic Location, Facility Type, and MH/SUD reimbursement rates are NQTLs</a:t>
          </a:r>
        </a:p>
        <a:p>
          <a:pPr marL="57150" lvl="1" indent="-57150" algn="l" defTabSz="400050">
            <a:lnSpc>
              <a:spcPct val="90000"/>
            </a:lnSpc>
            <a:spcBef>
              <a:spcPct val="0"/>
            </a:spcBef>
            <a:spcAft>
              <a:spcPct val="15000"/>
            </a:spcAft>
            <a:buChar char="•"/>
          </a:pPr>
          <a:r>
            <a:rPr lang="en-US" sz="900" kern="1200"/>
            <a:t>Added requirement of producing information relating to comparison (how to determine if NQTL is compliant with MHPAEA)--M/H medical necessity guidelines so claimant may compare with MH/SUD guidelines</a:t>
          </a:r>
        </a:p>
      </dsp:txBody>
      <dsp:txXfrm>
        <a:off x="3374993" y="4419872"/>
        <a:ext cx="2801881" cy="1368298"/>
      </dsp:txXfrm>
    </dsp:sp>
    <dsp:sp modelId="{F056D62C-EB51-4D43-A610-CFF3556B3B33}">
      <dsp:nvSpPr>
        <dsp:cNvPr id="0" name=""/>
        <dsp:cNvSpPr/>
      </dsp:nvSpPr>
      <dsp:spPr>
        <a:xfrm>
          <a:off x="4775934" y="3330918"/>
          <a:ext cx="0" cy="1088954"/>
        </a:xfrm>
        <a:prstGeom prst="line">
          <a:avLst/>
        </a:prstGeom>
        <a:solidFill>
          <a:schemeClr val="accent5">
            <a:hueOff val="-7353344"/>
            <a:satOff val="-10228"/>
            <a:lumOff val="-3922"/>
            <a:alphaOff val="0"/>
          </a:schemeClr>
        </a:solidFill>
        <a:ln w="6350" cap="flat" cmpd="sng" algn="ctr">
          <a:solidFill>
            <a:schemeClr val="accent5">
              <a:hueOff val="-7353344"/>
              <a:satOff val="-10228"/>
              <a:lumOff val="-3922"/>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5BBC5047-5C1E-D644-B998-7725E4538620}">
      <dsp:nvSpPr>
        <dsp:cNvPr id="0" name=""/>
        <dsp:cNvSpPr/>
      </dsp:nvSpPr>
      <dsp:spPr>
        <a:xfrm>
          <a:off x="1511908" y="3122736"/>
          <a:ext cx="160140" cy="16014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EC46462-F045-6541-9F93-F3627DCCD4B4}">
      <dsp:nvSpPr>
        <dsp:cNvPr id="0" name=""/>
        <dsp:cNvSpPr/>
      </dsp:nvSpPr>
      <dsp:spPr>
        <a:xfrm>
          <a:off x="4695864" y="3122736"/>
          <a:ext cx="160140" cy="16014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C1790-4E6E-814A-A4DD-1FF322F85B94}">
      <dsp:nvSpPr>
        <dsp:cNvPr id="0" name=""/>
        <dsp:cNvSpPr/>
      </dsp:nvSpPr>
      <dsp:spPr>
        <a:xfrm>
          <a:off x="5134" y="0"/>
          <a:ext cx="10505330" cy="4351338"/>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Because Mr. Doe’s health coverage through Aetna is subject to protections under the Mental Health Parity and Addiction Equity Act, coverage limits cannot be applied to mental health and substance use disorder benefits unless those limits are comparable to limits applied to medical and surgical benefits. Therefore, for the limitations or terms of the benefit plan specified above, within thirty (30) calendar days of the date of this request, please provide and identify the following:</a:t>
          </a:r>
        </a:p>
        <a:p>
          <a:pPr marL="171450" lvl="1" indent="-171450" algn="l" defTabSz="755650">
            <a:lnSpc>
              <a:spcPct val="90000"/>
            </a:lnSpc>
            <a:spcBef>
              <a:spcPct val="0"/>
            </a:spcBef>
            <a:spcAft>
              <a:spcPct val="15000"/>
            </a:spcAft>
            <a:buChar char="•"/>
          </a:pPr>
          <a:r>
            <a:rPr lang="en-US" sz="1700" kern="1200"/>
            <a:t>The specific plan language regarding the limitation and identify all of the medical/surgical and mental health and substance use disorder benefits to which it applies in the relevant benefit classification;</a:t>
          </a:r>
        </a:p>
        <a:p>
          <a:pPr marL="171450" lvl="1" indent="-171450" algn="l" defTabSz="755650">
            <a:lnSpc>
              <a:spcPct val="90000"/>
            </a:lnSpc>
            <a:spcBef>
              <a:spcPct val="0"/>
            </a:spcBef>
            <a:spcAft>
              <a:spcPct val="15000"/>
            </a:spcAft>
            <a:buChar char="•"/>
          </a:pPr>
          <a:r>
            <a:rPr lang="en-US" sz="1700" kern="1200"/>
            <a:t>The factors used in the development of the limitation and the evidentiary standards used to evaluate the factors; </a:t>
          </a:r>
        </a:p>
        <a:p>
          <a:pPr marL="171450" lvl="1" indent="-171450" algn="l" defTabSz="755650">
            <a:lnSpc>
              <a:spcPct val="90000"/>
            </a:lnSpc>
            <a:spcBef>
              <a:spcPct val="0"/>
            </a:spcBef>
            <a:spcAft>
              <a:spcPct val="15000"/>
            </a:spcAft>
            <a:buChar char="•"/>
          </a:pPr>
          <a:r>
            <a:rPr lang="en-US" sz="1700" kern="1200"/>
            <a:t>The methods and analysis used in the development of the limitation; and</a:t>
          </a:r>
        </a:p>
        <a:p>
          <a:pPr marL="171450" lvl="1" indent="-171450" algn="l" defTabSz="755650">
            <a:lnSpc>
              <a:spcPct val="90000"/>
            </a:lnSpc>
            <a:spcBef>
              <a:spcPct val="0"/>
            </a:spcBef>
            <a:spcAft>
              <a:spcPct val="15000"/>
            </a:spcAft>
            <a:buChar char="•"/>
          </a:pPr>
          <a:r>
            <a:rPr lang="en-US" sz="1700" kern="1200"/>
            <a:t>Any evidence to establish that the limitation is applied no more stringently, as written and in operation, to mental health and substance use disorder benefits than to medical and surgical benefits. </a:t>
          </a:r>
        </a:p>
      </dsp:txBody>
      <dsp:txXfrm>
        <a:off x="132580" y="127446"/>
        <a:ext cx="10250438" cy="40964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074320-D02D-F144-A1BE-4E206B4B2666}">
      <dsp:nvSpPr>
        <dsp:cNvPr id="0" name=""/>
        <dsp:cNvSpPr/>
      </dsp:nvSpPr>
      <dsp:spPr>
        <a:xfrm>
          <a:off x="0" y="2626263"/>
          <a:ext cx="10515600" cy="17231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t>2023 Proposed Rules—Some Highlights</a:t>
          </a:r>
        </a:p>
      </dsp:txBody>
      <dsp:txXfrm>
        <a:off x="0" y="2626263"/>
        <a:ext cx="10515600" cy="930480"/>
      </dsp:txXfrm>
    </dsp:sp>
    <dsp:sp modelId="{D808CC80-0A9A-9142-9880-BC3B440F0F32}">
      <dsp:nvSpPr>
        <dsp:cNvPr id="0" name=""/>
        <dsp:cNvSpPr/>
      </dsp:nvSpPr>
      <dsp:spPr>
        <a:xfrm>
          <a:off x="1283" y="3522281"/>
          <a:ext cx="2102606" cy="79263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a:t>Requires MH/SUD benefits in all 6 categories if provided in one category</a:t>
          </a:r>
        </a:p>
      </dsp:txBody>
      <dsp:txXfrm>
        <a:off x="1283" y="3522281"/>
        <a:ext cx="2102606" cy="792631"/>
      </dsp:txXfrm>
    </dsp:sp>
    <dsp:sp modelId="{87EF9AE5-E335-714B-B9BC-DDB92540BAB7}">
      <dsp:nvSpPr>
        <dsp:cNvPr id="0" name=""/>
        <dsp:cNvSpPr/>
      </dsp:nvSpPr>
      <dsp:spPr>
        <a:xfrm>
          <a:off x="2103890" y="3522281"/>
          <a:ext cx="2102606" cy="79263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a:t>Confirms that eating disorders and autism spectrum disorder are mental health conditions</a:t>
          </a:r>
        </a:p>
      </dsp:txBody>
      <dsp:txXfrm>
        <a:off x="2103890" y="3522281"/>
        <a:ext cx="2102606" cy="792631"/>
      </dsp:txXfrm>
    </dsp:sp>
    <dsp:sp modelId="{950DC18D-B889-D44E-A8E6-A959D70E58E2}">
      <dsp:nvSpPr>
        <dsp:cNvPr id="0" name=""/>
        <dsp:cNvSpPr/>
      </dsp:nvSpPr>
      <dsp:spPr>
        <a:xfrm>
          <a:off x="4206496" y="3522281"/>
          <a:ext cx="2102606" cy="79263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a:t>Requires significant plan analysis, data collection, compliance evaluation (including fiduciary certification of MHPAEA compliance), and correction</a:t>
          </a:r>
        </a:p>
      </dsp:txBody>
      <dsp:txXfrm>
        <a:off x="4206496" y="3522281"/>
        <a:ext cx="2102606" cy="792631"/>
      </dsp:txXfrm>
    </dsp:sp>
    <dsp:sp modelId="{DEAC1000-2E30-584F-941C-6C253C182891}">
      <dsp:nvSpPr>
        <dsp:cNvPr id="0" name=""/>
        <dsp:cNvSpPr/>
      </dsp:nvSpPr>
      <dsp:spPr>
        <a:xfrm>
          <a:off x="6309103" y="3522281"/>
          <a:ext cx="2102606" cy="79263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a:t>NQTL is ok if it applies impartial standards to get at fraud, waste, and abuse</a:t>
          </a:r>
        </a:p>
      </dsp:txBody>
      <dsp:txXfrm>
        <a:off x="6309103" y="3522281"/>
        <a:ext cx="2102606" cy="792631"/>
      </dsp:txXfrm>
    </dsp:sp>
    <dsp:sp modelId="{984178E5-9B44-DB45-81AE-CF96C3F199B8}">
      <dsp:nvSpPr>
        <dsp:cNvPr id="0" name=""/>
        <dsp:cNvSpPr/>
      </dsp:nvSpPr>
      <dsp:spPr>
        <a:xfrm>
          <a:off x="8411709" y="3522281"/>
          <a:ext cx="2102606" cy="79263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a:t>Provides undefined safe harbor exception if NQTL is due to provider shortages</a:t>
          </a:r>
        </a:p>
      </dsp:txBody>
      <dsp:txXfrm>
        <a:off x="8411709" y="3522281"/>
        <a:ext cx="2102606" cy="792631"/>
      </dsp:txXfrm>
    </dsp:sp>
    <dsp:sp modelId="{CB69AC76-6A93-F54F-AEBE-C7068DDFB4D1}">
      <dsp:nvSpPr>
        <dsp:cNvPr id="0" name=""/>
        <dsp:cNvSpPr/>
      </dsp:nvSpPr>
      <dsp:spPr>
        <a:xfrm rot="10800000">
          <a:off x="0" y="1962"/>
          <a:ext cx="10515600" cy="2650147"/>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t>DOL MHPAEA Self-Compliance Tool—Designed to aid plans in fulfilling information disclosure requirements of the CAA.  DOL believes that careful application of the guidance in the Tool “should” place the plan “in a strong position to comply with the [CAA’s] requirement to submit comparative analyses upon request.” DOL FAQs Re MHPAEA, April 2, 2021.</a:t>
          </a:r>
        </a:p>
      </dsp:txBody>
      <dsp:txXfrm rot="10800000">
        <a:off x="0" y="1962"/>
        <a:ext cx="10515600" cy="17219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4505C7-EC60-474C-A693-59177A858704}">
      <dsp:nvSpPr>
        <dsp:cNvPr id="0" name=""/>
        <dsp:cNvSpPr/>
      </dsp:nvSpPr>
      <dsp:spPr>
        <a:xfrm>
          <a:off x="8130774" y="1643353"/>
          <a:ext cx="1396926" cy="664810"/>
        </a:xfrm>
        <a:custGeom>
          <a:avLst/>
          <a:gdLst/>
          <a:ahLst/>
          <a:cxnLst/>
          <a:rect l="0" t="0" r="0" b="0"/>
          <a:pathLst>
            <a:path>
              <a:moveTo>
                <a:pt x="0" y="0"/>
              </a:moveTo>
              <a:lnTo>
                <a:pt x="0" y="453048"/>
              </a:lnTo>
              <a:lnTo>
                <a:pt x="1396926" y="453048"/>
              </a:lnTo>
              <a:lnTo>
                <a:pt x="1396926" y="66481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9DFEB3-84B6-554E-98B7-848161F0453A}">
      <dsp:nvSpPr>
        <dsp:cNvPr id="0" name=""/>
        <dsp:cNvSpPr/>
      </dsp:nvSpPr>
      <dsp:spPr>
        <a:xfrm>
          <a:off x="6733847" y="1643353"/>
          <a:ext cx="1396926" cy="664810"/>
        </a:xfrm>
        <a:custGeom>
          <a:avLst/>
          <a:gdLst/>
          <a:ahLst/>
          <a:cxnLst/>
          <a:rect l="0" t="0" r="0" b="0"/>
          <a:pathLst>
            <a:path>
              <a:moveTo>
                <a:pt x="1396926" y="0"/>
              </a:moveTo>
              <a:lnTo>
                <a:pt x="1396926" y="453048"/>
              </a:lnTo>
              <a:lnTo>
                <a:pt x="0" y="453048"/>
              </a:lnTo>
              <a:lnTo>
                <a:pt x="0" y="66481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92DC67-2200-2048-8B3B-4AC0F3FF8410}">
      <dsp:nvSpPr>
        <dsp:cNvPr id="0" name=""/>
        <dsp:cNvSpPr/>
      </dsp:nvSpPr>
      <dsp:spPr>
        <a:xfrm>
          <a:off x="2543068" y="1643353"/>
          <a:ext cx="1396926" cy="664810"/>
        </a:xfrm>
        <a:custGeom>
          <a:avLst/>
          <a:gdLst/>
          <a:ahLst/>
          <a:cxnLst/>
          <a:rect l="0" t="0" r="0" b="0"/>
          <a:pathLst>
            <a:path>
              <a:moveTo>
                <a:pt x="0" y="0"/>
              </a:moveTo>
              <a:lnTo>
                <a:pt x="0" y="453048"/>
              </a:lnTo>
              <a:lnTo>
                <a:pt x="1396926" y="453048"/>
              </a:lnTo>
              <a:lnTo>
                <a:pt x="1396926" y="66481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125C59F-299B-554B-BD63-97A507B66B0B}">
      <dsp:nvSpPr>
        <dsp:cNvPr id="0" name=""/>
        <dsp:cNvSpPr/>
      </dsp:nvSpPr>
      <dsp:spPr>
        <a:xfrm>
          <a:off x="1146141" y="1643353"/>
          <a:ext cx="1396926" cy="664810"/>
        </a:xfrm>
        <a:custGeom>
          <a:avLst/>
          <a:gdLst/>
          <a:ahLst/>
          <a:cxnLst/>
          <a:rect l="0" t="0" r="0" b="0"/>
          <a:pathLst>
            <a:path>
              <a:moveTo>
                <a:pt x="1396926" y="0"/>
              </a:moveTo>
              <a:lnTo>
                <a:pt x="1396926" y="453048"/>
              </a:lnTo>
              <a:lnTo>
                <a:pt x="0" y="453048"/>
              </a:lnTo>
              <a:lnTo>
                <a:pt x="0" y="66481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7D7C62-24A3-1947-8512-50BDDBD81F1F}">
      <dsp:nvSpPr>
        <dsp:cNvPr id="0" name=""/>
        <dsp:cNvSpPr/>
      </dsp:nvSpPr>
      <dsp:spPr>
        <a:xfrm>
          <a:off x="1400128" y="191820"/>
          <a:ext cx="2285879" cy="14515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24377A-3318-104A-98DC-86429E846947}">
      <dsp:nvSpPr>
        <dsp:cNvPr id="0" name=""/>
        <dsp:cNvSpPr/>
      </dsp:nvSpPr>
      <dsp:spPr>
        <a:xfrm>
          <a:off x="1654114" y="433107"/>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Facial Violation—Plans written in such a way that a violation of MHPAEA can be determined on the face of the language of the plan.</a:t>
          </a:r>
        </a:p>
      </dsp:txBody>
      <dsp:txXfrm>
        <a:off x="1696628" y="475621"/>
        <a:ext cx="2200851" cy="1366505"/>
      </dsp:txXfrm>
    </dsp:sp>
    <dsp:sp modelId="{C790C877-5DA3-DF4B-80E2-6C5A66027F68}">
      <dsp:nvSpPr>
        <dsp:cNvPr id="0" name=""/>
        <dsp:cNvSpPr/>
      </dsp:nvSpPr>
      <dsp:spPr>
        <a:xfrm>
          <a:off x="3201" y="2308163"/>
          <a:ext cx="2285879" cy="145153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6D2D83-3E59-2F43-8EDA-70D78A884234}">
      <dsp:nvSpPr>
        <dsp:cNvPr id="0" name=""/>
        <dsp:cNvSpPr/>
      </dsp:nvSpPr>
      <dsp:spPr>
        <a:xfrm>
          <a:off x="257188" y="2549451"/>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Example:  Plan contains a categorical exclusion for wilderness treatment, but it is limited to MH/SUD treatment.  There is no analogous wilderness exclusion applicable to M/S treatment.</a:t>
          </a:r>
        </a:p>
      </dsp:txBody>
      <dsp:txXfrm>
        <a:off x="299702" y="2591965"/>
        <a:ext cx="2200851" cy="1366505"/>
      </dsp:txXfrm>
    </dsp:sp>
    <dsp:sp modelId="{27576F7F-1EDD-7F4F-90D3-EFF3CF8AD036}">
      <dsp:nvSpPr>
        <dsp:cNvPr id="0" name=""/>
        <dsp:cNvSpPr/>
      </dsp:nvSpPr>
      <dsp:spPr>
        <a:xfrm>
          <a:off x="2797054" y="2308163"/>
          <a:ext cx="2285879" cy="145153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D62BFF-45BF-4F46-A8C1-DC91FCCE6321}">
      <dsp:nvSpPr>
        <dsp:cNvPr id="0" name=""/>
        <dsp:cNvSpPr/>
      </dsp:nvSpPr>
      <dsp:spPr>
        <a:xfrm>
          <a:off x="3051041" y="2549451"/>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Discovery:  Resolution of facial violations generally do not require discovery beyond the normal administrative record.</a:t>
          </a:r>
        </a:p>
      </dsp:txBody>
      <dsp:txXfrm>
        <a:off x="3093555" y="2591965"/>
        <a:ext cx="2200851" cy="1366505"/>
      </dsp:txXfrm>
    </dsp:sp>
    <dsp:sp modelId="{44CB20A2-0CBC-4F4D-821E-B4CB70EE72B5}">
      <dsp:nvSpPr>
        <dsp:cNvPr id="0" name=""/>
        <dsp:cNvSpPr/>
      </dsp:nvSpPr>
      <dsp:spPr>
        <a:xfrm>
          <a:off x="6987834" y="191820"/>
          <a:ext cx="2285879" cy="14515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395514-1AF4-024E-A735-5F792F8744B0}">
      <dsp:nvSpPr>
        <dsp:cNvPr id="0" name=""/>
        <dsp:cNvSpPr/>
      </dsp:nvSpPr>
      <dsp:spPr>
        <a:xfrm>
          <a:off x="7241821" y="433107"/>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As Applied Violation—Plan language is neutral, but application or interpretation of the language is applied such that application amounts to an NQTL on MH/SUD that is more restrictive than on M/S treatment</a:t>
          </a:r>
        </a:p>
      </dsp:txBody>
      <dsp:txXfrm>
        <a:off x="7284335" y="475621"/>
        <a:ext cx="2200851" cy="1366505"/>
      </dsp:txXfrm>
    </dsp:sp>
    <dsp:sp modelId="{DF45033F-C56A-0E47-9A0C-D18A41508BB2}">
      <dsp:nvSpPr>
        <dsp:cNvPr id="0" name=""/>
        <dsp:cNvSpPr/>
      </dsp:nvSpPr>
      <dsp:spPr>
        <a:xfrm>
          <a:off x="5590907" y="2308163"/>
          <a:ext cx="2285879" cy="145153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EADB3B-F7C9-CD41-BAB9-6E2B229EBFB8}">
      <dsp:nvSpPr>
        <dsp:cNvPr id="0" name=""/>
        <dsp:cNvSpPr/>
      </dsp:nvSpPr>
      <dsp:spPr>
        <a:xfrm>
          <a:off x="5844894" y="2549451"/>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Example:  Plan’s medical necessity language is applicable across the plan.  However, the TPA/Insurer/Plan Administrator applies medical necessity guidelines in such a way that they make MH/SUD medical necessity determinations much more difficult/limited than they do analogous M/S determinations.</a:t>
          </a:r>
        </a:p>
      </dsp:txBody>
      <dsp:txXfrm>
        <a:off x="5887408" y="2591965"/>
        <a:ext cx="2200851" cy="1366505"/>
      </dsp:txXfrm>
    </dsp:sp>
    <dsp:sp modelId="{6F93385B-E8D0-2C43-A787-F9703D5F3BBE}">
      <dsp:nvSpPr>
        <dsp:cNvPr id="0" name=""/>
        <dsp:cNvSpPr/>
      </dsp:nvSpPr>
      <dsp:spPr>
        <a:xfrm>
          <a:off x="8384760" y="2308163"/>
          <a:ext cx="2285879" cy="145153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D94B32-0112-1543-BD85-4BEF01115592}">
      <dsp:nvSpPr>
        <dsp:cNvPr id="0" name=""/>
        <dsp:cNvSpPr/>
      </dsp:nvSpPr>
      <dsp:spPr>
        <a:xfrm>
          <a:off x="8638747" y="2549451"/>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Discovery:  May require discovery into how plan terms are applied in order to make comparison</a:t>
          </a:r>
        </a:p>
      </dsp:txBody>
      <dsp:txXfrm>
        <a:off x="8681261" y="2591965"/>
        <a:ext cx="2200851" cy="136650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15D7C5-55EC-49F3-954E-4FB62F9D66B8}">
      <dsp:nvSpPr>
        <dsp:cNvPr id="0" name=""/>
        <dsp:cNvSpPr/>
      </dsp:nvSpPr>
      <dsp:spPr>
        <a:xfrm>
          <a:off x="0" y="684093"/>
          <a:ext cx="10927829" cy="125538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01D2F5-CBC4-4215-A94E-B94F13A43333}">
      <dsp:nvSpPr>
        <dsp:cNvPr id="0" name=""/>
        <dsp:cNvSpPr/>
      </dsp:nvSpPr>
      <dsp:spPr>
        <a:xfrm>
          <a:off x="379754" y="966555"/>
          <a:ext cx="690462" cy="6904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6A1D8A-F0BB-479A-8928-8F52D2E848A5}">
      <dsp:nvSpPr>
        <dsp:cNvPr id="0" name=""/>
        <dsp:cNvSpPr/>
      </dsp:nvSpPr>
      <dsp:spPr>
        <a:xfrm>
          <a:off x="1449970" y="684093"/>
          <a:ext cx="9476440" cy="1255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862" tIns="132862" rIns="132862" bIns="132862" numCol="1" spcCol="1270" anchor="ctr" anchorCtr="0">
          <a:noAutofit/>
        </a:bodyPr>
        <a:lstStyle/>
        <a:p>
          <a:pPr marL="0" lvl="0" indent="0" algn="l" defTabSz="666750">
            <a:lnSpc>
              <a:spcPct val="90000"/>
            </a:lnSpc>
            <a:spcBef>
              <a:spcPct val="0"/>
            </a:spcBef>
            <a:spcAft>
              <a:spcPct val="35000"/>
            </a:spcAft>
            <a:buNone/>
          </a:pPr>
          <a:r>
            <a:rPr lang="en-US" sz="1500" kern="1200"/>
            <a:t>General Arguments—Many circuits hold that when a plaintiff states a claim for relief under 29 U.S.C. § 1132(a)(1)(B), she usually cannot simultaneously maintain a claim under § 1132(a)(3). </a:t>
          </a:r>
          <a:r>
            <a:rPr lang="en-US" sz="1500" i="1" kern="1200"/>
            <a:t>See, e.g., Korotynska v. Metro. Life Ins. Co.</a:t>
          </a:r>
          <a:r>
            <a:rPr lang="en-US" sz="1500" kern="1200"/>
            <a:t>, 474 F.3d 101, 106 (4th Cir. 2006) </a:t>
          </a:r>
          <a:r>
            <a:rPr lang="en-US" sz="1500" i="1" kern="1200"/>
            <a:t>citing Varity Corp. v. Howe</a:t>
          </a:r>
          <a:r>
            <a:rPr lang="en-US" sz="1500" kern="1200"/>
            <a:t>, 516 U.S. 489, 515 (1996).  Others allow simultaneous pleading.  </a:t>
          </a:r>
          <a:r>
            <a:rPr lang="en-US" sz="1500" i="1" kern="1200"/>
            <a:t>See, e.g., Moyle v. Liberty Mut. Ret. Ben. Plan, </a:t>
          </a:r>
          <a:r>
            <a:rPr lang="en-US" sz="1500" kern="1200"/>
            <a:t>823 F.3d 948, 960–61 (9th Cir. 2016).</a:t>
          </a:r>
        </a:p>
      </dsp:txBody>
      <dsp:txXfrm>
        <a:off x="1449970" y="684093"/>
        <a:ext cx="9476440" cy="1255385"/>
      </dsp:txXfrm>
    </dsp:sp>
    <dsp:sp modelId="{868B079F-816B-4355-939B-7AD4C633DF29}">
      <dsp:nvSpPr>
        <dsp:cNvPr id="0" name=""/>
        <dsp:cNvSpPr/>
      </dsp:nvSpPr>
      <dsp:spPr>
        <a:xfrm>
          <a:off x="0" y="2253325"/>
          <a:ext cx="10927829" cy="125538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1AC297-34E2-4776-96B9-FD27C0905385}">
      <dsp:nvSpPr>
        <dsp:cNvPr id="0" name=""/>
        <dsp:cNvSpPr/>
      </dsp:nvSpPr>
      <dsp:spPr>
        <a:xfrm>
          <a:off x="379754" y="2535787"/>
          <a:ext cx="690462" cy="6904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4128FD-3761-4F3A-8421-E771A9BC017C}">
      <dsp:nvSpPr>
        <dsp:cNvPr id="0" name=""/>
        <dsp:cNvSpPr/>
      </dsp:nvSpPr>
      <dsp:spPr>
        <a:xfrm>
          <a:off x="1449970" y="2253325"/>
          <a:ext cx="4917523" cy="1255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862" tIns="132862" rIns="132862" bIns="132862" numCol="1" spcCol="1270" anchor="ctr" anchorCtr="0">
          <a:noAutofit/>
        </a:bodyPr>
        <a:lstStyle/>
        <a:p>
          <a:pPr marL="0" lvl="0" indent="0" algn="l" defTabSz="666750">
            <a:lnSpc>
              <a:spcPct val="90000"/>
            </a:lnSpc>
            <a:spcBef>
              <a:spcPct val="0"/>
            </a:spcBef>
            <a:spcAft>
              <a:spcPct val="35000"/>
            </a:spcAft>
            <a:buNone/>
          </a:pPr>
          <a:r>
            <a:rPr lang="en-US" sz="1500" kern="1200"/>
            <a:t>MHPAEA Exception—Regardless, courts are distinguishing MHPAEA claims under (a)(3) from repackaged benefits claims.</a:t>
          </a:r>
        </a:p>
      </dsp:txBody>
      <dsp:txXfrm>
        <a:off x="1449970" y="2253325"/>
        <a:ext cx="4917523" cy="1255385"/>
      </dsp:txXfrm>
    </dsp:sp>
    <dsp:sp modelId="{0B1F5809-1F8C-42B7-AE73-EEBE0F8C237D}">
      <dsp:nvSpPr>
        <dsp:cNvPr id="0" name=""/>
        <dsp:cNvSpPr/>
      </dsp:nvSpPr>
      <dsp:spPr>
        <a:xfrm>
          <a:off x="6367493" y="2253325"/>
          <a:ext cx="4558917" cy="1255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862" tIns="132862" rIns="132862" bIns="132862" numCol="1" spcCol="1270" anchor="ctr" anchorCtr="0">
          <a:noAutofit/>
        </a:bodyPr>
        <a:lstStyle/>
        <a:p>
          <a:pPr marL="0" lvl="0" indent="0" algn="l" defTabSz="488950">
            <a:lnSpc>
              <a:spcPct val="90000"/>
            </a:lnSpc>
            <a:spcBef>
              <a:spcPct val="0"/>
            </a:spcBef>
            <a:spcAft>
              <a:spcPct val="35000"/>
            </a:spcAft>
            <a:buNone/>
          </a:pPr>
          <a:r>
            <a:rPr lang="en-US" sz="1100" kern="1200"/>
            <a:t>MHPAEA claims are enforced through 29 U.S.C. § 1132(a)(3), not (a)(1)(B).  Thus, true MHPAEA claims—those seeking the equitable relief available under (a)(3)—are viewed as separate from (a)(1)(B) claims. </a:t>
          </a:r>
          <a:r>
            <a:rPr lang="en-US" sz="1100" i="1" kern="1200"/>
            <a:t>See, e.g.,</a:t>
          </a:r>
          <a:r>
            <a:rPr lang="en-US" sz="1100" kern="1200"/>
            <a:t> </a:t>
          </a:r>
          <a:r>
            <a:rPr lang="en-US" sz="1100" i="1" kern="1200"/>
            <a:t>New York State Psychiatric Assoc., Inc. v. UnitedHealth Group</a:t>
          </a:r>
          <a:r>
            <a:rPr lang="en-US" sz="1100" kern="1200"/>
            <a:t>, 798 F.3d 125, 133 (2d Cir. 2015). </a:t>
          </a:r>
        </a:p>
        <a:p>
          <a:pPr marL="0" lvl="0" indent="0" algn="l" defTabSz="488950">
            <a:lnSpc>
              <a:spcPct val="90000"/>
            </a:lnSpc>
            <a:spcBef>
              <a:spcPct val="0"/>
            </a:spcBef>
            <a:spcAft>
              <a:spcPct val="35000"/>
            </a:spcAft>
            <a:buNone/>
          </a:pPr>
          <a:r>
            <a:rPr lang="en-US" sz="1100" kern="1200"/>
            <a:t>In </a:t>
          </a:r>
          <a:r>
            <a:rPr lang="en-US" sz="1100" i="1" kern="1200"/>
            <a:t>Christine S.</a:t>
          </a:r>
          <a:r>
            <a:rPr lang="en-US" sz="1100" kern="1200"/>
            <a:t>, for example, the court determined that the Plaintiffs’ (a)(1)(B) benefits claim and (a)(3) MHPAEA claim sought “to rectify two independent injuries,” and that “providing a remedy for one does not resolve the other.” </a:t>
          </a:r>
          <a:r>
            <a:rPr lang="en-US" sz="1100" i="1" kern="1200"/>
            <a:t>Christine S. v. Blue Cross Blue Shield of New Mexico</a:t>
          </a:r>
          <a:r>
            <a:rPr lang="en-US" sz="1100" kern="1200"/>
            <a:t>, 428 F.Supp.3d 1209, 1231 (D. Utah 2019).</a:t>
          </a:r>
          <a:r>
            <a:rPr lang="en-US" sz="1100" i="1" kern="1200"/>
            <a:t> </a:t>
          </a:r>
          <a:endParaRPr lang="en-US" sz="1100" kern="1200"/>
        </a:p>
      </dsp:txBody>
      <dsp:txXfrm>
        <a:off x="6367493" y="2253325"/>
        <a:ext cx="4558917" cy="125538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C3BAE-3633-FB46-BE42-02A444EEF3DE}">
      <dsp:nvSpPr>
        <dsp:cNvPr id="0" name=""/>
        <dsp:cNvSpPr/>
      </dsp:nvSpPr>
      <dsp:spPr>
        <a:xfrm>
          <a:off x="0" y="464252"/>
          <a:ext cx="10927829" cy="1678949"/>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8121" tIns="270764" rIns="848121"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t>Generally, the same standard as any other complaint:  </a:t>
          </a:r>
          <a:r>
            <a:rPr lang="en-US" sz="1300" i="1" kern="1200"/>
            <a:t>Ashcroft v. Iqbal</a:t>
          </a:r>
          <a:r>
            <a:rPr lang="en-US" sz="1300" kern="1200"/>
            <a:t>, 556 U.S. 662 (2009), </a:t>
          </a:r>
          <a:r>
            <a:rPr lang="en-US" sz="1300" i="1" kern="1200"/>
            <a:t>Bell Atlantic Corp. v. Twombly</a:t>
          </a:r>
          <a:r>
            <a:rPr lang="en-US" sz="1300" kern="1200"/>
            <a:t>, 550 U.S. 544 (2007).  Plaintiff must allege sufficient factual matter to suggest that he or she is entitled to relief.  Labels and conclusions will not do.</a:t>
          </a:r>
        </a:p>
        <a:p>
          <a:pPr marL="114300" lvl="1" indent="-114300" algn="l" defTabSz="577850">
            <a:lnSpc>
              <a:spcPct val="90000"/>
            </a:lnSpc>
            <a:spcBef>
              <a:spcPct val="0"/>
            </a:spcBef>
            <a:spcAft>
              <a:spcPct val="15000"/>
            </a:spcAft>
            <a:buChar char="•"/>
          </a:pPr>
          <a:r>
            <a:rPr lang="en-US" sz="1300" kern="1200"/>
            <a:t>Exception for MHPAEA?  Some courts are giving leeway to Plaintiffs:  “[T]o state a plausible claim ‘a plaintiff need only plead as much of her prima facie case as possible based on the information in her possession’ . . . .”</a:t>
          </a:r>
          <a:br>
            <a:rPr lang="en-US" sz="1300" kern="1200"/>
          </a:br>
          <a:r>
            <a:rPr lang="en-US" sz="1300" i="1" kern="1200"/>
            <a:t>Timothy D. v. Aetna Health and Life Ins. Co.</a:t>
          </a:r>
          <a:r>
            <a:rPr lang="en-US" sz="1300" kern="1200"/>
            <a:t>, Case No. 2:18CV753DAK, 2019 WL 2493449 (D. Utah June 14, 2019).  In </a:t>
          </a:r>
          <a:r>
            <a:rPr lang="en-US" sz="1300" i="1" kern="1200"/>
            <a:t>Timothy D.</a:t>
          </a:r>
          <a:r>
            <a:rPr lang="en-US" sz="1300" kern="1200"/>
            <a:t>, the court held that two paragraphs making arguable conclusions about the defendants’ alleged conduct was sufficient to pass muster on a motion to dismiss.  </a:t>
          </a:r>
          <a:r>
            <a:rPr lang="en-US" sz="1300" i="1" kern="1200"/>
            <a:t>See N.E. v. Blue Cross Blue Shield of North Carolina</a:t>
          </a:r>
          <a:r>
            <a:rPr lang="en-US" sz="1300" kern="1200"/>
            <a:t>, 1:21CV684, 2023 WL 2696834 (M.D. N. Car. Feb. 24, 2023).</a:t>
          </a:r>
        </a:p>
      </dsp:txBody>
      <dsp:txXfrm>
        <a:off x="0" y="464252"/>
        <a:ext cx="10927829" cy="1678949"/>
      </dsp:txXfrm>
    </dsp:sp>
    <dsp:sp modelId="{1042F8D7-9C68-6149-A685-D75B53E5F4E7}">
      <dsp:nvSpPr>
        <dsp:cNvPr id="0" name=""/>
        <dsp:cNvSpPr/>
      </dsp:nvSpPr>
      <dsp:spPr>
        <a:xfrm>
          <a:off x="546391" y="272372"/>
          <a:ext cx="7649480" cy="38376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132" tIns="0" rIns="289132" bIns="0" numCol="1" spcCol="1270" anchor="ctr" anchorCtr="0">
          <a:noAutofit/>
        </a:bodyPr>
        <a:lstStyle/>
        <a:p>
          <a:pPr marL="0" lvl="0" indent="0" algn="l" defTabSz="577850">
            <a:lnSpc>
              <a:spcPct val="90000"/>
            </a:lnSpc>
            <a:spcBef>
              <a:spcPct val="0"/>
            </a:spcBef>
            <a:spcAft>
              <a:spcPct val="35000"/>
            </a:spcAft>
            <a:buNone/>
          </a:pPr>
          <a:r>
            <a:rPr lang="en-US" sz="1300" kern="1200"/>
            <a:t>Motions to Dismiss—</a:t>
          </a:r>
        </a:p>
      </dsp:txBody>
      <dsp:txXfrm>
        <a:off x="565125" y="291106"/>
        <a:ext cx="7612012" cy="346292"/>
      </dsp:txXfrm>
    </dsp:sp>
    <dsp:sp modelId="{4AA74B00-511C-1546-87D8-A905F551084D}">
      <dsp:nvSpPr>
        <dsp:cNvPr id="0" name=""/>
        <dsp:cNvSpPr/>
      </dsp:nvSpPr>
      <dsp:spPr>
        <a:xfrm>
          <a:off x="0" y="2405282"/>
          <a:ext cx="10927829" cy="1515149"/>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8121" tIns="270764" rIns="848121"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t>For pure statutory interpretations of MHPAEA, the standard of review is de novo. </a:t>
          </a:r>
          <a:r>
            <a:rPr lang="en-US" sz="1300" i="1" kern="1200"/>
            <a:t>Theo M. v. Beacon Health Options</a:t>
          </a:r>
          <a:r>
            <a:rPr lang="en-US" sz="1300" kern="1200"/>
            <a:t>, 631 F.Supp.3d 1087, (D. Utah 2022) (“Unlike a benefit denial claim, the court affords no special deference in interpreting the Parity Act because the interpretation of a statute is a legal question.”).</a:t>
          </a:r>
        </a:p>
        <a:p>
          <a:pPr marL="114300" lvl="1" indent="-114300" algn="l" defTabSz="577850">
            <a:lnSpc>
              <a:spcPct val="90000"/>
            </a:lnSpc>
            <a:spcBef>
              <a:spcPct val="0"/>
            </a:spcBef>
            <a:spcAft>
              <a:spcPct val="15000"/>
            </a:spcAft>
            <a:buChar char="•"/>
          </a:pPr>
          <a:r>
            <a:rPr lang="en-US" sz="1300" kern="1200"/>
            <a:t>But plan interpretations used in making MHPAEA analyses may still be subject to the traditional an abuse of discretion standard of review.  </a:t>
          </a:r>
          <a:r>
            <a:rPr lang="en-US" sz="1300" i="1" kern="1200"/>
            <a:t>Peter M. v. Aetna Health and Life Ins. Co.</a:t>
          </a:r>
          <a:r>
            <a:rPr lang="en-US" sz="1300" kern="1200"/>
            <a:t>, 554 F.Supp.3d 1216 (D. Utah 2021) (applying claims administrator’s reasonable interpretation of plan’s otherwise ambiguous wilderness treatment exclusion in MHPAEA analysis).</a:t>
          </a:r>
        </a:p>
      </dsp:txBody>
      <dsp:txXfrm>
        <a:off x="0" y="2405282"/>
        <a:ext cx="10927829" cy="1515149"/>
      </dsp:txXfrm>
    </dsp:sp>
    <dsp:sp modelId="{849E7290-76AD-0043-8052-213BDE2CDD8E}">
      <dsp:nvSpPr>
        <dsp:cNvPr id="0" name=""/>
        <dsp:cNvSpPr/>
      </dsp:nvSpPr>
      <dsp:spPr>
        <a:xfrm>
          <a:off x="546391" y="2213402"/>
          <a:ext cx="7649480" cy="38376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132" tIns="0" rIns="289132" bIns="0" numCol="1" spcCol="1270" anchor="ctr" anchorCtr="0">
          <a:noAutofit/>
        </a:bodyPr>
        <a:lstStyle/>
        <a:p>
          <a:pPr marL="0" lvl="0" indent="0" algn="l" defTabSz="577850">
            <a:lnSpc>
              <a:spcPct val="90000"/>
            </a:lnSpc>
            <a:spcBef>
              <a:spcPct val="0"/>
            </a:spcBef>
            <a:spcAft>
              <a:spcPct val="35000"/>
            </a:spcAft>
            <a:buNone/>
          </a:pPr>
          <a:r>
            <a:rPr lang="en-US" sz="1300" kern="1200"/>
            <a:t>MHPAEA Interpretations—</a:t>
          </a:r>
        </a:p>
      </dsp:txBody>
      <dsp:txXfrm>
        <a:off x="565125" y="2232136"/>
        <a:ext cx="7612012"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F2F4EF-FEF1-8DD4-E04F-48CEE4F7A5E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BF47561-692E-C46D-34C5-5176749A06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0593C8-84A4-FC40-8B23-EDF85EDE79DF}" type="datetimeFigureOut">
              <a:rPr lang="en-US" smtClean="0"/>
              <a:t>3/20/24</a:t>
            </a:fld>
            <a:endParaRPr lang="en-US"/>
          </a:p>
        </p:txBody>
      </p:sp>
      <p:sp>
        <p:nvSpPr>
          <p:cNvPr id="4" name="Footer Placeholder 3">
            <a:extLst>
              <a:ext uri="{FF2B5EF4-FFF2-40B4-BE49-F238E27FC236}">
                <a16:creationId xmlns:a16="http://schemas.microsoft.com/office/drawing/2014/main" id="{5BD63704-F7A4-B218-14FF-563B27C52A5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93139BB-0A4C-58F1-76A3-A3955709CB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B8B5C7-3E1D-7245-904F-D5AFEDE2C513}" type="slidenum">
              <a:rPr lang="en-US" smtClean="0"/>
              <a:t>‹#›</a:t>
            </a:fld>
            <a:endParaRPr lang="en-US"/>
          </a:p>
        </p:txBody>
      </p:sp>
    </p:spTree>
    <p:extLst>
      <p:ext uri="{BB962C8B-B14F-4D97-AF65-F5344CB8AC3E}">
        <p14:creationId xmlns:p14="http://schemas.microsoft.com/office/powerpoint/2010/main" val="1765986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CB1D98-D7E2-4F0E-85E0-175225970A3D}" type="datetimeFigureOut">
              <a:rPr lang="en-US" smtClean="0"/>
              <a:t>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CA6A36-70C4-42E4-BE20-B7D66AF8EDCE}" type="slidenum">
              <a:rPr lang="en-US" smtClean="0"/>
              <a:t>‹#›</a:t>
            </a:fld>
            <a:endParaRPr lang="en-US"/>
          </a:p>
        </p:txBody>
      </p:sp>
    </p:spTree>
    <p:extLst>
      <p:ext uri="{BB962C8B-B14F-4D97-AF65-F5344CB8AC3E}">
        <p14:creationId xmlns:p14="http://schemas.microsoft.com/office/powerpoint/2010/main" val="2368403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CA6A36-70C4-42E4-BE20-B7D66AF8EDCE}" type="slidenum">
              <a:rPr lang="en-US" smtClean="0"/>
              <a:t>24</a:t>
            </a:fld>
            <a:endParaRPr lang="en-US"/>
          </a:p>
        </p:txBody>
      </p:sp>
    </p:spTree>
    <p:extLst>
      <p:ext uri="{BB962C8B-B14F-4D97-AF65-F5344CB8AC3E}">
        <p14:creationId xmlns:p14="http://schemas.microsoft.com/office/powerpoint/2010/main" val="4059966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DBCCEF-DB8D-47DF-973C-E21134BE8A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9817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EEC620-B195-4F2E-A02E-A89C320F1473}" type="datetimeFigureOut">
              <a:rPr lang="en-US" smtClean="0"/>
              <a:t>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4CED2-6263-46A7-B28E-026C1D4635A3}" type="slidenum">
              <a:rPr lang="en-US" smtClean="0"/>
              <a:t>‹#›</a:t>
            </a:fld>
            <a:endParaRPr lang="en-US"/>
          </a:p>
        </p:txBody>
      </p:sp>
    </p:spTree>
    <p:extLst>
      <p:ext uri="{BB962C8B-B14F-4D97-AF65-F5344CB8AC3E}">
        <p14:creationId xmlns:p14="http://schemas.microsoft.com/office/powerpoint/2010/main" val="3625808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EEC620-B195-4F2E-A02E-A89C320F1473}" type="datetimeFigureOut">
              <a:rPr lang="en-US" smtClean="0"/>
              <a:t>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4CED2-6263-46A7-B28E-026C1D4635A3}" type="slidenum">
              <a:rPr lang="en-US" smtClean="0"/>
              <a:t>‹#›</a:t>
            </a:fld>
            <a:endParaRPr lang="en-US"/>
          </a:p>
        </p:txBody>
      </p:sp>
    </p:spTree>
    <p:extLst>
      <p:ext uri="{BB962C8B-B14F-4D97-AF65-F5344CB8AC3E}">
        <p14:creationId xmlns:p14="http://schemas.microsoft.com/office/powerpoint/2010/main" val="988723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EEC620-B195-4F2E-A02E-A89C320F1473}" type="datetimeFigureOut">
              <a:rPr lang="en-US" smtClean="0"/>
              <a:t>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4CED2-6263-46A7-B28E-026C1D4635A3}" type="slidenum">
              <a:rPr lang="en-US" smtClean="0"/>
              <a:t>‹#›</a:t>
            </a:fld>
            <a:endParaRPr lang="en-US"/>
          </a:p>
        </p:txBody>
      </p:sp>
    </p:spTree>
    <p:extLst>
      <p:ext uri="{BB962C8B-B14F-4D97-AF65-F5344CB8AC3E}">
        <p14:creationId xmlns:p14="http://schemas.microsoft.com/office/powerpoint/2010/main" val="1638542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EEC620-B195-4F2E-A02E-A89C320F1473}" type="datetimeFigureOut">
              <a:rPr lang="en-US" smtClean="0"/>
              <a:t>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4CED2-6263-46A7-B28E-026C1D4635A3}" type="slidenum">
              <a:rPr lang="en-US" smtClean="0"/>
              <a:t>‹#›</a:t>
            </a:fld>
            <a:endParaRPr lang="en-US"/>
          </a:p>
        </p:txBody>
      </p:sp>
    </p:spTree>
    <p:extLst>
      <p:ext uri="{BB962C8B-B14F-4D97-AF65-F5344CB8AC3E}">
        <p14:creationId xmlns:p14="http://schemas.microsoft.com/office/powerpoint/2010/main" val="3269015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EEC620-B195-4F2E-A02E-A89C320F1473}" type="datetimeFigureOut">
              <a:rPr lang="en-US" smtClean="0"/>
              <a:t>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4CED2-6263-46A7-B28E-026C1D4635A3}" type="slidenum">
              <a:rPr lang="en-US" smtClean="0"/>
              <a:t>‹#›</a:t>
            </a:fld>
            <a:endParaRPr lang="en-US"/>
          </a:p>
        </p:txBody>
      </p:sp>
    </p:spTree>
    <p:extLst>
      <p:ext uri="{BB962C8B-B14F-4D97-AF65-F5344CB8AC3E}">
        <p14:creationId xmlns:p14="http://schemas.microsoft.com/office/powerpoint/2010/main" val="3715121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EEC620-B195-4F2E-A02E-A89C320F1473}" type="datetimeFigureOut">
              <a:rPr lang="en-US" smtClean="0"/>
              <a:t>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74CED2-6263-46A7-B28E-026C1D4635A3}" type="slidenum">
              <a:rPr lang="en-US" smtClean="0"/>
              <a:t>‹#›</a:t>
            </a:fld>
            <a:endParaRPr lang="en-US"/>
          </a:p>
        </p:txBody>
      </p:sp>
    </p:spTree>
    <p:extLst>
      <p:ext uri="{BB962C8B-B14F-4D97-AF65-F5344CB8AC3E}">
        <p14:creationId xmlns:p14="http://schemas.microsoft.com/office/powerpoint/2010/main" val="2764923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EEC620-B195-4F2E-A02E-A89C320F1473}" type="datetimeFigureOut">
              <a:rPr lang="en-US" smtClean="0"/>
              <a:t>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74CED2-6263-46A7-B28E-026C1D4635A3}" type="slidenum">
              <a:rPr lang="en-US" smtClean="0"/>
              <a:t>‹#›</a:t>
            </a:fld>
            <a:endParaRPr lang="en-US"/>
          </a:p>
        </p:txBody>
      </p:sp>
    </p:spTree>
    <p:extLst>
      <p:ext uri="{BB962C8B-B14F-4D97-AF65-F5344CB8AC3E}">
        <p14:creationId xmlns:p14="http://schemas.microsoft.com/office/powerpoint/2010/main" val="877005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EEC620-B195-4F2E-A02E-A89C320F1473}" type="datetimeFigureOut">
              <a:rPr lang="en-US" smtClean="0"/>
              <a:t>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74CED2-6263-46A7-B28E-026C1D4635A3}" type="slidenum">
              <a:rPr lang="en-US" smtClean="0"/>
              <a:t>‹#›</a:t>
            </a:fld>
            <a:endParaRPr lang="en-US"/>
          </a:p>
        </p:txBody>
      </p:sp>
    </p:spTree>
    <p:extLst>
      <p:ext uri="{BB962C8B-B14F-4D97-AF65-F5344CB8AC3E}">
        <p14:creationId xmlns:p14="http://schemas.microsoft.com/office/powerpoint/2010/main" val="3899786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EEC620-B195-4F2E-A02E-A89C320F1473}" type="datetimeFigureOut">
              <a:rPr lang="en-US" smtClean="0"/>
              <a:t>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74CED2-6263-46A7-B28E-026C1D4635A3}" type="slidenum">
              <a:rPr lang="en-US" smtClean="0"/>
              <a:t>‹#›</a:t>
            </a:fld>
            <a:endParaRPr lang="en-US"/>
          </a:p>
        </p:txBody>
      </p:sp>
    </p:spTree>
    <p:extLst>
      <p:ext uri="{BB962C8B-B14F-4D97-AF65-F5344CB8AC3E}">
        <p14:creationId xmlns:p14="http://schemas.microsoft.com/office/powerpoint/2010/main" val="852754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EEC620-B195-4F2E-A02E-A89C320F1473}" type="datetimeFigureOut">
              <a:rPr lang="en-US" smtClean="0"/>
              <a:t>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74CED2-6263-46A7-B28E-026C1D4635A3}" type="slidenum">
              <a:rPr lang="en-US" smtClean="0"/>
              <a:t>‹#›</a:t>
            </a:fld>
            <a:endParaRPr lang="en-US"/>
          </a:p>
        </p:txBody>
      </p:sp>
    </p:spTree>
    <p:extLst>
      <p:ext uri="{BB962C8B-B14F-4D97-AF65-F5344CB8AC3E}">
        <p14:creationId xmlns:p14="http://schemas.microsoft.com/office/powerpoint/2010/main" val="1112331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EEC620-B195-4F2E-A02E-A89C320F1473}" type="datetimeFigureOut">
              <a:rPr lang="en-US" smtClean="0"/>
              <a:t>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74CED2-6263-46A7-B28E-026C1D4635A3}" type="slidenum">
              <a:rPr lang="en-US" smtClean="0"/>
              <a:t>‹#›</a:t>
            </a:fld>
            <a:endParaRPr lang="en-US"/>
          </a:p>
        </p:txBody>
      </p:sp>
    </p:spTree>
    <p:extLst>
      <p:ext uri="{BB962C8B-B14F-4D97-AF65-F5344CB8AC3E}">
        <p14:creationId xmlns:p14="http://schemas.microsoft.com/office/powerpoint/2010/main" val="3007746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EEC620-B195-4F2E-A02E-A89C320F1473}" type="datetimeFigureOut">
              <a:rPr lang="en-US" smtClean="0"/>
              <a:t>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74CED2-6263-46A7-B28E-026C1D4635A3}" type="slidenum">
              <a:rPr lang="en-US" smtClean="0"/>
              <a:t>‹#›</a:t>
            </a:fld>
            <a:endParaRPr lang="en-US"/>
          </a:p>
        </p:txBody>
      </p:sp>
    </p:spTree>
    <p:extLst>
      <p:ext uri="{BB962C8B-B14F-4D97-AF65-F5344CB8AC3E}">
        <p14:creationId xmlns:p14="http://schemas.microsoft.com/office/powerpoint/2010/main" val="43462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mr@rosenfeld.com"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Exclamation mark on a yellow background">
            <a:extLst>
              <a:ext uri="{FF2B5EF4-FFF2-40B4-BE49-F238E27FC236}">
                <a16:creationId xmlns:a16="http://schemas.microsoft.com/office/drawing/2014/main" id="{B3A10345-F1B5-43B7-6990-AA4366687A3C}"/>
              </a:ext>
            </a:extLst>
          </p:cNvPr>
          <p:cNvPicPr>
            <a:picLocks noChangeAspect="1"/>
          </p:cNvPicPr>
          <p:nvPr/>
        </p:nvPicPr>
        <p:blipFill rotWithShape="1">
          <a:blip r:embed="rId2"/>
          <a:srcRect l="20630" r="7712" b="-1"/>
          <a:stretch/>
        </p:blipFill>
        <p:spPr>
          <a:xfrm>
            <a:off x="764988" y="1665937"/>
            <a:ext cx="3368969" cy="3526125"/>
          </a:xfrm>
          <a:prstGeom prst="rect">
            <a:avLst/>
          </a:prstGeom>
        </p:spPr>
      </p:pic>
      <p:sp>
        <p:nvSpPr>
          <p:cNvPr id="57" name="Freeform: Shape 42">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A90B011-5D37-DACA-C4DD-51C3DAF82539}"/>
              </a:ext>
            </a:extLst>
          </p:cNvPr>
          <p:cNvSpPr>
            <a:spLocks noGrp="1"/>
          </p:cNvSpPr>
          <p:nvPr>
            <p:ph type="title"/>
          </p:nvPr>
        </p:nvSpPr>
        <p:spPr>
          <a:xfrm>
            <a:off x="5759354" y="457201"/>
            <a:ext cx="5337270" cy="1835911"/>
          </a:xfrm>
        </p:spPr>
        <p:txBody>
          <a:bodyPr anchor="b">
            <a:normAutofit/>
          </a:bodyPr>
          <a:lstStyle/>
          <a:p>
            <a:br>
              <a:rPr lang="en-US" sz="3000">
                <a:solidFill>
                  <a:srgbClr val="FFFFFF"/>
                </a:solidFill>
                <a:latin typeface="Chap Medium" panose="02010600000000000000" pitchFamily="50" charset="0"/>
              </a:rPr>
            </a:br>
            <a:r>
              <a:rPr lang="en-US" sz="3000">
                <a:solidFill>
                  <a:srgbClr val="FFFFFF"/>
                </a:solidFill>
                <a:latin typeface="Chap Medium" panose="02010600000000000000" pitchFamily="50" charset="0"/>
              </a:rPr>
              <a:t>Mental Health Parity and Addiction Equity Act (“MHPAEA”)</a:t>
            </a:r>
            <a:br>
              <a:rPr lang="en-US" sz="3000">
                <a:solidFill>
                  <a:srgbClr val="FFFFFF"/>
                </a:solidFill>
                <a:latin typeface="Chap Medium" panose="02010600000000000000" pitchFamily="50" charset="0"/>
              </a:rPr>
            </a:br>
            <a:endParaRPr lang="en-US" sz="3000">
              <a:solidFill>
                <a:srgbClr val="FFFFFF"/>
              </a:solidFill>
            </a:endParaRPr>
          </a:p>
        </p:txBody>
      </p:sp>
      <p:sp>
        <p:nvSpPr>
          <p:cNvPr id="58"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1270EE4-1C42-7FDB-4D9A-E97B242B1536}"/>
              </a:ext>
            </a:extLst>
          </p:cNvPr>
          <p:cNvSpPr>
            <a:spLocks noGrp="1"/>
          </p:cNvSpPr>
          <p:nvPr>
            <p:ph idx="1"/>
          </p:nvPr>
        </p:nvSpPr>
        <p:spPr>
          <a:xfrm>
            <a:off x="5759354" y="2798064"/>
            <a:ext cx="5461095" cy="3417611"/>
          </a:xfrm>
        </p:spPr>
        <p:txBody>
          <a:bodyPr anchor="t">
            <a:normAutofit/>
          </a:bodyPr>
          <a:lstStyle/>
          <a:p>
            <a:endParaRPr lang="en-US" sz="2200" dirty="0">
              <a:solidFill>
                <a:srgbClr val="FFFFFF"/>
              </a:solidFill>
            </a:endParaRPr>
          </a:p>
          <a:p>
            <a:pPr marL="0" indent="0">
              <a:buNone/>
            </a:pPr>
            <a:r>
              <a:rPr lang="en-US" sz="2200" dirty="0">
                <a:solidFill>
                  <a:srgbClr val="FFFFFF"/>
                </a:solidFill>
              </a:rPr>
              <a:t>Mala M. Rafik</a:t>
            </a:r>
          </a:p>
          <a:p>
            <a:pPr marL="0" indent="0">
              <a:buNone/>
            </a:pPr>
            <a:r>
              <a:rPr lang="en-US" sz="2200" dirty="0">
                <a:solidFill>
                  <a:srgbClr val="FFFFFF"/>
                </a:solidFill>
              </a:rPr>
              <a:t>Rosenfeld &amp; Rafik, P.C.</a:t>
            </a:r>
          </a:p>
          <a:p>
            <a:pPr marL="0" indent="0">
              <a:buNone/>
            </a:pPr>
            <a:r>
              <a:rPr lang="en-US" sz="2200" dirty="0">
                <a:solidFill>
                  <a:srgbClr val="FFFFFF"/>
                </a:solidFill>
              </a:rPr>
              <a:t>184 High Street, Suite 503</a:t>
            </a:r>
          </a:p>
          <a:p>
            <a:pPr marL="0" indent="0">
              <a:buNone/>
            </a:pPr>
            <a:r>
              <a:rPr lang="en-US" sz="2200" dirty="0">
                <a:solidFill>
                  <a:srgbClr val="FFFFFF"/>
                </a:solidFill>
              </a:rPr>
              <a:t>Boston, MA 02110</a:t>
            </a:r>
          </a:p>
          <a:p>
            <a:pPr marL="0" indent="0">
              <a:buNone/>
            </a:pPr>
            <a:r>
              <a:rPr lang="en-US" sz="2200" dirty="0">
                <a:solidFill>
                  <a:srgbClr val="FFFFFF"/>
                </a:solidFill>
                <a:hlinkClick r:id="rId3"/>
              </a:rPr>
              <a:t>mmr@rosenfeld.com</a:t>
            </a:r>
            <a:endParaRPr lang="en-US" sz="2200" dirty="0">
              <a:solidFill>
                <a:srgbClr val="FFFFFF"/>
              </a:solidFill>
            </a:endParaRPr>
          </a:p>
          <a:p>
            <a:pPr marL="0" indent="0">
              <a:buNone/>
            </a:pPr>
            <a:r>
              <a:rPr lang="en-US" sz="2200" dirty="0">
                <a:solidFill>
                  <a:srgbClr val="FFFFFF"/>
                </a:solidFill>
              </a:rPr>
              <a:t>617-604-1160 </a:t>
            </a:r>
          </a:p>
        </p:txBody>
      </p:sp>
      <p:pic>
        <p:nvPicPr>
          <p:cNvPr id="4" name="Picture 3" descr="Exclamation mark on a yellow background">
            <a:extLst>
              <a:ext uri="{FF2B5EF4-FFF2-40B4-BE49-F238E27FC236}">
                <a16:creationId xmlns:a16="http://schemas.microsoft.com/office/drawing/2014/main" id="{A2555E53-EC38-0B34-1EFC-DB431D61F713}"/>
              </a:ext>
            </a:extLst>
          </p:cNvPr>
          <p:cNvPicPr>
            <a:picLocks noChangeAspect="1"/>
          </p:cNvPicPr>
          <p:nvPr/>
        </p:nvPicPr>
        <p:blipFill rotWithShape="1">
          <a:blip r:embed="rId2"/>
          <a:srcRect l="20630" r="7712" b="-1"/>
          <a:stretch/>
        </p:blipFill>
        <p:spPr>
          <a:xfrm>
            <a:off x="696342" y="1665937"/>
            <a:ext cx="3368969" cy="3526125"/>
          </a:xfrm>
          <a:prstGeom prst="rect">
            <a:avLst/>
          </a:prstGeom>
        </p:spPr>
      </p:pic>
    </p:spTree>
    <p:extLst>
      <p:ext uri="{BB962C8B-B14F-4D97-AF65-F5344CB8AC3E}">
        <p14:creationId xmlns:p14="http://schemas.microsoft.com/office/powerpoint/2010/main" val="3379057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D758A0E-EDF3-4C8A-9AAF-B84F8014E0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2FE9855-A391-40A9-A6FA-BAC94FB543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7EAE49AD-6754-AD41-0426-151636AD46EA}"/>
              </a:ext>
            </a:extLst>
          </p:cNvPr>
          <p:cNvSpPr>
            <a:spLocks noGrp="1"/>
          </p:cNvSpPr>
          <p:nvPr>
            <p:ph type="title"/>
          </p:nvPr>
        </p:nvSpPr>
        <p:spPr>
          <a:xfrm>
            <a:off x="804672" y="4733073"/>
            <a:ext cx="9833548" cy="1439129"/>
          </a:xfrm>
        </p:spPr>
        <p:txBody>
          <a:bodyPr>
            <a:normAutofit/>
          </a:bodyPr>
          <a:lstStyle/>
          <a:p>
            <a:r>
              <a:rPr lang="en-US" sz="3300" kern="1200" dirty="0">
                <a:solidFill>
                  <a:schemeClr val="tx2"/>
                </a:solidFill>
                <a:latin typeface="+mj-lt"/>
                <a:ea typeface="+mj-ea"/>
                <a:cs typeface="+mj-cs"/>
              </a:rPr>
              <a:t>Statutory and Regulatory Changes to MHPAEA (Cont.)</a:t>
            </a:r>
            <a:br>
              <a:rPr lang="en-US" sz="3300" kern="1200" dirty="0">
                <a:solidFill>
                  <a:schemeClr val="tx2"/>
                </a:solidFill>
                <a:latin typeface="+mj-lt"/>
                <a:ea typeface="+mj-ea"/>
                <a:cs typeface="+mj-cs"/>
              </a:rPr>
            </a:br>
            <a:endParaRPr lang="en-US" sz="3300" dirty="0">
              <a:solidFill>
                <a:schemeClr val="tx2"/>
              </a:solidFill>
            </a:endParaRPr>
          </a:p>
        </p:txBody>
      </p:sp>
      <p:sp>
        <p:nvSpPr>
          <p:cNvPr id="3" name="Content Placeholder 2">
            <a:extLst>
              <a:ext uri="{FF2B5EF4-FFF2-40B4-BE49-F238E27FC236}">
                <a16:creationId xmlns:a16="http://schemas.microsoft.com/office/drawing/2014/main" id="{1896D3A0-14CD-8574-9074-8A4E719E02A4}"/>
              </a:ext>
            </a:extLst>
          </p:cNvPr>
          <p:cNvSpPr>
            <a:spLocks noGrp="1"/>
          </p:cNvSpPr>
          <p:nvPr>
            <p:ph idx="1"/>
          </p:nvPr>
        </p:nvSpPr>
        <p:spPr>
          <a:xfrm>
            <a:off x="804672" y="1650974"/>
            <a:ext cx="9833548" cy="2945574"/>
          </a:xfrm>
          <a:effectLst>
            <a:glow>
              <a:schemeClr val="accent1">
                <a:alpha val="40000"/>
              </a:schemeClr>
            </a:glow>
            <a:outerShdw dir="5400000" algn="ctr" rotWithShape="0">
              <a:srgbClr val="000000">
                <a:alpha val="33773"/>
              </a:srgbClr>
            </a:outerShdw>
            <a:softEdge rad="0"/>
          </a:effectLst>
          <a:scene3d>
            <a:camera prst="orthographicFront"/>
            <a:lightRig rig="threePt" dir="t"/>
          </a:scene3d>
          <a:sp3d extrusionH="76200">
            <a:bevelT prst="angle"/>
            <a:extrusionClr>
              <a:schemeClr val="accent2"/>
            </a:extrusionClr>
          </a:sp3d>
        </p:spPr>
        <p:txBody>
          <a:bodyPr anchor="ctr">
            <a:normAutofit/>
          </a:bodyPr>
          <a:lstStyle/>
          <a:p>
            <a:pPr lvl="1"/>
            <a:r>
              <a:rPr lang="en-US" sz="1800" dirty="0">
                <a:solidFill>
                  <a:schemeClr val="tx2"/>
                </a:solidFill>
              </a:rPr>
              <a:t>DOL FAQ6—States “a participant, beneficiary, or enrollee” may request the plan’s NQTL analysis</a:t>
            </a:r>
          </a:p>
          <a:p>
            <a:pPr lvl="2"/>
            <a:r>
              <a:rPr lang="en-US" sz="1800" dirty="0">
                <a:solidFill>
                  <a:schemeClr val="tx2"/>
                </a:solidFill>
              </a:rPr>
              <a:t>For both MH/SUD and M/S benefit NQTLs</a:t>
            </a:r>
          </a:p>
          <a:p>
            <a:pPr lvl="2"/>
            <a:r>
              <a:rPr lang="en-US" sz="1800" dirty="0">
                <a:solidFill>
                  <a:schemeClr val="tx2"/>
                </a:solidFill>
              </a:rPr>
              <a:t>Based on, inter alia, 29 U.S.C. § 1024(b), 29 C.F.R. §§ 2590.712(d)(3), 2520.104b-1, 2560.503-1, and 2590.715-2719.</a:t>
            </a:r>
          </a:p>
          <a:p>
            <a:pPr lvl="2"/>
            <a:r>
              <a:rPr lang="en-US" sz="1800" dirty="0">
                <a:solidFill>
                  <a:schemeClr val="tx2"/>
                </a:solidFill>
              </a:rPr>
              <a:t>Full and fair review vs. § 1132(c) penalty claim?</a:t>
            </a:r>
          </a:p>
          <a:p>
            <a:endParaRPr lang="en-US" sz="1800" dirty="0">
              <a:solidFill>
                <a:schemeClr val="tx2"/>
              </a:solidFill>
            </a:endParaRPr>
          </a:p>
        </p:txBody>
      </p:sp>
      <p:grpSp>
        <p:nvGrpSpPr>
          <p:cNvPr id="12" name="Group 11">
            <a:extLst>
              <a:ext uri="{FF2B5EF4-FFF2-40B4-BE49-F238E27FC236}">
                <a16:creationId xmlns:a16="http://schemas.microsoft.com/office/drawing/2014/main" id="{13621FAC-5123-4838-A7BE-271A4095B2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535970" y="4114799"/>
            <a:ext cx="3655725" cy="2743201"/>
            <a:chOff x="-305" y="-1"/>
            <a:chExt cx="3832880" cy="2876136"/>
          </a:xfrm>
        </p:grpSpPr>
        <p:sp>
          <p:nvSpPr>
            <p:cNvPr id="13" name="Freeform: Shape 12">
              <a:extLst>
                <a:ext uri="{FF2B5EF4-FFF2-40B4-BE49-F238E27FC236}">
                  <a16:creationId xmlns:a16="http://schemas.microsoft.com/office/drawing/2014/main" id="{9084F7DB-2C1C-470A-A963-600DAEF0A4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1B6B121-76D5-4D26-92B4-697EBDEE30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94B9A53-60A5-4916-BC15-DB03763D9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7CB5DB3-B68B-4EDB-8EB4-F70741361A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9852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7F3BFA0-F4C3-FC6C-502A-4FBA0701DE58}"/>
              </a:ext>
            </a:extLst>
          </p:cNvPr>
          <p:cNvPicPr>
            <a:picLocks noChangeAspect="1"/>
          </p:cNvPicPr>
          <p:nvPr/>
        </p:nvPicPr>
        <p:blipFill rotWithShape="1">
          <a:blip r:embed="rId2"/>
          <a:srcRect t="2292" r="4726" b="10567"/>
          <a:stretch/>
        </p:blipFill>
        <p:spPr>
          <a:xfrm>
            <a:off x="20" y="10"/>
            <a:ext cx="12191980" cy="6857990"/>
          </a:xfrm>
          <a:prstGeom prst="rect">
            <a:avLst/>
          </a:prstGeom>
        </p:spPr>
      </p:pic>
      <p:sp>
        <p:nvSpPr>
          <p:cNvPr id="15" name="Rectangle 14">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E252704-5335-295D-0AA8-99C86D3FC5C4}"/>
              </a:ext>
            </a:extLst>
          </p:cNvPr>
          <p:cNvSpPr>
            <a:spLocks noGrp="1"/>
          </p:cNvSpPr>
          <p:nvPr>
            <p:ph type="title"/>
          </p:nvPr>
        </p:nvSpPr>
        <p:spPr>
          <a:xfrm>
            <a:off x="838200" y="365125"/>
            <a:ext cx="10515600" cy="1325563"/>
          </a:xfrm>
        </p:spPr>
        <p:txBody>
          <a:bodyPr>
            <a:normAutofit/>
          </a:bodyPr>
          <a:lstStyle/>
          <a:p>
            <a:r>
              <a:rPr lang="en-US" dirty="0"/>
              <a:t>Sample request for NQTL Analysis </a:t>
            </a:r>
          </a:p>
        </p:txBody>
      </p:sp>
      <p:graphicFrame>
        <p:nvGraphicFramePr>
          <p:cNvPr id="5" name="Content Placeholder 2">
            <a:extLst>
              <a:ext uri="{FF2B5EF4-FFF2-40B4-BE49-F238E27FC236}">
                <a16:creationId xmlns:a16="http://schemas.microsoft.com/office/drawing/2014/main" id="{9121E0FB-6403-5CB2-CE38-3F8069C5A49D}"/>
              </a:ext>
            </a:extLst>
          </p:cNvPr>
          <p:cNvGraphicFramePr>
            <a:graphicFrameLocks noGrp="1"/>
          </p:cNvGraphicFramePr>
          <p:nvPr>
            <p:ph idx="1"/>
            <p:extLst>
              <p:ext uri="{D42A27DB-BD31-4B8C-83A1-F6EECF244321}">
                <p14:modId xmlns:p14="http://schemas.microsoft.com/office/powerpoint/2010/main" val="414858720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60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8AA19-D84A-0822-C763-589CE04E364C}"/>
              </a:ext>
            </a:extLst>
          </p:cNvPr>
          <p:cNvSpPr>
            <a:spLocks noGrp="1"/>
          </p:cNvSpPr>
          <p:nvPr>
            <p:ph type="title"/>
          </p:nvPr>
        </p:nvSpPr>
        <p:spPr/>
        <p:txBody>
          <a:bodyPr>
            <a:normAutofit fontScale="90000"/>
          </a:bodyPr>
          <a:lstStyle/>
          <a:p>
            <a:br>
              <a:rPr lang="en-US" sz="4400" kern="1200" dirty="0">
                <a:solidFill>
                  <a:schemeClr val="tx2"/>
                </a:solidFill>
                <a:latin typeface="+mj-lt"/>
                <a:ea typeface="+mj-ea"/>
                <a:cs typeface="+mj-cs"/>
              </a:rPr>
            </a:br>
            <a:r>
              <a:rPr lang="en-US" sz="4400" kern="1200" dirty="0">
                <a:solidFill>
                  <a:schemeClr val="tx2"/>
                </a:solidFill>
                <a:latin typeface="+mj-lt"/>
                <a:ea typeface="+mj-ea"/>
                <a:cs typeface="+mj-cs"/>
              </a:rPr>
              <a:t>Statutory and Regulatory Changes to MHPAEA (Cont.)</a:t>
            </a:r>
            <a:br>
              <a:rPr lang="en-US" sz="4400" kern="1200" dirty="0">
                <a:solidFill>
                  <a:schemeClr val="tx2"/>
                </a:solidFill>
                <a:latin typeface="+mj-lt"/>
                <a:ea typeface="+mj-ea"/>
                <a:cs typeface="+mj-cs"/>
              </a:rPr>
            </a:br>
            <a:endParaRPr lang="en-US" dirty="0"/>
          </a:p>
        </p:txBody>
      </p:sp>
      <p:graphicFrame>
        <p:nvGraphicFramePr>
          <p:cNvPr id="5" name="Content Placeholder 2">
            <a:extLst>
              <a:ext uri="{FF2B5EF4-FFF2-40B4-BE49-F238E27FC236}">
                <a16:creationId xmlns:a16="http://schemas.microsoft.com/office/drawing/2014/main" id="{7740E45B-8A3D-6B35-9451-343A9C3B1EA9}"/>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9893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a:extLst>
              <a:ext uri="{FF2B5EF4-FFF2-40B4-BE49-F238E27FC236}">
                <a16:creationId xmlns:a16="http://schemas.microsoft.com/office/drawing/2014/main" id="{94D81A01-AC33-DEA3-8655-1E438FD087E1}"/>
              </a:ext>
            </a:extLst>
          </p:cNvPr>
          <p:cNvSpPr txBox="1">
            <a:spLocks/>
          </p:cNvSpPr>
          <p:nvPr/>
        </p:nvSpPr>
        <p:spPr>
          <a:xfrm>
            <a:off x="1171074" y="1396686"/>
            <a:ext cx="3240506" cy="406462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spcBef>
                <a:spcPct val="0"/>
              </a:spcBef>
              <a:spcAft>
                <a:spcPts val="600"/>
              </a:spcAft>
            </a:pPr>
            <a:r>
              <a:rPr lang="en-US" sz="4400" kern="1200" dirty="0">
                <a:solidFill>
                  <a:srgbClr val="FFFFFF"/>
                </a:solidFill>
                <a:latin typeface="+mj-lt"/>
                <a:ea typeface="+mj-ea"/>
                <a:cs typeface="+mj-cs"/>
              </a:rPr>
              <a:t>MHPAEA NQTL Causes of Action</a:t>
            </a:r>
          </a:p>
        </p:txBody>
      </p:sp>
      <p:sp>
        <p:nvSpPr>
          <p:cNvPr id="25" name="Arc 24">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92D0A750-DF9D-17DC-A030-794712E32649}"/>
              </a:ext>
            </a:extLst>
          </p:cNvPr>
          <p:cNvSpPr>
            <a:spLocks noGrp="1"/>
          </p:cNvSpPr>
          <p:nvPr>
            <p:ph idx="1"/>
          </p:nvPr>
        </p:nvSpPr>
        <p:spPr>
          <a:xfrm>
            <a:off x="5370153" y="1526033"/>
            <a:ext cx="5536397" cy="3935281"/>
          </a:xfrm>
        </p:spPr>
        <p:txBody>
          <a:bodyPr vert="horz" lIns="91440" tIns="45720" rIns="91440" bIns="45720" rtlCol="0">
            <a:normAutofit/>
          </a:bodyPr>
          <a:lstStyle/>
          <a:p>
            <a:r>
              <a:rPr lang="en-US" sz="2000" dirty="0"/>
              <a:t>The Core Federal Regulation—Plans may not impose NQTLs on MH/SUD unless, “as written and in operation,” the “processes, strategies, evidentiary standards, or other factors used in applying the nonquantitative treatment limitation to mental health or substance use disorder benefits . . . are comparable to, and are applied no more stringently than, the processes, strategies, evidentiary standards, or other factors used in applying the limitation with respect to medical/surgical benefits ….” 29 C.F.R. § 2590.712(a);</a:t>
            </a:r>
            <a:r>
              <a:rPr lang="en-US" sz="2000" i="1" dirty="0"/>
              <a:t> A.Z. by and through E.Z. v. Regence </a:t>
            </a:r>
            <a:r>
              <a:rPr lang="en-US" sz="2000" i="1" dirty="0" err="1"/>
              <a:t>Blueshield</a:t>
            </a:r>
            <a:r>
              <a:rPr lang="en-US" sz="2000" dirty="0"/>
              <a:t>, 333 F.Supp.3d 1069, 1078 (D. Wash. 2018).</a:t>
            </a:r>
          </a:p>
          <a:p>
            <a:pPr marL="0"/>
            <a:endParaRPr lang="en-US" sz="2000" dirty="0"/>
          </a:p>
        </p:txBody>
      </p:sp>
      <p:sp>
        <p:nvSpPr>
          <p:cNvPr id="3" name="Footer Placeholder 8">
            <a:extLst>
              <a:ext uri="{FF2B5EF4-FFF2-40B4-BE49-F238E27FC236}">
                <a16:creationId xmlns:a16="http://schemas.microsoft.com/office/drawing/2014/main" id="{320BEF8C-5CB8-E211-7436-68867F8CD5AC}"/>
              </a:ext>
            </a:extLst>
          </p:cNvPr>
          <p:cNvSpPr txBox="1">
            <a:spLocks/>
          </p:cNvSpPr>
          <p:nvPr/>
        </p:nvSpPr>
        <p:spPr>
          <a:xfrm>
            <a:off x="9657080" y="6522720"/>
            <a:ext cx="2458720" cy="28548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solidFill>
                <a:srgbClr val="003A5D"/>
              </a:solidFill>
              <a:latin typeface="Avenir Medium" panose="020B0603020203020204" pitchFamily="34" charset="-78"/>
              <a:cs typeface="Avenir Medium" panose="020B0603020203020204" pitchFamily="34" charset="-78"/>
            </a:endParaRPr>
          </a:p>
        </p:txBody>
      </p:sp>
    </p:spTree>
    <p:extLst>
      <p:ext uri="{BB962C8B-B14F-4D97-AF65-F5344CB8AC3E}">
        <p14:creationId xmlns:p14="http://schemas.microsoft.com/office/powerpoint/2010/main" val="421105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0EDB1F-050E-8E14-D6BD-7420C8582F2C}"/>
              </a:ext>
            </a:extLst>
          </p:cNvPr>
          <p:cNvSpPr>
            <a:spLocks noGrp="1"/>
          </p:cNvSpPr>
          <p:nvPr>
            <p:ph type="title"/>
          </p:nvPr>
        </p:nvSpPr>
        <p:spPr>
          <a:xfrm>
            <a:off x="1245072" y="1289765"/>
            <a:ext cx="3651101" cy="4270963"/>
          </a:xfrm>
        </p:spPr>
        <p:txBody>
          <a:bodyPr anchor="ctr">
            <a:normAutofit/>
          </a:bodyPr>
          <a:lstStyle/>
          <a:p>
            <a:pPr algn="ctr"/>
            <a:r>
              <a:rPr lang="en-US" sz="4800" kern="1200">
                <a:solidFill>
                  <a:srgbClr val="FFFFFF"/>
                </a:solidFill>
                <a:latin typeface="+mj-lt"/>
                <a:ea typeface="+mj-ea"/>
                <a:cs typeface="+mj-cs"/>
              </a:rPr>
              <a:t>MHPAEA NQTL Causes of Action</a:t>
            </a:r>
            <a:br>
              <a:rPr lang="en-US" sz="4800" kern="1200">
                <a:solidFill>
                  <a:srgbClr val="FFFFFF"/>
                </a:solidFill>
                <a:latin typeface="+mj-lt"/>
                <a:ea typeface="+mj-ea"/>
                <a:cs typeface="+mj-cs"/>
              </a:rPr>
            </a:br>
            <a:r>
              <a:rPr lang="en-US" sz="4800" kern="1200">
                <a:solidFill>
                  <a:srgbClr val="FFFFFF"/>
                </a:solidFill>
                <a:latin typeface="+mj-lt"/>
                <a:ea typeface="+mj-ea"/>
                <a:cs typeface="+mj-cs"/>
              </a:rPr>
              <a:t> Causes of Action (Cont.)</a:t>
            </a:r>
            <a:endParaRPr lang="en-US" sz="4800">
              <a:solidFill>
                <a:srgbClr val="FFFFFF"/>
              </a:solidFill>
            </a:endParaRP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B7A3DF49-658A-BEE2-AA94-C3A5E3B640C5}"/>
              </a:ext>
            </a:extLst>
          </p:cNvPr>
          <p:cNvSpPr>
            <a:spLocks noGrp="1"/>
          </p:cNvSpPr>
          <p:nvPr>
            <p:ph idx="1"/>
          </p:nvPr>
        </p:nvSpPr>
        <p:spPr>
          <a:xfrm>
            <a:off x="6297233" y="518400"/>
            <a:ext cx="4771607" cy="5837949"/>
          </a:xfrm>
        </p:spPr>
        <p:txBody>
          <a:bodyPr anchor="ctr">
            <a:normAutofit/>
          </a:bodyPr>
          <a:lstStyle/>
          <a:p>
            <a:r>
              <a:rPr lang="en-US" sz="1400">
                <a:solidFill>
                  <a:schemeClr val="tx1">
                    <a:alpha val="80000"/>
                  </a:schemeClr>
                </a:solidFill>
              </a:rPr>
              <a:t>Variations in Elements—Here are two examples:  Plaintiff’s burden (via evidence on MSJ or factual allegations on MTD):</a:t>
            </a:r>
          </a:p>
          <a:p>
            <a:pPr lvl="1"/>
            <a:r>
              <a:rPr lang="en-US" sz="1400">
                <a:solidFill>
                  <a:schemeClr val="tx1">
                    <a:alpha val="80000"/>
                  </a:schemeClr>
                </a:solidFill>
              </a:rPr>
              <a:t>“the relevant group health plan is subject to the Parity Act;”</a:t>
            </a:r>
          </a:p>
          <a:p>
            <a:pPr lvl="1"/>
            <a:r>
              <a:rPr lang="en-US" sz="1400">
                <a:solidFill>
                  <a:schemeClr val="tx1">
                    <a:alpha val="80000"/>
                  </a:schemeClr>
                </a:solidFill>
              </a:rPr>
              <a:t>“the plan provides both medical/surgical benefits and mental health or substance use disorder benefits;”</a:t>
            </a:r>
          </a:p>
          <a:p>
            <a:pPr lvl="1"/>
            <a:r>
              <a:rPr lang="en-US" sz="1400">
                <a:solidFill>
                  <a:schemeClr val="tx1">
                    <a:alpha val="80000"/>
                  </a:schemeClr>
                </a:solidFill>
              </a:rPr>
              <a:t>“the plan includes a treatment limitation for mental health or substance use disorder benefits that is more restrictive than medical/surgical benefits; and”</a:t>
            </a:r>
          </a:p>
          <a:p>
            <a:pPr lvl="1"/>
            <a:r>
              <a:rPr lang="en-US" sz="1400">
                <a:solidFill>
                  <a:schemeClr val="tx1">
                    <a:alpha val="80000"/>
                  </a:schemeClr>
                </a:solidFill>
              </a:rPr>
              <a:t>“the mental health or substance use disorder benefit being limited is in the same classification as the medical/surgical benefit to which it is being compared.”  </a:t>
            </a:r>
            <a:r>
              <a:rPr lang="en-US" sz="1400" i="1">
                <a:solidFill>
                  <a:schemeClr val="tx1">
                    <a:alpha val="80000"/>
                  </a:schemeClr>
                </a:solidFill>
              </a:rPr>
              <a:t>K.K. v. Premera Blue Cross</a:t>
            </a:r>
            <a:r>
              <a:rPr lang="en-US" sz="1400">
                <a:solidFill>
                  <a:schemeClr val="tx1">
                    <a:alpha val="80000"/>
                  </a:schemeClr>
                </a:solidFill>
              </a:rPr>
              <a:t>, Case No. C21-1611-JCC, 2022 WL 1719134 (D. Wash. 2022)</a:t>
            </a:r>
          </a:p>
          <a:p>
            <a:pPr marL="457200" lvl="1"/>
            <a:r>
              <a:rPr lang="en-US" sz="1400">
                <a:solidFill>
                  <a:schemeClr val="tx1">
                    <a:alpha val="80000"/>
                  </a:schemeClr>
                </a:solidFill>
              </a:rPr>
              <a:t>OR</a:t>
            </a:r>
          </a:p>
          <a:p>
            <a:pPr lvl="1"/>
            <a:r>
              <a:rPr lang="en-US" sz="1400">
                <a:solidFill>
                  <a:schemeClr val="tx1">
                    <a:alpha val="80000"/>
                  </a:schemeClr>
                </a:solidFill>
              </a:rPr>
              <a:t>“identify a specific treatment limitation on mental health benefits;”</a:t>
            </a:r>
          </a:p>
          <a:p>
            <a:pPr lvl="1"/>
            <a:r>
              <a:rPr lang="en-US" sz="1400">
                <a:solidFill>
                  <a:schemeClr val="tx1">
                    <a:alpha val="80000"/>
                  </a:schemeClr>
                </a:solidFill>
              </a:rPr>
              <a:t>“identify medical/surgical care covered by the plan that is analogous to the mental health/substance abuse care for which the plaintiffs seek benefits; and”</a:t>
            </a:r>
          </a:p>
          <a:p>
            <a:pPr lvl="1"/>
            <a:r>
              <a:rPr lang="en-US" sz="1400">
                <a:solidFill>
                  <a:schemeClr val="tx1">
                    <a:alpha val="80000"/>
                  </a:schemeClr>
                </a:solidFill>
              </a:rPr>
              <a:t>“plausibly allege a disparity between the treatment limitation on mental health benefits as compared to the limitations that defendants would apply to the covered medical/surgical analog.”  </a:t>
            </a:r>
            <a:r>
              <a:rPr lang="en-US" sz="1400" i="1">
                <a:solidFill>
                  <a:schemeClr val="tx1">
                    <a:alpha val="80000"/>
                  </a:schemeClr>
                </a:solidFill>
              </a:rPr>
              <a:t>L.L. v. Anthem Blue Cross Life and Health Ins.</a:t>
            </a:r>
            <a:r>
              <a:rPr lang="en-US" sz="1400">
                <a:solidFill>
                  <a:schemeClr val="tx1">
                    <a:alpha val="80000"/>
                  </a:schemeClr>
                </a:solidFill>
              </a:rPr>
              <a:t>, --F.Supp.3d--, 2023 WL 2480053, *2 (D. Utah 2023)</a:t>
            </a:r>
          </a:p>
          <a:p>
            <a:endParaRPr lang="en-US" sz="1400">
              <a:solidFill>
                <a:schemeClr val="tx1">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4145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ubtitle 2">
            <a:extLst>
              <a:ext uri="{FF2B5EF4-FFF2-40B4-BE49-F238E27FC236}">
                <a16:creationId xmlns:a16="http://schemas.microsoft.com/office/drawing/2014/main" id="{94D81A01-AC33-DEA3-8655-1E438FD087E1}"/>
              </a:ext>
            </a:extLst>
          </p:cNvPr>
          <p:cNvSpPr txBox="1">
            <a:spLocks/>
          </p:cNvSpPr>
          <p:nvPr/>
        </p:nvSpPr>
        <p:spPr>
          <a:xfrm>
            <a:off x="1371597" y="348865"/>
            <a:ext cx="10044023" cy="877729"/>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spcBef>
                <a:spcPct val="0"/>
              </a:spcBef>
              <a:spcAft>
                <a:spcPts val="600"/>
              </a:spcAft>
            </a:pPr>
            <a:r>
              <a:rPr lang="en-US" sz="4000" kern="1200">
                <a:solidFill>
                  <a:srgbClr val="FFFFFF"/>
                </a:solidFill>
                <a:latin typeface="+mj-lt"/>
                <a:ea typeface="+mj-ea"/>
                <a:cs typeface="+mj-cs"/>
              </a:rPr>
              <a:t>FACIAL VS. AS APPLIED VIOLATIONS</a:t>
            </a:r>
          </a:p>
        </p:txBody>
      </p:sp>
      <p:sp>
        <p:nvSpPr>
          <p:cNvPr id="3" name="Footer Placeholder 8">
            <a:extLst>
              <a:ext uri="{FF2B5EF4-FFF2-40B4-BE49-F238E27FC236}">
                <a16:creationId xmlns:a16="http://schemas.microsoft.com/office/drawing/2014/main" id="{320BEF8C-5CB8-E211-7436-68867F8CD5AC}"/>
              </a:ext>
            </a:extLst>
          </p:cNvPr>
          <p:cNvSpPr txBox="1">
            <a:spLocks/>
          </p:cNvSpPr>
          <p:nvPr/>
        </p:nvSpPr>
        <p:spPr>
          <a:xfrm>
            <a:off x="9657080" y="6522720"/>
            <a:ext cx="2458720" cy="28548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solidFill>
                <a:srgbClr val="003A5D"/>
              </a:solidFill>
              <a:latin typeface="Avenir Medium" panose="020B0603020203020204" pitchFamily="34" charset="-78"/>
              <a:cs typeface="Avenir Medium" panose="020B0603020203020204" pitchFamily="34" charset="-78"/>
            </a:endParaRPr>
          </a:p>
        </p:txBody>
      </p:sp>
      <p:graphicFrame>
        <p:nvGraphicFramePr>
          <p:cNvPr id="9" name="Content Placeholder 4">
            <a:extLst>
              <a:ext uri="{FF2B5EF4-FFF2-40B4-BE49-F238E27FC236}">
                <a16:creationId xmlns:a16="http://schemas.microsoft.com/office/drawing/2014/main" id="{288F65D9-682E-DB76-97E0-0C2FE481CC9A}"/>
              </a:ext>
            </a:extLst>
          </p:cNvPr>
          <p:cNvGraphicFramePr>
            <a:graphicFrameLocks noGrp="1"/>
          </p:cNvGraphicFramePr>
          <p:nvPr>
            <p:ph idx="1"/>
            <p:extLst>
              <p:ext uri="{D42A27DB-BD31-4B8C-83A1-F6EECF244321}">
                <p14:modId xmlns:p14="http://schemas.microsoft.com/office/powerpoint/2010/main" val="651351149"/>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8587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ubtitle 2">
            <a:extLst>
              <a:ext uri="{FF2B5EF4-FFF2-40B4-BE49-F238E27FC236}">
                <a16:creationId xmlns:a16="http://schemas.microsoft.com/office/drawing/2014/main" id="{94D81A01-AC33-DEA3-8655-1E438FD087E1}"/>
              </a:ext>
            </a:extLst>
          </p:cNvPr>
          <p:cNvSpPr txBox="1">
            <a:spLocks/>
          </p:cNvSpPr>
          <p:nvPr/>
        </p:nvSpPr>
        <p:spPr>
          <a:xfrm>
            <a:off x="1371597" y="348865"/>
            <a:ext cx="10044023" cy="877729"/>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spcBef>
                <a:spcPct val="0"/>
              </a:spcBef>
              <a:spcAft>
                <a:spcPts val="600"/>
              </a:spcAft>
            </a:pPr>
            <a:r>
              <a:rPr lang="en-US" sz="3100" kern="1200">
                <a:solidFill>
                  <a:srgbClr val="FFFFFF"/>
                </a:solidFill>
                <a:latin typeface="+mj-lt"/>
                <a:ea typeface="+mj-ea"/>
                <a:cs typeface="+mj-cs"/>
              </a:rPr>
              <a:t>TRUE MHPAEA CLAIMS V. REPACKAGED BENEFITS CLAIMS</a:t>
            </a:r>
          </a:p>
        </p:txBody>
      </p:sp>
      <p:sp>
        <p:nvSpPr>
          <p:cNvPr id="3" name="Footer Placeholder 8">
            <a:extLst>
              <a:ext uri="{FF2B5EF4-FFF2-40B4-BE49-F238E27FC236}">
                <a16:creationId xmlns:a16="http://schemas.microsoft.com/office/drawing/2014/main" id="{320BEF8C-5CB8-E211-7436-68867F8CD5AC}"/>
              </a:ext>
            </a:extLst>
          </p:cNvPr>
          <p:cNvSpPr txBox="1">
            <a:spLocks/>
          </p:cNvSpPr>
          <p:nvPr/>
        </p:nvSpPr>
        <p:spPr>
          <a:xfrm>
            <a:off x="9657080" y="6522720"/>
            <a:ext cx="2458720" cy="28548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solidFill>
                <a:srgbClr val="003A5D"/>
              </a:solidFill>
              <a:latin typeface="Avenir Medium" panose="020B0603020203020204" pitchFamily="34" charset="-78"/>
              <a:cs typeface="Avenir Medium" panose="020B0603020203020204" pitchFamily="34" charset="-78"/>
            </a:endParaRPr>
          </a:p>
        </p:txBody>
      </p:sp>
      <p:graphicFrame>
        <p:nvGraphicFramePr>
          <p:cNvPr id="9" name="Content Placeholder 4">
            <a:extLst>
              <a:ext uri="{FF2B5EF4-FFF2-40B4-BE49-F238E27FC236}">
                <a16:creationId xmlns:a16="http://schemas.microsoft.com/office/drawing/2014/main" id="{115CFE01-902D-58F8-E692-EAA9D91EFC89}"/>
              </a:ext>
            </a:extLst>
          </p:cNvPr>
          <p:cNvGraphicFramePr>
            <a:graphicFrameLocks noGrp="1"/>
          </p:cNvGraphicFramePr>
          <p:nvPr>
            <p:ph idx="1"/>
            <p:extLst>
              <p:ext uri="{D42A27DB-BD31-4B8C-83A1-F6EECF244321}">
                <p14:modId xmlns:p14="http://schemas.microsoft.com/office/powerpoint/2010/main" val="548114883"/>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7763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ubtitle 2">
            <a:extLst>
              <a:ext uri="{FF2B5EF4-FFF2-40B4-BE49-F238E27FC236}">
                <a16:creationId xmlns:a16="http://schemas.microsoft.com/office/drawing/2014/main" id="{94D81A01-AC33-DEA3-8655-1E438FD087E1}"/>
              </a:ext>
            </a:extLst>
          </p:cNvPr>
          <p:cNvSpPr txBox="1">
            <a:spLocks/>
          </p:cNvSpPr>
          <p:nvPr/>
        </p:nvSpPr>
        <p:spPr>
          <a:xfrm>
            <a:off x="1371597" y="348865"/>
            <a:ext cx="10044023" cy="877729"/>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spcBef>
                <a:spcPct val="0"/>
              </a:spcBef>
              <a:spcAft>
                <a:spcPts val="600"/>
              </a:spcAft>
            </a:pPr>
            <a:r>
              <a:rPr lang="en-US" sz="4000" kern="1200">
                <a:solidFill>
                  <a:srgbClr val="FFFFFF"/>
                </a:solidFill>
                <a:latin typeface="+mj-lt"/>
                <a:ea typeface="+mj-ea"/>
                <a:cs typeface="+mj-cs"/>
              </a:rPr>
              <a:t>Issues with Standard of Review</a:t>
            </a:r>
          </a:p>
        </p:txBody>
      </p:sp>
      <p:sp>
        <p:nvSpPr>
          <p:cNvPr id="3" name="Footer Placeholder 8">
            <a:extLst>
              <a:ext uri="{FF2B5EF4-FFF2-40B4-BE49-F238E27FC236}">
                <a16:creationId xmlns:a16="http://schemas.microsoft.com/office/drawing/2014/main" id="{320BEF8C-5CB8-E211-7436-68867F8CD5AC}"/>
              </a:ext>
            </a:extLst>
          </p:cNvPr>
          <p:cNvSpPr txBox="1">
            <a:spLocks/>
          </p:cNvSpPr>
          <p:nvPr/>
        </p:nvSpPr>
        <p:spPr>
          <a:xfrm>
            <a:off x="9657080" y="6522720"/>
            <a:ext cx="2458720" cy="28548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solidFill>
                <a:srgbClr val="003A5D"/>
              </a:solidFill>
              <a:latin typeface="Avenir Medium" panose="020B0603020203020204" pitchFamily="34" charset="-78"/>
              <a:cs typeface="Avenir Medium" panose="020B0603020203020204" pitchFamily="34" charset="-78"/>
            </a:endParaRPr>
          </a:p>
        </p:txBody>
      </p:sp>
      <p:graphicFrame>
        <p:nvGraphicFramePr>
          <p:cNvPr id="9" name="Content Placeholder 4">
            <a:extLst>
              <a:ext uri="{FF2B5EF4-FFF2-40B4-BE49-F238E27FC236}">
                <a16:creationId xmlns:a16="http://schemas.microsoft.com/office/drawing/2014/main" id="{9935C500-46C6-C076-EBE5-CCDD99D12351}"/>
              </a:ext>
            </a:extLst>
          </p:cNvPr>
          <p:cNvGraphicFramePr>
            <a:graphicFrameLocks noGrp="1"/>
          </p:cNvGraphicFramePr>
          <p:nvPr>
            <p:ph idx="1"/>
            <p:extLst>
              <p:ext uri="{D42A27DB-BD31-4B8C-83A1-F6EECF244321}">
                <p14:modId xmlns:p14="http://schemas.microsoft.com/office/powerpoint/2010/main" val="1074949237"/>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6513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a:extLst>
              <a:ext uri="{FF2B5EF4-FFF2-40B4-BE49-F238E27FC236}">
                <a16:creationId xmlns:a16="http://schemas.microsoft.com/office/drawing/2014/main" id="{94D81A01-AC33-DEA3-8655-1E438FD087E1}"/>
              </a:ext>
            </a:extLst>
          </p:cNvPr>
          <p:cNvSpPr txBox="1">
            <a:spLocks/>
          </p:cNvSpPr>
          <p:nvPr/>
        </p:nvSpPr>
        <p:spPr>
          <a:xfrm>
            <a:off x="1136397" y="502020"/>
            <a:ext cx="5323715" cy="1642970"/>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spcBef>
                <a:spcPct val="0"/>
              </a:spcBef>
              <a:spcAft>
                <a:spcPts val="600"/>
              </a:spcAft>
            </a:pPr>
            <a:r>
              <a:rPr lang="en-US" sz="4000" kern="1200">
                <a:solidFill>
                  <a:schemeClr val="tx1"/>
                </a:solidFill>
                <a:latin typeface="+mj-lt"/>
                <a:ea typeface="+mj-ea"/>
                <a:cs typeface="+mj-cs"/>
              </a:rPr>
              <a:t>Discovery in MHPAEA Cases</a:t>
            </a:r>
          </a:p>
        </p:txBody>
      </p:sp>
      <p:sp>
        <p:nvSpPr>
          <p:cNvPr id="5" name="Content Placeholder 4">
            <a:extLst>
              <a:ext uri="{FF2B5EF4-FFF2-40B4-BE49-F238E27FC236}">
                <a16:creationId xmlns:a16="http://schemas.microsoft.com/office/drawing/2014/main" id="{92D0A750-DF9D-17DC-A030-794712E32649}"/>
              </a:ext>
            </a:extLst>
          </p:cNvPr>
          <p:cNvSpPr>
            <a:spLocks noGrp="1"/>
          </p:cNvSpPr>
          <p:nvPr>
            <p:ph idx="1"/>
          </p:nvPr>
        </p:nvSpPr>
        <p:spPr>
          <a:xfrm>
            <a:off x="1144923" y="2405894"/>
            <a:ext cx="5315189" cy="3535083"/>
          </a:xfrm>
        </p:spPr>
        <p:txBody>
          <a:bodyPr vert="horz" lIns="91440" tIns="45720" rIns="91440" bIns="45720" rtlCol="0" anchor="t">
            <a:normAutofit/>
          </a:bodyPr>
          <a:lstStyle/>
          <a:p>
            <a:r>
              <a:rPr lang="en-US" sz="1400"/>
              <a:t>ERISA’s General Limitations—</a:t>
            </a:r>
          </a:p>
          <a:p>
            <a:pPr lvl="1"/>
            <a:r>
              <a:rPr lang="en-US" sz="1400"/>
              <a:t>Under the arbitrary and capricious or abuse of discretion standard of review, discovery in cases involving benefit claims under 29 U.S.C. § 1132(a)(1)(B) is limited to the administrative record.</a:t>
            </a:r>
          </a:p>
          <a:p>
            <a:pPr lvl="1"/>
            <a:r>
              <a:rPr lang="en-US" sz="1400"/>
              <a:t>Principle is that the reviewing court must conduct its review based on the facts known to the administrator at the time the administrator made its decision.  </a:t>
            </a:r>
            <a:r>
              <a:rPr lang="en-US" sz="1400" i="1"/>
              <a:t>See e.g., Faulkner v. Columbia Gas Transmission</a:t>
            </a:r>
            <a:r>
              <a:rPr lang="en-US" sz="1400"/>
              <a:t>, LLC, 2011 WL 589728, *4 (N.D. W. Va. February 10, 2011). And a decision-maker does not abuse its discretion for failing to consider information it did not have. </a:t>
            </a:r>
            <a:r>
              <a:rPr lang="en-US" sz="1400" i="1"/>
              <a:t>Sandoval v. Aetna Life &amp; Cas. Ins. Co</a:t>
            </a:r>
            <a:r>
              <a:rPr lang="en-US" sz="1400"/>
              <a:t>, 967 F.2d 377, 380 (10th Cir. 1992)</a:t>
            </a:r>
          </a:p>
          <a:p>
            <a:pPr lvl="1"/>
            <a:r>
              <a:rPr lang="en-US" sz="1400"/>
              <a:t>Primary goal of ERISA is to provide inexpensive and timely resolution of claims.</a:t>
            </a:r>
          </a:p>
          <a:p>
            <a:pPr marL="0"/>
            <a:endParaRPr lang="en-US" sz="1400"/>
          </a:p>
        </p:txBody>
      </p:sp>
      <p:sp>
        <p:nvSpPr>
          <p:cNvPr id="20" name="Rectangle 19">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Exclamation mark on a yellow background">
            <a:extLst>
              <a:ext uri="{FF2B5EF4-FFF2-40B4-BE49-F238E27FC236}">
                <a16:creationId xmlns:a16="http://schemas.microsoft.com/office/drawing/2014/main" id="{044E308C-7206-F603-1EED-3CB409F7B1DB}"/>
              </a:ext>
            </a:extLst>
          </p:cNvPr>
          <p:cNvPicPr>
            <a:picLocks noChangeAspect="1"/>
          </p:cNvPicPr>
          <p:nvPr/>
        </p:nvPicPr>
        <p:blipFill rotWithShape="1">
          <a:blip r:embed="rId2"/>
          <a:srcRect l="27337" r="14419" b="-1"/>
          <a:stretch/>
        </p:blipFill>
        <p:spPr>
          <a:xfrm>
            <a:off x="7191931" y="909081"/>
            <a:ext cx="3938601" cy="5071731"/>
          </a:xfrm>
          <a:prstGeom prst="rect">
            <a:avLst/>
          </a:prstGeom>
        </p:spPr>
      </p:pic>
      <p:sp>
        <p:nvSpPr>
          <p:cNvPr id="3" name="Footer Placeholder 8">
            <a:extLst>
              <a:ext uri="{FF2B5EF4-FFF2-40B4-BE49-F238E27FC236}">
                <a16:creationId xmlns:a16="http://schemas.microsoft.com/office/drawing/2014/main" id="{320BEF8C-5CB8-E211-7436-68867F8CD5AC}"/>
              </a:ext>
            </a:extLst>
          </p:cNvPr>
          <p:cNvSpPr txBox="1">
            <a:spLocks/>
          </p:cNvSpPr>
          <p:nvPr/>
        </p:nvSpPr>
        <p:spPr>
          <a:xfrm>
            <a:off x="9657080" y="6522720"/>
            <a:ext cx="2458720" cy="28548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solidFill>
                <a:srgbClr val="003A5D"/>
              </a:solidFill>
              <a:latin typeface="Avenir Medium" panose="020B0603020203020204" pitchFamily="34" charset="-78"/>
              <a:cs typeface="Avenir Medium" panose="020B0603020203020204" pitchFamily="34" charset="-78"/>
            </a:endParaRPr>
          </a:p>
        </p:txBody>
      </p:sp>
    </p:spTree>
    <p:extLst>
      <p:ext uri="{BB962C8B-B14F-4D97-AF65-F5344CB8AC3E}">
        <p14:creationId xmlns:p14="http://schemas.microsoft.com/office/powerpoint/2010/main" val="3317408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5C46FBEB-FEAC-41EE-AABC-0675020D3338}"/>
              </a:ext>
            </a:extLst>
          </p:cNvPr>
          <p:cNvSpPr>
            <a:spLocks noGrp="1"/>
          </p:cNvSpPr>
          <p:nvPr>
            <p:ph type="title"/>
          </p:nvPr>
        </p:nvSpPr>
        <p:spPr>
          <a:xfrm>
            <a:off x="838200" y="365125"/>
            <a:ext cx="5387502" cy="1325563"/>
          </a:xfrm>
        </p:spPr>
        <p:txBody>
          <a:bodyPr>
            <a:normAutofit/>
          </a:bodyPr>
          <a:lstStyle/>
          <a:p>
            <a:r>
              <a:rPr lang="en-US" sz="3700" dirty="0">
                <a:latin typeface="+mj-lt"/>
                <a:ea typeface="+mj-ea"/>
                <a:cs typeface="+mj-cs"/>
              </a:rPr>
              <a:t>Discovery in MHPAEA Cases</a:t>
            </a:r>
            <a:br>
              <a:rPr lang="en-US" sz="3700" dirty="0">
                <a:latin typeface="+mj-lt"/>
                <a:ea typeface="+mj-ea"/>
                <a:cs typeface="+mj-cs"/>
              </a:rPr>
            </a:br>
            <a:endParaRPr lang="en-US" sz="3700" dirty="0"/>
          </a:p>
        </p:txBody>
      </p:sp>
      <p:sp>
        <p:nvSpPr>
          <p:cNvPr id="3" name="Content Placeholder 2">
            <a:extLst>
              <a:ext uri="{FF2B5EF4-FFF2-40B4-BE49-F238E27FC236}">
                <a16:creationId xmlns:a16="http://schemas.microsoft.com/office/drawing/2014/main" id="{81134006-E180-E1A1-78FF-7C5D5886524E}"/>
              </a:ext>
            </a:extLst>
          </p:cNvPr>
          <p:cNvSpPr>
            <a:spLocks noGrp="1"/>
          </p:cNvSpPr>
          <p:nvPr>
            <p:ph idx="1"/>
          </p:nvPr>
        </p:nvSpPr>
        <p:spPr>
          <a:xfrm>
            <a:off x="838200" y="1825625"/>
            <a:ext cx="5387502" cy="4351338"/>
          </a:xfrm>
        </p:spPr>
        <p:txBody>
          <a:bodyPr>
            <a:normAutofit fontScale="92500" lnSpcReduction="20000"/>
          </a:bodyPr>
          <a:lstStyle/>
          <a:p>
            <a:r>
              <a:rPr lang="en-US" sz="2000" dirty="0">
                <a:cs typeface="Avenir Medium" panose="020B0603020203020204" pitchFamily="34" charset="-78"/>
              </a:rPr>
              <a:t>MHPAEA May Be Different—</a:t>
            </a:r>
          </a:p>
          <a:p>
            <a:pPr lvl="1"/>
            <a:r>
              <a:rPr lang="en-US" sz="2000" dirty="0">
                <a:cs typeface="Avenir Medium" panose="020B0603020203020204" pitchFamily="34" charset="-78"/>
              </a:rPr>
              <a:t>Some discovery has been allowed beyond the administrative record for MHPAEA claims. </a:t>
            </a:r>
            <a:r>
              <a:rPr lang="en-US" sz="2000" i="1" dirty="0">
                <a:cs typeface="Avenir Medium" panose="020B0603020203020204" pitchFamily="34" charset="-78"/>
              </a:rPr>
              <a:t>David S. v. United Healthcare Ins. Co.</a:t>
            </a:r>
            <a:r>
              <a:rPr lang="en-US" sz="2000" dirty="0">
                <a:cs typeface="Avenir Medium" panose="020B0603020203020204" pitchFamily="34" charset="-78"/>
              </a:rPr>
              <a:t>, Case No. 2:18-cv-00803-RJS-DAO, 2020 WL 5821203 at *3  (D. Utah Sept. 30, 2020); </a:t>
            </a:r>
            <a:r>
              <a:rPr lang="en-US" sz="2000" i="1" dirty="0">
                <a:cs typeface="Avenir Medium" panose="020B0603020203020204" pitchFamily="34" charset="-78"/>
              </a:rPr>
              <a:t>Peter E. v. United Healthcare Servs.</a:t>
            </a:r>
            <a:r>
              <a:rPr lang="en-US" sz="2000" dirty="0">
                <a:cs typeface="Avenir Medium" panose="020B0603020203020204" pitchFamily="34" charset="-78"/>
              </a:rPr>
              <a:t>, 2020 U.S. Dist. LEXIS 138687, *7-11, 2020 WL 4437261 (D. Utah 2020).</a:t>
            </a:r>
          </a:p>
          <a:p>
            <a:pPr lvl="1"/>
            <a:r>
              <a:rPr lang="en-US" sz="2000" dirty="0">
                <a:cs typeface="Avenir Medium" panose="020B0603020203020204" pitchFamily="34" charset="-78"/>
              </a:rPr>
              <a:t>Argument is because MHPAEA and 29 C.F.R. § 2590.712(c)(4) require comparing “any processes, strategies, evidentiary standards, or other factors” used in evaluating NQTLs for both MH/SUD and M/S treatment, discovery is appropriate in order to determine these issues.</a:t>
            </a:r>
          </a:p>
          <a:p>
            <a:pPr lvl="1"/>
            <a:r>
              <a:rPr lang="en-US" sz="2000" dirty="0">
                <a:cs typeface="Avenir Medium" panose="020B0603020203020204" pitchFamily="34" charset="-78"/>
              </a:rPr>
              <a:t>But if nearly every case asserts a MHPAEA claim, does the MHPAEA discovery defeat ERISA’s principles of inexpensive and timely claims resolution?</a:t>
            </a:r>
          </a:p>
          <a:p>
            <a:endParaRPr lang="en-US" sz="1100" dirty="0"/>
          </a:p>
        </p:txBody>
      </p:sp>
      <p:pic>
        <p:nvPicPr>
          <p:cNvPr id="5" name="Picture 4" descr="Exclamation mark on a yellow background">
            <a:extLst>
              <a:ext uri="{FF2B5EF4-FFF2-40B4-BE49-F238E27FC236}">
                <a16:creationId xmlns:a16="http://schemas.microsoft.com/office/drawing/2014/main" id="{DAB4076C-58D5-2F25-0E70-3B938647FBE3}"/>
              </a:ext>
            </a:extLst>
          </p:cNvPr>
          <p:cNvPicPr>
            <a:picLocks noChangeAspect="1"/>
          </p:cNvPicPr>
          <p:nvPr/>
        </p:nvPicPr>
        <p:blipFill rotWithShape="1">
          <a:blip r:embed="rId2"/>
          <a:srcRect l="18445" r="6445"/>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21"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819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Gavel">
            <a:extLst>
              <a:ext uri="{FF2B5EF4-FFF2-40B4-BE49-F238E27FC236}">
                <a16:creationId xmlns:a16="http://schemas.microsoft.com/office/drawing/2014/main" id="{A4E9DCF1-3AF3-7AF3-A327-3605F0AFAE0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988" y="1744515"/>
            <a:ext cx="3368969" cy="3368969"/>
          </a:xfrm>
          <a:prstGeom prst="rect">
            <a:avLst/>
          </a:prstGeom>
        </p:spPr>
      </p:pic>
      <p:sp>
        <p:nvSpPr>
          <p:cNvPr id="28" name="Freeform: Shape 27">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7" name="Subtitle 2">
            <a:extLst>
              <a:ext uri="{FF2B5EF4-FFF2-40B4-BE49-F238E27FC236}">
                <a16:creationId xmlns:a16="http://schemas.microsoft.com/office/drawing/2014/main" id="{94D81A01-AC33-DEA3-8655-1E438FD087E1}"/>
              </a:ext>
            </a:extLst>
          </p:cNvPr>
          <p:cNvSpPr txBox="1">
            <a:spLocks/>
          </p:cNvSpPr>
          <p:nvPr/>
        </p:nvSpPr>
        <p:spPr>
          <a:xfrm>
            <a:off x="5759354" y="457201"/>
            <a:ext cx="5337270" cy="1835911"/>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spcBef>
                <a:spcPct val="0"/>
              </a:spcBef>
              <a:spcAft>
                <a:spcPts val="600"/>
              </a:spcAft>
            </a:pPr>
            <a:r>
              <a:rPr lang="en-US" sz="3800" kern="1200">
                <a:solidFill>
                  <a:srgbClr val="FFFFFF"/>
                </a:solidFill>
                <a:latin typeface="+mj-lt"/>
                <a:ea typeface="+mj-ea"/>
                <a:cs typeface="+mj-cs"/>
              </a:rPr>
              <a:t>Fundamentals of the Mental Health Parity and Addiction Equity Act</a:t>
            </a:r>
          </a:p>
        </p:txBody>
      </p:sp>
      <p:sp>
        <p:nvSpPr>
          <p:cNvPr id="30"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92D0A750-DF9D-17DC-A030-794712E32649}"/>
              </a:ext>
            </a:extLst>
          </p:cNvPr>
          <p:cNvSpPr>
            <a:spLocks noGrp="1"/>
          </p:cNvSpPr>
          <p:nvPr>
            <p:ph idx="1"/>
          </p:nvPr>
        </p:nvSpPr>
        <p:spPr>
          <a:xfrm>
            <a:off x="5759354" y="2798064"/>
            <a:ext cx="5461095" cy="3417611"/>
          </a:xfrm>
        </p:spPr>
        <p:txBody>
          <a:bodyPr vert="horz" lIns="91440" tIns="45720" rIns="91440" bIns="45720" rtlCol="0" anchor="t">
            <a:normAutofit lnSpcReduction="10000"/>
          </a:bodyPr>
          <a:lstStyle/>
          <a:p>
            <a:pPr fontAlgn="base"/>
            <a:r>
              <a:rPr lang="en-US" sz="2200" dirty="0">
                <a:solidFill>
                  <a:srgbClr val="FFFFFF"/>
                </a:solidFill>
              </a:rPr>
              <a:t>Amendment to ERISA 29 U.S.C. § 1185a—Requires plans to ensure parity between mental health and substance use disorder treatment (“MH/SUD”) and medical or surgical treatment (“M/S”).  29 U.S.C. § 1185a(a)(3); </a:t>
            </a:r>
            <a:r>
              <a:rPr lang="en-US" sz="2200" i="1" dirty="0">
                <a:solidFill>
                  <a:schemeClr val="bg1"/>
                </a:solidFill>
                <a:effectLst/>
              </a:rPr>
              <a:t>N.R. by and through S.R. v. Raytheon Company</a:t>
            </a:r>
            <a:r>
              <a:rPr lang="en-US" sz="2200" dirty="0">
                <a:solidFill>
                  <a:schemeClr val="bg1"/>
                </a:solidFill>
                <a:effectLst/>
              </a:rPr>
              <a:t>, 24 F.4th 740, 746-7 (1st Cir. 2022).</a:t>
            </a:r>
          </a:p>
          <a:p>
            <a:pPr fontAlgn="base"/>
            <a:endParaRPr lang="en-US" sz="2200" i="1" dirty="0">
              <a:solidFill>
                <a:schemeClr val="bg1"/>
              </a:solidFill>
              <a:effectLst/>
            </a:endParaRPr>
          </a:p>
          <a:p>
            <a:pPr marL="0" indent="0">
              <a:buNone/>
            </a:pPr>
            <a:br>
              <a:rPr lang="en-US" sz="1600" dirty="0"/>
            </a:br>
            <a:endParaRPr lang="en-US" sz="2200" b="1" dirty="0">
              <a:solidFill>
                <a:srgbClr val="FFFFFF"/>
              </a:solidFill>
            </a:endParaRPr>
          </a:p>
        </p:txBody>
      </p:sp>
      <p:sp>
        <p:nvSpPr>
          <p:cNvPr id="3" name="Footer Placeholder 8">
            <a:extLst>
              <a:ext uri="{FF2B5EF4-FFF2-40B4-BE49-F238E27FC236}">
                <a16:creationId xmlns:a16="http://schemas.microsoft.com/office/drawing/2014/main" id="{320BEF8C-5CB8-E211-7436-68867F8CD5AC}"/>
              </a:ext>
            </a:extLst>
          </p:cNvPr>
          <p:cNvSpPr txBox="1">
            <a:spLocks/>
          </p:cNvSpPr>
          <p:nvPr/>
        </p:nvSpPr>
        <p:spPr>
          <a:xfrm>
            <a:off x="9657080" y="6522720"/>
            <a:ext cx="2458720" cy="28548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solidFill>
                <a:srgbClr val="003A5D"/>
              </a:solidFill>
              <a:latin typeface="Avenir Medium" panose="020B0603020203020204" pitchFamily="34" charset="-78"/>
              <a:cs typeface="Avenir Medium" panose="020B0603020203020204" pitchFamily="34" charset="-78"/>
            </a:endParaRPr>
          </a:p>
        </p:txBody>
      </p:sp>
    </p:spTree>
    <p:extLst>
      <p:ext uri="{BB962C8B-B14F-4D97-AF65-F5344CB8AC3E}">
        <p14:creationId xmlns:p14="http://schemas.microsoft.com/office/powerpoint/2010/main" val="1555156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ubtitle 2">
            <a:extLst>
              <a:ext uri="{FF2B5EF4-FFF2-40B4-BE49-F238E27FC236}">
                <a16:creationId xmlns:a16="http://schemas.microsoft.com/office/drawing/2014/main" id="{94D81A01-AC33-DEA3-8655-1E438FD087E1}"/>
              </a:ext>
            </a:extLst>
          </p:cNvPr>
          <p:cNvSpPr txBox="1">
            <a:spLocks/>
          </p:cNvSpPr>
          <p:nvPr/>
        </p:nvSpPr>
        <p:spPr>
          <a:xfrm>
            <a:off x="1371597" y="348865"/>
            <a:ext cx="10044023" cy="877729"/>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spcBef>
                <a:spcPct val="0"/>
              </a:spcBef>
              <a:spcAft>
                <a:spcPts val="600"/>
              </a:spcAft>
            </a:pPr>
            <a:r>
              <a:rPr lang="en-US" sz="4000" kern="1200">
                <a:solidFill>
                  <a:srgbClr val="FFFFFF"/>
                </a:solidFill>
                <a:latin typeface="+mj-lt"/>
                <a:ea typeface="+mj-ea"/>
                <a:cs typeface="+mj-cs"/>
              </a:rPr>
              <a:t>Discovery in MHPAEA Cases (Cont.)</a:t>
            </a:r>
          </a:p>
        </p:txBody>
      </p:sp>
      <p:sp>
        <p:nvSpPr>
          <p:cNvPr id="3" name="Footer Placeholder 8">
            <a:extLst>
              <a:ext uri="{FF2B5EF4-FFF2-40B4-BE49-F238E27FC236}">
                <a16:creationId xmlns:a16="http://schemas.microsoft.com/office/drawing/2014/main" id="{320BEF8C-5CB8-E211-7436-68867F8CD5AC}"/>
              </a:ext>
            </a:extLst>
          </p:cNvPr>
          <p:cNvSpPr txBox="1">
            <a:spLocks/>
          </p:cNvSpPr>
          <p:nvPr/>
        </p:nvSpPr>
        <p:spPr>
          <a:xfrm>
            <a:off x="9657080" y="6522720"/>
            <a:ext cx="2458720" cy="28548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solidFill>
                <a:srgbClr val="003A5D"/>
              </a:solidFill>
              <a:latin typeface="Avenir Medium" panose="020B0603020203020204" pitchFamily="34" charset="-78"/>
              <a:cs typeface="Avenir Medium" panose="020B0603020203020204" pitchFamily="34" charset="-78"/>
            </a:endParaRPr>
          </a:p>
        </p:txBody>
      </p:sp>
      <p:graphicFrame>
        <p:nvGraphicFramePr>
          <p:cNvPr id="9" name="Content Placeholder 4">
            <a:extLst>
              <a:ext uri="{FF2B5EF4-FFF2-40B4-BE49-F238E27FC236}">
                <a16:creationId xmlns:a16="http://schemas.microsoft.com/office/drawing/2014/main" id="{FF5B2312-C6D0-40A1-9D09-467C7BD4AF7A}"/>
              </a:ext>
            </a:extLst>
          </p:cNvPr>
          <p:cNvGraphicFramePr>
            <a:graphicFrameLocks noGrp="1"/>
          </p:cNvGraphicFramePr>
          <p:nvPr>
            <p:ph idx="1"/>
            <p:extLst>
              <p:ext uri="{D42A27DB-BD31-4B8C-83A1-F6EECF244321}">
                <p14:modId xmlns:p14="http://schemas.microsoft.com/office/powerpoint/2010/main" val="2529295227"/>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3207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4">
            <a:extLst>
              <a:ext uri="{FF2B5EF4-FFF2-40B4-BE49-F238E27FC236}">
                <a16:creationId xmlns:a16="http://schemas.microsoft.com/office/drawing/2014/main" id="{04CB835E-2EB3-3796-B997-F812E3EF1A23}"/>
              </a:ext>
            </a:extLst>
          </p:cNvPr>
          <p:cNvGraphicFramePr>
            <a:graphicFrameLocks noGrp="1"/>
          </p:cNvGraphicFramePr>
          <p:nvPr>
            <p:ph idx="1"/>
            <p:extLst>
              <p:ext uri="{D42A27DB-BD31-4B8C-83A1-F6EECF244321}">
                <p14:modId xmlns:p14="http://schemas.microsoft.com/office/powerpoint/2010/main" val="4136780260"/>
              </p:ext>
            </p:extLst>
          </p:nvPr>
        </p:nvGraphicFramePr>
        <p:xfrm>
          <a:off x="830116" y="1732457"/>
          <a:ext cx="10515600" cy="45257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8">
            <a:extLst>
              <a:ext uri="{FF2B5EF4-FFF2-40B4-BE49-F238E27FC236}">
                <a16:creationId xmlns:a16="http://schemas.microsoft.com/office/drawing/2014/main" id="{320BEF8C-5CB8-E211-7436-68867F8CD5AC}"/>
              </a:ext>
            </a:extLst>
          </p:cNvPr>
          <p:cNvSpPr txBox="1">
            <a:spLocks/>
          </p:cNvSpPr>
          <p:nvPr/>
        </p:nvSpPr>
        <p:spPr>
          <a:xfrm>
            <a:off x="9657080" y="6522720"/>
            <a:ext cx="2458720" cy="28548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solidFill>
                <a:srgbClr val="003A5D"/>
              </a:solidFill>
              <a:latin typeface="Avenir Medium" panose="020B0603020203020204" pitchFamily="34" charset="-78"/>
              <a:cs typeface="Avenir Medium" panose="020B0603020203020204" pitchFamily="34" charset="-78"/>
            </a:endParaRPr>
          </a:p>
        </p:txBody>
      </p:sp>
      <p:sp>
        <p:nvSpPr>
          <p:cNvPr id="7" name="Subtitle 2">
            <a:extLst>
              <a:ext uri="{FF2B5EF4-FFF2-40B4-BE49-F238E27FC236}">
                <a16:creationId xmlns:a16="http://schemas.microsoft.com/office/drawing/2014/main" id="{94D81A01-AC33-DEA3-8655-1E438FD087E1}"/>
              </a:ext>
            </a:extLst>
          </p:cNvPr>
          <p:cNvSpPr txBox="1">
            <a:spLocks/>
          </p:cNvSpPr>
          <p:nvPr/>
        </p:nvSpPr>
        <p:spPr>
          <a:xfrm>
            <a:off x="1518920" y="911289"/>
            <a:ext cx="9025408" cy="531921"/>
          </a:xfrm>
          <a:prstGeom prst="rect">
            <a:avLst/>
          </a:prstGeom>
          <a:no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3200" dirty="0">
                <a:solidFill>
                  <a:srgbClr val="003A5D"/>
                </a:solidFill>
                <a:latin typeface="Chap Medium" panose="02010600000000000000" pitchFamily="50" charset="0"/>
                <a:cs typeface="Avenir Medium" panose="020B0603020203020204" pitchFamily="34" charset="-78"/>
              </a:rPr>
              <a:t>Remedies in MHPAEA Cases</a:t>
            </a:r>
          </a:p>
        </p:txBody>
      </p:sp>
    </p:spTree>
    <p:extLst>
      <p:ext uri="{BB962C8B-B14F-4D97-AF65-F5344CB8AC3E}">
        <p14:creationId xmlns:p14="http://schemas.microsoft.com/office/powerpoint/2010/main" val="3712901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BF2453-5222-3C0C-AB9D-52196A52A37C}"/>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latin typeface="Chap Medium" panose="02010600000000000000" pitchFamily="50" charset="0"/>
                <a:cs typeface="Avenir Medium" panose="020B0603020203020204" pitchFamily="34" charset="-78"/>
              </a:rPr>
              <a:t>Remedies in MHPAEA Cases (Cont.)</a:t>
            </a:r>
            <a:br>
              <a:rPr lang="en-US" sz="4000" dirty="0">
                <a:solidFill>
                  <a:srgbClr val="FFFFFF"/>
                </a:solidFill>
                <a:latin typeface="Chap Medium" panose="02010600000000000000" pitchFamily="50" charset="0"/>
                <a:cs typeface="Avenir Medium" panose="020B0603020203020204" pitchFamily="34" charset="-78"/>
              </a:rPr>
            </a:br>
            <a:endParaRPr lang="en-US" sz="4000" dirty="0">
              <a:solidFill>
                <a:srgbClr val="FFFFFF"/>
              </a:solidFill>
            </a:endParaRPr>
          </a:p>
        </p:txBody>
      </p:sp>
      <p:sp>
        <p:nvSpPr>
          <p:cNvPr id="3" name="Content Placeholder 2">
            <a:extLst>
              <a:ext uri="{FF2B5EF4-FFF2-40B4-BE49-F238E27FC236}">
                <a16:creationId xmlns:a16="http://schemas.microsoft.com/office/drawing/2014/main" id="{4E93D570-11F4-9741-DEFD-B844825B9CC8}"/>
              </a:ext>
            </a:extLst>
          </p:cNvPr>
          <p:cNvSpPr>
            <a:spLocks noGrp="1"/>
          </p:cNvSpPr>
          <p:nvPr>
            <p:ph idx="1"/>
          </p:nvPr>
        </p:nvSpPr>
        <p:spPr>
          <a:xfrm>
            <a:off x="4810259" y="649480"/>
            <a:ext cx="6555347" cy="5546047"/>
          </a:xfrm>
        </p:spPr>
        <p:txBody>
          <a:bodyPr anchor="ctr">
            <a:normAutofit/>
          </a:bodyPr>
          <a:lstStyle/>
          <a:p>
            <a:r>
              <a:rPr lang="en-US" sz="2000">
                <a:cs typeface="Avenir Medium" panose="020B0603020203020204" pitchFamily="34" charset="-78"/>
              </a:rPr>
              <a:t>MHPAEA May Be Different—</a:t>
            </a:r>
          </a:p>
          <a:p>
            <a:pPr lvl="1"/>
            <a:r>
              <a:rPr lang="en-US" sz="2000">
                <a:cs typeface="Avenir Medium" panose="020B0603020203020204" pitchFamily="34" charset="-78"/>
              </a:rPr>
              <a:t>Some discovery has been allowed beyond the administrative record for MHPAEA claims. </a:t>
            </a:r>
            <a:r>
              <a:rPr lang="en-US" sz="2000" i="1">
                <a:cs typeface="Avenir Medium" panose="020B0603020203020204" pitchFamily="34" charset="-78"/>
              </a:rPr>
              <a:t>David S. v. United Healthcare Ins. Co.</a:t>
            </a:r>
            <a:r>
              <a:rPr lang="en-US" sz="2000">
                <a:cs typeface="Avenir Medium" panose="020B0603020203020204" pitchFamily="34" charset="-78"/>
              </a:rPr>
              <a:t>, Case No. 2:18-cv-00803-RJS-DAO, 2020 WL 5821203 at *3  (D. Utah Sept. 30, 2020); </a:t>
            </a:r>
            <a:r>
              <a:rPr lang="en-US" sz="2000" i="1">
                <a:cs typeface="Avenir Medium" panose="020B0603020203020204" pitchFamily="34" charset="-78"/>
              </a:rPr>
              <a:t>Peter E. v. United Healthcare Servs.</a:t>
            </a:r>
            <a:r>
              <a:rPr lang="en-US" sz="2000">
                <a:cs typeface="Avenir Medium" panose="020B0603020203020204" pitchFamily="34" charset="-78"/>
              </a:rPr>
              <a:t>, 2020 U.S. Dist. LEXIS 138687, *7-11, 2020 WL 4437261 (D. Utah 2020).</a:t>
            </a:r>
          </a:p>
          <a:p>
            <a:pPr lvl="1"/>
            <a:r>
              <a:rPr lang="en-US" sz="2000">
                <a:cs typeface="Avenir Medium" panose="020B0603020203020204" pitchFamily="34" charset="-78"/>
              </a:rPr>
              <a:t>Argument is because MHPAEA and 29 C.F.R. § 2590.712(c)(4) require comparing “any processes, strategies, evidentiary standards, or other factors” used in evaluating NQTLs for both MH/SUD and M/S treatment, discovery is appropriate in order to determine these issues.</a:t>
            </a:r>
          </a:p>
          <a:p>
            <a:pPr lvl="1"/>
            <a:r>
              <a:rPr lang="en-US" sz="2000">
                <a:cs typeface="Avenir Medium" panose="020B0603020203020204" pitchFamily="34" charset="-78"/>
              </a:rPr>
              <a:t>But if nearly every case asserts a MHPAEA claim, does the MHPAEA discovery defeat ERISA’s principles of inexpensive and timely claims resolution?</a:t>
            </a:r>
          </a:p>
          <a:p>
            <a:endParaRPr lang="en-US" sz="2000"/>
          </a:p>
        </p:txBody>
      </p:sp>
    </p:spTree>
    <p:extLst>
      <p:ext uri="{BB962C8B-B14F-4D97-AF65-F5344CB8AC3E}">
        <p14:creationId xmlns:p14="http://schemas.microsoft.com/office/powerpoint/2010/main" val="4224449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1B2B56-8439-168D-42B9-40593CE14D1F}"/>
              </a:ext>
            </a:extLst>
          </p:cNvPr>
          <p:cNvSpPr>
            <a:spLocks noGrp="1"/>
          </p:cNvSpPr>
          <p:nvPr>
            <p:ph type="title"/>
          </p:nvPr>
        </p:nvSpPr>
        <p:spPr>
          <a:xfrm>
            <a:off x="838200" y="459863"/>
            <a:ext cx="10515600" cy="1004594"/>
          </a:xfrm>
        </p:spPr>
        <p:txBody>
          <a:bodyPr>
            <a:normAutofit/>
          </a:bodyPr>
          <a:lstStyle/>
          <a:p>
            <a:pPr algn="ctr"/>
            <a:r>
              <a:rPr lang="en-US">
                <a:solidFill>
                  <a:srgbClr val="FFFFFF"/>
                </a:solidFill>
              </a:rPr>
              <a:t>Why is the employer on the hook?	</a:t>
            </a:r>
          </a:p>
        </p:txBody>
      </p:sp>
      <p:sp>
        <p:nvSpPr>
          <p:cNvPr id="27"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8" name="Content Placeholder 2">
            <a:extLst>
              <a:ext uri="{FF2B5EF4-FFF2-40B4-BE49-F238E27FC236}">
                <a16:creationId xmlns:a16="http://schemas.microsoft.com/office/drawing/2014/main" id="{31669A51-DAC2-9FC1-803C-A9ACFA6DBA8E}"/>
              </a:ext>
            </a:extLst>
          </p:cNvPr>
          <p:cNvGraphicFramePr>
            <a:graphicFrameLocks noGrp="1"/>
          </p:cNvGraphicFramePr>
          <p:nvPr>
            <p:ph idx="1"/>
            <p:extLst>
              <p:ext uri="{D42A27DB-BD31-4B8C-83A1-F6EECF244321}">
                <p14:modId xmlns:p14="http://schemas.microsoft.com/office/powerpoint/2010/main" val="687054378"/>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7917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058419-C45B-2B68-0B5B-5B2630694418}"/>
              </a:ext>
            </a:extLst>
          </p:cNvPr>
          <p:cNvSpPr>
            <a:spLocks noGrp="1"/>
          </p:cNvSpPr>
          <p:nvPr>
            <p:ph type="title"/>
          </p:nvPr>
        </p:nvSpPr>
        <p:spPr>
          <a:xfrm>
            <a:off x="1136397" y="502020"/>
            <a:ext cx="5323715" cy="1642970"/>
          </a:xfrm>
        </p:spPr>
        <p:txBody>
          <a:bodyPr anchor="b">
            <a:normAutofit/>
          </a:bodyPr>
          <a:lstStyle/>
          <a:p>
            <a:r>
              <a:rPr lang="en-US" sz="3700" dirty="0"/>
              <a:t>Employer Obligations – Is the Analysis a “Plan document?”</a:t>
            </a:r>
          </a:p>
        </p:txBody>
      </p:sp>
      <p:sp>
        <p:nvSpPr>
          <p:cNvPr id="30" name="Content Placeholder 2">
            <a:extLst>
              <a:ext uri="{FF2B5EF4-FFF2-40B4-BE49-F238E27FC236}">
                <a16:creationId xmlns:a16="http://schemas.microsoft.com/office/drawing/2014/main" id="{A209D6B3-C01D-711B-CDD3-15862651CAA9}"/>
              </a:ext>
            </a:extLst>
          </p:cNvPr>
          <p:cNvSpPr>
            <a:spLocks noGrp="1"/>
          </p:cNvSpPr>
          <p:nvPr>
            <p:ph idx="1"/>
          </p:nvPr>
        </p:nvSpPr>
        <p:spPr>
          <a:xfrm>
            <a:off x="1074945" y="2144990"/>
            <a:ext cx="5393694" cy="3976604"/>
          </a:xfrm>
        </p:spPr>
        <p:txBody>
          <a:bodyPr anchor="t">
            <a:normAutofit fontScale="92500" lnSpcReduction="20000"/>
          </a:bodyPr>
          <a:lstStyle/>
          <a:p>
            <a:pPr marL="0" indent="0">
              <a:buNone/>
            </a:pPr>
            <a:r>
              <a:rPr lang="en-US" sz="1100" dirty="0"/>
              <a:t>Arguably, the comparative analysis is a document under which the plan is established or operated under 29 U.S.C. § 1024(b)(4). The last few reports the Department of Labor (“DOL”) has provided to Congress, including one in July, stress the urgency the U.S. Department of Health and Human Services, U.S. Department of Labor, and the U.S. Department of the Treasury (the “Departments”) feel about the issue of ensuring more people gain better access to MH/SUD treatment. Specifically, on July 25, 2023, the Departments noted:</a:t>
            </a:r>
          </a:p>
          <a:p>
            <a:pPr marL="365760" indent="0">
              <a:buNone/>
            </a:pPr>
            <a:r>
              <a:rPr lang="en-US" sz="1100" dirty="0"/>
              <a:t>“Despite the law’s existence, people seeking coverage for mental health and substance use disorder care continue to face greater barriers when seeking benefits for that than when seeking medical or surgical benefits. . . .</a:t>
            </a:r>
          </a:p>
          <a:p>
            <a:pPr marL="365760" indent="0">
              <a:buNone/>
            </a:pPr>
            <a:r>
              <a:rPr lang="en-US" sz="1100" dirty="0"/>
              <a:t>With the release of the Comparative Analysis Report to Congress, the departments are providing information on their continued enforcement efforts related to nonquantitative treatment limitations and the comparative analyses that health plans and health insurance issuers must provide upon request to show compliance with parity requirements. The report also identifies plans and issuers that failed to comply with the applicable requirements of the Mental Health Parity and Addiction Equity Act.</a:t>
            </a:r>
          </a:p>
          <a:p>
            <a:pPr marL="365760" indent="0">
              <a:buNone/>
            </a:pPr>
            <a:r>
              <a:rPr lang="en-US" sz="1100" dirty="0"/>
              <a:t>“Anyone who has ever lived with a mental health condition or substance use disorder — or who has a friend or family member who has — knows how hard getting through the day can be at times and should not have to be worried about facing obstacles to getting treatment,” said Assistant Secretary for Employee Benefits Security, Lisa M. Gomez. “Yet, throughout the U.S., people in need of help continue to encounter illegal restrictions on their mental health and substance use disorder benefits and struggle to find mental health and substance use treatment providers that participate in their plan’s networks. Today’s proposed rulemaking is an important step for the departments and stakeholders to work together to make parity a reality.”</a:t>
            </a:r>
          </a:p>
          <a:p>
            <a:pPr marL="365760" indent="0">
              <a:buNone/>
            </a:pPr>
            <a:r>
              <a:rPr lang="en-US" sz="1100" dirty="0"/>
              <a:t>“Providing equitable access to health care services for everyone is vital, particularly for those in need of mental health and substance use disorder treatment,” said Centers for Medicare and Medicaid Services Administrator Chiquita Brooks-</a:t>
            </a:r>
            <a:r>
              <a:rPr lang="en-US" sz="1100" dirty="0" err="1"/>
              <a:t>LaSure</a:t>
            </a:r>
            <a:r>
              <a:rPr lang="en-US" sz="1100" dirty="0"/>
              <a:t>. “CMS, working in partnership with other agencies, continues to remove barriers and expand access to critical services. This rule is a demonstration of the administration’s commitment to parity between physical and mental health services and helping to ensure people get the care they need.”</a:t>
            </a:r>
          </a:p>
          <a:p>
            <a:pPr marL="365760"/>
            <a:endParaRPr lang="en-US" sz="800" dirty="0"/>
          </a:p>
          <a:p>
            <a:pPr marL="0" indent="0">
              <a:buNone/>
            </a:pPr>
            <a:endParaRPr lang="en-US" sz="800" dirty="0"/>
          </a:p>
          <a:p>
            <a:endParaRPr lang="en-US" sz="800" dirty="0"/>
          </a:p>
        </p:txBody>
      </p:sp>
      <p:sp>
        <p:nvSpPr>
          <p:cNvPr id="31" name="Rectangle 3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Document">
            <a:extLst>
              <a:ext uri="{FF2B5EF4-FFF2-40B4-BE49-F238E27FC236}">
                <a16:creationId xmlns:a16="http://schemas.microsoft.com/office/drawing/2014/main" id="{61E28A72-CA54-C0D9-E9DF-FF78D65464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75967" y="1359681"/>
            <a:ext cx="4170530" cy="4170530"/>
          </a:xfrm>
          <a:prstGeom prst="rect">
            <a:avLst/>
          </a:prstGeom>
        </p:spPr>
      </p:pic>
    </p:spTree>
    <p:extLst>
      <p:ext uri="{BB962C8B-B14F-4D97-AF65-F5344CB8AC3E}">
        <p14:creationId xmlns:p14="http://schemas.microsoft.com/office/powerpoint/2010/main" val="15701305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7C7D7-9EFF-BABB-A09C-612E1FA95752}"/>
              </a:ext>
            </a:extLst>
          </p:cNvPr>
          <p:cNvSpPr>
            <a:spLocks noGrp="1"/>
          </p:cNvSpPr>
          <p:nvPr>
            <p:ph type="title"/>
          </p:nvPr>
        </p:nvSpPr>
        <p:spPr/>
        <p:txBody>
          <a:bodyPr/>
          <a:lstStyle/>
          <a:p>
            <a:r>
              <a:rPr lang="en-US" dirty="0"/>
              <a:t>Is the comparative analysis a plan document?</a:t>
            </a:r>
          </a:p>
        </p:txBody>
      </p:sp>
      <p:graphicFrame>
        <p:nvGraphicFramePr>
          <p:cNvPr id="11" name="Content Placeholder 2">
            <a:extLst>
              <a:ext uri="{FF2B5EF4-FFF2-40B4-BE49-F238E27FC236}">
                <a16:creationId xmlns:a16="http://schemas.microsoft.com/office/drawing/2014/main" id="{16D1061A-7158-637B-A059-5AC4D807422F}"/>
              </a:ext>
            </a:extLst>
          </p:cNvPr>
          <p:cNvGraphicFramePr>
            <a:graphicFrameLocks noGrp="1"/>
          </p:cNvGraphicFramePr>
          <p:nvPr>
            <p:ph idx="1"/>
            <p:extLst>
              <p:ext uri="{D42A27DB-BD31-4B8C-83A1-F6EECF244321}">
                <p14:modId xmlns:p14="http://schemas.microsoft.com/office/powerpoint/2010/main" val="352092147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2036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17">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Freeform: Shape 19">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Subtitle 2">
            <a:extLst>
              <a:ext uri="{FF2B5EF4-FFF2-40B4-BE49-F238E27FC236}">
                <a16:creationId xmlns:a16="http://schemas.microsoft.com/office/drawing/2014/main" id="{CDAE4484-B081-1542-91E5-24AD7EFEEFA1}"/>
              </a:ext>
            </a:extLst>
          </p:cNvPr>
          <p:cNvSpPr txBox="1">
            <a:spLocks/>
          </p:cNvSpPr>
          <p:nvPr/>
        </p:nvSpPr>
        <p:spPr>
          <a:xfrm>
            <a:off x="1524003" y="1999615"/>
            <a:ext cx="9144000" cy="276402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ctr" fontAlgn="auto">
              <a:spcBef>
                <a:spcPct val="0"/>
              </a:spcBef>
              <a:spcAft>
                <a:spcPts val="600"/>
              </a:spcAft>
              <a:buClrTx/>
              <a:buSzTx/>
              <a:tabLst/>
              <a:defRPr/>
            </a:pPr>
            <a:r>
              <a:rPr kumimoji="0" lang="en-US" sz="7200" b="0" i="0" u="none" strike="noStrike" kern="1200" cap="none" spc="0" normalizeH="0" baseline="0" noProof="0">
                <a:ln>
                  <a:noFill/>
                </a:ln>
                <a:solidFill>
                  <a:schemeClr val="tx1"/>
                </a:solidFill>
                <a:effectLst/>
                <a:uLnTx/>
                <a:uFillTx/>
                <a:latin typeface="+mj-lt"/>
                <a:ea typeface="+mj-ea"/>
                <a:cs typeface="+mj-cs"/>
              </a:rPr>
              <a:t>Q &amp; A</a:t>
            </a:r>
          </a:p>
        </p:txBody>
      </p:sp>
      <p:sp>
        <p:nvSpPr>
          <p:cNvPr id="22" name="Rectangle 21">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ooter Placeholder 8">
            <a:extLst>
              <a:ext uri="{FF2B5EF4-FFF2-40B4-BE49-F238E27FC236}">
                <a16:creationId xmlns:a16="http://schemas.microsoft.com/office/drawing/2014/main" id="{36FB6935-6CA6-C259-1BE9-EF51DBF7E67C}"/>
              </a:ext>
            </a:extLst>
          </p:cNvPr>
          <p:cNvSpPr txBox="1">
            <a:spLocks/>
          </p:cNvSpPr>
          <p:nvPr/>
        </p:nvSpPr>
        <p:spPr>
          <a:xfrm>
            <a:off x="9652000" y="6497320"/>
            <a:ext cx="2458720" cy="28548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3A5D"/>
              </a:solidFill>
              <a:effectLst/>
              <a:uLnTx/>
              <a:uFillTx/>
              <a:latin typeface="Avenir Medium" panose="020B0603020203020204" pitchFamily="34" charset="-78"/>
              <a:ea typeface="+mn-ea"/>
              <a:cs typeface="Avenir Medium" panose="020B0603020203020204" pitchFamily="34" charset="-78"/>
            </a:endParaRPr>
          </a:p>
        </p:txBody>
      </p:sp>
    </p:spTree>
    <p:extLst>
      <p:ext uri="{BB962C8B-B14F-4D97-AF65-F5344CB8AC3E}">
        <p14:creationId xmlns:p14="http://schemas.microsoft.com/office/powerpoint/2010/main" val="4197483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Slide Background Fill">
            <a:extLst>
              <a:ext uri="{FF2B5EF4-FFF2-40B4-BE49-F238E27FC236}">
                <a16:creationId xmlns:a16="http://schemas.microsoft.com/office/drawing/2014/main" id="{7D07B7BC-3270-4CF3-A7AA-0937908AD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3248F5E6-4377-481A-9615-8B26AF96A0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33" name="Color">
              <a:extLst>
                <a:ext uri="{FF2B5EF4-FFF2-40B4-BE49-F238E27FC236}">
                  <a16:creationId xmlns:a16="http://schemas.microsoft.com/office/drawing/2014/main" id="{D8552057-9E04-4499-916A-649BB6B51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Color">
              <a:extLst>
                <a:ext uri="{FF2B5EF4-FFF2-40B4-BE49-F238E27FC236}">
                  <a16:creationId xmlns:a16="http://schemas.microsoft.com/office/drawing/2014/main" id="{D1194A2F-4E63-4228-A833-4D86528EAD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1" name="Graphic 20" descr="Ambulance">
            <a:extLst>
              <a:ext uri="{FF2B5EF4-FFF2-40B4-BE49-F238E27FC236}">
                <a16:creationId xmlns:a16="http://schemas.microsoft.com/office/drawing/2014/main" id="{DD0C0A1D-FCF3-21F3-F359-0A9B5D1701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6385" y="2197387"/>
            <a:ext cx="3903162" cy="3903162"/>
          </a:xfrm>
          <a:prstGeom prst="rect">
            <a:avLst/>
          </a:prstGeom>
        </p:spPr>
      </p:pic>
      <p:grpSp>
        <p:nvGrpSpPr>
          <p:cNvPr id="36" name="Group 35">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7" name="Freeform: Shape 36">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8" name="Freeform: Shape 37">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9" name="Freeform: Shape 38">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0" name="Freeform: Shape 39">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1" name="Freeform: Shape 40">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2" name="Freeform: Shape 41">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3" name="Freeform: Shape 42">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0B3643F3-93E0-88CC-2D5F-508F79C2B834}"/>
              </a:ext>
            </a:extLst>
          </p:cNvPr>
          <p:cNvSpPr>
            <a:spLocks noGrp="1"/>
          </p:cNvSpPr>
          <p:nvPr>
            <p:ph type="title"/>
          </p:nvPr>
        </p:nvSpPr>
        <p:spPr>
          <a:xfrm>
            <a:off x="786384" y="576072"/>
            <a:ext cx="10377484" cy="1546533"/>
          </a:xfrm>
        </p:spPr>
        <p:txBody>
          <a:bodyPr anchor="t">
            <a:normAutofit/>
          </a:bodyPr>
          <a:lstStyle/>
          <a:p>
            <a:r>
              <a:rPr lang="en-US" sz="3400" kern="1200">
                <a:solidFill>
                  <a:schemeClr val="bg1"/>
                </a:solidFill>
                <a:latin typeface="+mj-lt"/>
                <a:ea typeface="+mj-ea"/>
                <a:cs typeface="+mj-cs"/>
              </a:rPr>
              <a:t>Fundamentals of the Mental Health Parity and Addiction Equity Act (Cont.)</a:t>
            </a:r>
            <a:br>
              <a:rPr lang="en-US" sz="3400" kern="1200">
                <a:solidFill>
                  <a:schemeClr val="bg1"/>
                </a:solidFill>
                <a:latin typeface="+mj-lt"/>
                <a:ea typeface="+mj-ea"/>
                <a:cs typeface="+mj-cs"/>
              </a:rPr>
            </a:br>
            <a:endParaRPr lang="en-US" sz="3400">
              <a:solidFill>
                <a:schemeClr val="bg1"/>
              </a:solidFill>
            </a:endParaRPr>
          </a:p>
        </p:txBody>
      </p:sp>
      <p:sp>
        <p:nvSpPr>
          <p:cNvPr id="3" name="Content Placeholder 2">
            <a:extLst>
              <a:ext uri="{FF2B5EF4-FFF2-40B4-BE49-F238E27FC236}">
                <a16:creationId xmlns:a16="http://schemas.microsoft.com/office/drawing/2014/main" id="{DA694196-3E61-88DA-FE92-02A186CE3D7F}"/>
              </a:ext>
            </a:extLst>
          </p:cNvPr>
          <p:cNvSpPr>
            <a:spLocks noGrp="1"/>
          </p:cNvSpPr>
          <p:nvPr>
            <p:ph idx="1"/>
          </p:nvPr>
        </p:nvSpPr>
        <p:spPr>
          <a:xfrm>
            <a:off x="6464409" y="2197386"/>
            <a:ext cx="4699459" cy="3903163"/>
          </a:xfrm>
        </p:spPr>
        <p:txBody>
          <a:bodyPr anchor="ctr">
            <a:normAutofit/>
          </a:bodyPr>
          <a:lstStyle/>
          <a:p>
            <a:r>
              <a:rPr lang="en-US" sz="1700" dirty="0">
                <a:solidFill>
                  <a:schemeClr val="bg1"/>
                </a:solidFill>
              </a:rPr>
              <a:t>MHPAEA Is Inherently Comparative</a:t>
            </a:r>
          </a:p>
          <a:p>
            <a:pPr lvl="1"/>
            <a:r>
              <a:rPr lang="en-US" sz="1700" dirty="0">
                <a:solidFill>
                  <a:schemeClr val="bg1"/>
                </a:solidFill>
              </a:rPr>
              <a:t>Does not require plans to provide specific coverage for MH/SUD treatment in the first place</a:t>
            </a:r>
          </a:p>
          <a:p>
            <a:pPr lvl="1"/>
            <a:r>
              <a:rPr lang="en-US" sz="1700" dirty="0">
                <a:solidFill>
                  <a:schemeClr val="bg1"/>
                </a:solidFill>
              </a:rPr>
              <a:t>But if such coverage is provided, financial requirements and treatment limitations must be comparable to requirements and treatment limitations applicable to analogous M/S treatment.  </a:t>
            </a:r>
            <a:r>
              <a:rPr lang="en-US" sz="1700" i="1" dirty="0" err="1">
                <a:solidFill>
                  <a:schemeClr val="bg1"/>
                </a:solidFill>
              </a:rPr>
              <a:t>Munnelly</a:t>
            </a:r>
            <a:r>
              <a:rPr lang="en-US" sz="1700" i="1" dirty="0">
                <a:solidFill>
                  <a:schemeClr val="bg1"/>
                </a:solidFill>
              </a:rPr>
              <a:t> v. Fordham Univ. Faculty</a:t>
            </a:r>
            <a:r>
              <a:rPr lang="en-US" sz="1700" dirty="0">
                <a:solidFill>
                  <a:schemeClr val="bg1"/>
                </a:solidFill>
              </a:rPr>
              <a:t>, 316 F. Supp. 3d 714, 728 (S.D.N.Y. 2018) (“Essentially, the Parity Act requires ERISA plans to treat sicknesses of the mind in the same way that they would a broken bone.”).</a:t>
            </a:r>
          </a:p>
          <a:p>
            <a:r>
              <a:rPr lang="en-US" sz="1700" dirty="0">
                <a:solidFill>
                  <a:schemeClr val="bg1"/>
                </a:solidFill>
              </a:rPr>
              <a:t>Legal Framework—Requirements are Twofold</a:t>
            </a:r>
          </a:p>
          <a:p>
            <a:endParaRPr lang="en-US" sz="1700" dirty="0">
              <a:solidFill>
                <a:schemeClr val="bg1"/>
              </a:solidFill>
            </a:endParaRPr>
          </a:p>
        </p:txBody>
      </p:sp>
    </p:spTree>
    <p:extLst>
      <p:ext uri="{BB962C8B-B14F-4D97-AF65-F5344CB8AC3E}">
        <p14:creationId xmlns:p14="http://schemas.microsoft.com/office/powerpoint/2010/main" val="3994017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9"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3" name="Freeform: Shape 22">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27">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8">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7" name="Subtitle 2">
            <a:extLst>
              <a:ext uri="{FF2B5EF4-FFF2-40B4-BE49-F238E27FC236}">
                <a16:creationId xmlns:a16="http://schemas.microsoft.com/office/drawing/2014/main" id="{94D81A01-AC33-DEA3-8655-1E438FD087E1}"/>
              </a:ext>
            </a:extLst>
          </p:cNvPr>
          <p:cNvSpPr txBox="1">
            <a:spLocks/>
          </p:cNvSpPr>
          <p:nvPr/>
        </p:nvSpPr>
        <p:spPr>
          <a:xfrm rot="16200000">
            <a:off x="-1325880" y="1947672"/>
            <a:ext cx="5961888" cy="278892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spcBef>
                <a:spcPct val="0"/>
              </a:spcBef>
              <a:spcAft>
                <a:spcPts val="600"/>
              </a:spcAft>
            </a:pPr>
            <a:r>
              <a:rPr lang="en-US" sz="4800" kern="1200">
                <a:latin typeface="+mj-lt"/>
                <a:ea typeface="+mj-ea"/>
                <a:cs typeface="+mj-cs"/>
              </a:rPr>
              <a:t>MHPAEA Legal Framework Requirements</a:t>
            </a:r>
          </a:p>
        </p:txBody>
      </p:sp>
      <p:sp>
        <p:nvSpPr>
          <p:cNvPr id="3" name="Footer Placeholder 8">
            <a:extLst>
              <a:ext uri="{FF2B5EF4-FFF2-40B4-BE49-F238E27FC236}">
                <a16:creationId xmlns:a16="http://schemas.microsoft.com/office/drawing/2014/main" id="{320BEF8C-5CB8-E211-7436-68867F8CD5AC}"/>
              </a:ext>
            </a:extLst>
          </p:cNvPr>
          <p:cNvSpPr txBox="1">
            <a:spLocks/>
          </p:cNvSpPr>
          <p:nvPr/>
        </p:nvSpPr>
        <p:spPr>
          <a:xfrm>
            <a:off x="9657080" y="6522720"/>
            <a:ext cx="2458720" cy="28548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solidFill>
                <a:srgbClr val="003A5D"/>
              </a:solidFill>
              <a:latin typeface="Avenir Medium" panose="020B0603020203020204" pitchFamily="34" charset="-78"/>
              <a:cs typeface="Avenir Medium" panose="020B0603020203020204" pitchFamily="34" charset="-78"/>
            </a:endParaRPr>
          </a:p>
        </p:txBody>
      </p:sp>
      <p:graphicFrame>
        <p:nvGraphicFramePr>
          <p:cNvPr id="9" name="Content Placeholder 4">
            <a:extLst>
              <a:ext uri="{FF2B5EF4-FFF2-40B4-BE49-F238E27FC236}">
                <a16:creationId xmlns:a16="http://schemas.microsoft.com/office/drawing/2014/main" id="{6BE821CF-B6D0-F1D2-8D26-7B287992BC5A}"/>
              </a:ext>
            </a:extLst>
          </p:cNvPr>
          <p:cNvGraphicFramePr>
            <a:graphicFrameLocks noGrp="1"/>
          </p:cNvGraphicFramePr>
          <p:nvPr>
            <p:ph idx="1"/>
            <p:extLst>
              <p:ext uri="{D42A27DB-BD31-4B8C-83A1-F6EECF244321}">
                <p14:modId xmlns:p14="http://schemas.microsoft.com/office/powerpoint/2010/main" val="3726595238"/>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4009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98064DA-D66D-F98A-353A-7E2AAA7AD500}"/>
              </a:ext>
            </a:extLst>
          </p:cNvPr>
          <p:cNvPicPr>
            <a:picLocks noChangeAspect="1"/>
          </p:cNvPicPr>
          <p:nvPr/>
        </p:nvPicPr>
        <p:blipFill rotWithShape="1">
          <a:blip r:embed="rId2">
            <a:duotone>
              <a:schemeClr val="bg2">
                <a:shade val="45000"/>
                <a:satMod val="135000"/>
              </a:schemeClr>
              <a:prstClr val="white"/>
            </a:duotone>
          </a:blip>
          <a:srcRect t="15821" r="9091" b="7283"/>
          <a:stretch/>
        </p:blipFill>
        <p:spPr>
          <a:xfrm>
            <a:off x="20" y="10"/>
            <a:ext cx="12191980" cy="6857990"/>
          </a:xfrm>
          <a:prstGeom prst="rect">
            <a:avLst/>
          </a:prstGeom>
        </p:spPr>
      </p:pic>
      <p:sp>
        <p:nvSpPr>
          <p:cNvPr id="19" name="Rectangle 18">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a:extLst>
              <a:ext uri="{FF2B5EF4-FFF2-40B4-BE49-F238E27FC236}">
                <a16:creationId xmlns:a16="http://schemas.microsoft.com/office/drawing/2014/main" id="{94D81A01-AC33-DEA3-8655-1E438FD087E1}"/>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spcBef>
                <a:spcPct val="0"/>
              </a:spcBef>
              <a:spcAft>
                <a:spcPts val="600"/>
              </a:spcAft>
            </a:pPr>
            <a:r>
              <a:rPr lang="en-US" sz="4400">
                <a:solidFill>
                  <a:schemeClr val="tx1"/>
                </a:solidFill>
                <a:latin typeface="+mj-lt"/>
                <a:ea typeface="+mj-ea"/>
                <a:cs typeface="+mj-cs"/>
              </a:rPr>
              <a:t>Quantitative Treatment Limitations</a:t>
            </a:r>
          </a:p>
        </p:txBody>
      </p:sp>
      <p:sp>
        <p:nvSpPr>
          <p:cNvPr id="3" name="Footer Placeholder 8">
            <a:extLst>
              <a:ext uri="{FF2B5EF4-FFF2-40B4-BE49-F238E27FC236}">
                <a16:creationId xmlns:a16="http://schemas.microsoft.com/office/drawing/2014/main" id="{320BEF8C-5CB8-E211-7436-68867F8CD5AC}"/>
              </a:ext>
            </a:extLst>
          </p:cNvPr>
          <p:cNvSpPr txBox="1">
            <a:spLocks/>
          </p:cNvSpPr>
          <p:nvPr/>
        </p:nvSpPr>
        <p:spPr>
          <a:xfrm>
            <a:off x="9657080" y="6522720"/>
            <a:ext cx="2458720" cy="28548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solidFill>
                <a:srgbClr val="003A5D"/>
              </a:solidFill>
              <a:latin typeface="Avenir Medium" panose="020B0603020203020204" pitchFamily="34" charset="-78"/>
              <a:cs typeface="Avenir Medium" panose="020B0603020203020204" pitchFamily="34" charset="-78"/>
            </a:endParaRPr>
          </a:p>
        </p:txBody>
      </p:sp>
      <p:graphicFrame>
        <p:nvGraphicFramePr>
          <p:cNvPr id="9" name="Content Placeholder 4">
            <a:extLst>
              <a:ext uri="{FF2B5EF4-FFF2-40B4-BE49-F238E27FC236}">
                <a16:creationId xmlns:a16="http://schemas.microsoft.com/office/drawing/2014/main" id="{6E9CD105-5ED7-A43A-3082-E9BED177C3D1}"/>
              </a:ext>
            </a:extLst>
          </p:cNvPr>
          <p:cNvGraphicFramePr>
            <a:graphicFrameLocks noGrp="1"/>
          </p:cNvGraphicFramePr>
          <p:nvPr>
            <p:ph idx="1"/>
            <p:extLst>
              <p:ext uri="{D42A27DB-BD31-4B8C-83A1-F6EECF244321}">
                <p14:modId xmlns:p14="http://schemas.microsoft.com/office/powerpoint/2010/main" val="132441580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0077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957EB8F-0C74-9A45-DC65-C2D6E2FE8185}"/>
              </a:ext>
            </a:extLst>
          </p:cNvPr>
          <p:cNvPicPr>
            <a:picLocks noChangeAspect="1"/>
          </p:cNvPicPr>
          <p:nvPr/>
        </p:nvPicPr>
        <p:blipFill rotWithShape="1">
          <a:blip r:embed="rId2">
            <a:duotone>
              <a:schemeClr val="bg2">
                <a:shade val="45000"/>
                <a:satMod val="135000"/>
              </a:schemeClr>
              <a:prstClr val="white"/>
            </a:duotone>
          </a:blip>
          <a:srcRect t="10413" b="14587"/>
          <a:stretch/>
        </p:blipFill>
        <p:spPr>
          <a:xfrm>
            <a:off x="20" y="10"/>
            <a:ext cx="12191980" cy="6857990"/>
          </a:xfrm>
          <a:prstGeom prst="rect">
            <a:avLst/>
          </a:prstGeom>
        </p:spPr>
      </p:pic>
      <p:sp>
        <p:nvSpPr>
          <p:cNvPr id="14" name="Rectangle 13">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a:extLst>
              <a:ext uri="{FF2B5EF4-FFF2-40B4-BE49-F238E27FC236}">
                <a16:creationId xmlns:a16="http://schemas.microsoft.com/office/drawing/2014/main" id="{94D81A01-AC33-DEA3-8655-1E438FD087E1}"/>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spcBef>
                <a:spcPct val="0"/>
              </a:spcBef>
              <a:spcAft>
                <a:spcPts val="600"/>
              </a:spcAft>
            </a:pPr>
            <a:r>
              <a:rPr lang="en-US" sz="4400">
                <a:solidFill>
                  <a:schemeClr val="tx1"/>
                </a:solidFill>
                <a:latin typeface="+mj-lt"/>
                <a:ea typeface="+mj-ea"/>
                <a:cs typeface="+mj-cs"/>
              </a:rPr>
              <a:t>Nonquantitative Treatment Limitations</a:t>
            </a:r>
          </a:p>
        </p:txBody>
      </p:sp>
      <p:graphicFrame>
        <p:nvGraphicFramePr>
          <p:cNvPr id="9" name="Content Placeholder 4">
            <a:extLst>
              <a:ext uri="{FF2B5EF4-FFF2-40B4-BE49-F238E27FC236}">
                <a16:creationId xmlns:a16="http://schemas.microsoft.com/office/drawing/2014/main" id="{FCBBF32D-5CC9-5690-3F6C-89BD0F8FABDD}"/>
              </a:ext>
            </a:extLst>
          </p:cNvPr>
          <p:cNvGraphicFramePr>
            <a:graphicFrameLocks noGrp="1"/>
          </p:cNvGraphicFramePr>
          <p:nvPr>
            <p:ph idx="1"/>
            <p:extLst>
              <p:ext uri="{D42A27DB-BD31-4B8C-83A1-F6EECF244321}">
                <p14:modId xmlns:p14="http://schemas.microsoft.com/office/powerpoint/2010/main" val="12264312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3409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C2B4C0C7-2745-46BE-B15F-E50582545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833849-F818-6D53-90C8-4CC66A38232D}"/>
              </a:ext>
            </a:extLst>
          </p:cNvPr>
          <p:cNvSpPr>
            <a:spLocks noGrp="1"/>
          </p:cNvSpPr>
          <p:nvPr>
            <p:ph type="title"/>
          </p:nvPr>
        </p:nvSpPr>
        <p:spPr>
          <a:xfrm>
            <a:off x="6094105" y="802955"/>
            <a:ext cx="4977976" cy="1454051"/>
          </a:xfrm>
        </p:spPr>
        <p:txBody>
          <a:bodyPr anchor="b">
            <a:normAutofit/>
          </a:bodyPr>
          <a:lstStyle/>
          <a:p>
            <a:r>
              <a:rPr lang="en-US" sz="3600">
                <a:solidFill>
                  <a:schemeClr val="tx2"/>
                </a:solidFill>
              </a:rPr>
              <a:t>Qualitative parity</a:t>
            </a:r>
          </a:p>
        </p:txBody>
      </p:sp>
      <p:pic>
        <p:nvPicPr>
          <p:cNvPr id="24" name="Picture 23" descr="Exclamation mark on a yellow background">
            <a:extLst>
              <a:ext uri="{FF2B5EF4-FFF2-40B4-BE49-F238E27FC236}">
                <a16:creationId xmlns:a16="http://schemas.microsoft.com/office/drawing/2014/main" id="{C855EBA1-B53A-F2B3-83FF-3090100CF373}"/>
              </a:ext>
            </a:extLst>
          </p:cNvPr>
          <p:cNvPicPr>
            <a:picLocks noChangeAspect="1"/>
          </p:cNvPicPr>
          <p:nvPr/>
        </p:nvPicPr>
        <p:blipFill rotWithShape="1">
          <a:blip r:embed="rId2">
            <a:alphaModFix/>
          </a:blip>
          <a:srcRect l="20630" r="7712" b="-1"/>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grpSp>
        <p:nvGrpSpPr>
          <p:cNvPr id="30" name="Group 29">
            <a:extLst>
              <a:ext uri="{FF2B5EF4-FFF2-40B4-BE49-F238E27FC236}">
                <a16:creationId xmlns:a16="http://schemas.microsoft.com/office/drawing/2014/main" id="{89D8939B-D984-4564-B942-51C44F623C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96695"/>
            <a:ext cx="4850918" cy="5212025"/>
            <a:chOff x="0" y="796695"/>
            <a:chExt cx="4850918" cy="5212025"/>
          </a:xfrm>
        </p:grpSpPr>
        <p:sp>
          <p:nvSpPr>
            <p:cNvPr id="31" name="Freeform: Shape 30">
              <a:extLst>
                <a:ext uri="{FF2B5EF4-FFF2-40B4-BE49-F238E27FC236}">
                  <a16:creationId xmlns:a16="http://schemas.microsoft.com/office/drawing/2014/main" id="{93EAFB53-01AA-467C-BE85-D555D06E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926917"/>
              <a:ext cx="4828239" cy="4951702"/>
            </a:xfrm>
            <a:custGeom>
              <a:avLst/>
              <a:gdLst>
                <a:gd name="connsiteX0" fmla="*/ 2407249 w 4828239"/>
                <a:gd name="connsiteY0" fmla="*/ 1168 h 4951702"/>
                <a:gd name="connsiteX1" fmla="*/ 2651971 w 4828239"/>
                <a:gd name="connsiteY1" fmla="*/ 4800 h 4951702"/>
                <a:gd name="connsiteX2" fmla="*/ 3136762 w 4828239"/>
                <a:gd name="connsiteY2" fmla="*/ 80075 h 4951702"/>
                <a:gd name="connsiteX3" fmla="*/ 3598035 w 4828239"/>
                <a:gd name="connsiteY3" fmla="*/ 254778 h 4951702"/>
                <a:gd name="connsiteX4" fmla="*/ 4006734 w 4828239"/>
                <a:gd name="connsiteY4" fmla="*/ 532540 h 4951702"/>
                <a:gd name="connsiteX5" fmla="*/ 4333530 w 4828239"/>
                <a:gd name="connsiteY5" fmla="*/ 900560 h 4951702"/>
                <a:gd name="connsiteX6" fmla="*/ 4368761 w 4828239"/>
                <a:gd name="connsiteY6" fmla="*/ 950864 h 4951702"/>
                <a:gd name="connsiteX7" fmla="*/ 4402539 w 4828239"/>
                <a:gd name="connsiteY7" fmla="*/ 1002077 h 4951702"/>
                <a:gd name="connsiteX8" fmla="*/ 4435319 w 4828239"/>
                <a:gd name="connsiteY8" fmla="*/ 1053834 h 4951702"/>
                <a:gd name="connsiteX9" fmla="*/ 4466918 w 4828239"/>
                <a:gd name="connsiteY9" fmla="*/ 1106317 h 4951702"/>
                <a:gd name="connsiteX10" fmla="*/ 4582327 w 4828239"/>
                <a:gd name="connsiteY10" fmla="*/ 1322244 h 4951702"/>
                <a:gd name="connsiteX11" fmla="*/ 4740322 w 4828239"/>
                <a:gd name="connsiteY11" fmla="*/ 1783517 h 4951702"/>
                <a:gd name="connsiteX12" fmla="*/ 4777370 w 4828239"/>
                <a:gd name="connsiteY12" fmla="*/ 2023507 h 4951702"/>
                <a:gd name="connsiteX13" fmla="*/ 4801432 w 4828239"/>
                <a:gd name="connsiteY13" fmla="*/ 2263678 h 4951702"/>
                <a:gd name="connsiteX14" fmla="*/ 4820591 w 4828239"/>
                <a:gd name="connsiteY14" fmla="*/ 2503848 h 4951702"/>
                <a:gd name="connsiteX15" fmla="*/ 4824496 w 4828239"/>
                <a:gd name="connsiteY15" fmla="*/ 2564050 h 4951702"/>
                <a:gd name="connsiteX16" fmla="*/ 4826221 w 4828239"/>
                <a:gd name="connsiteY16" fmla="*/ 2595013 h 4951702"/>
                <a:gd name="connsiteX17" fmla="*/ 4827492 w 4828239"/>
                <a:gd name="connsiteY17" fmla="*/ 2626522 h 4951702"/>
                <a:gd name="connsiteX18" fmla="*/ 4825767 w 4828239"/>
                <a:gd name="connsiteY18" fmla="*/ 2753462 h 4951702"/>
                <a:gd name="connsiteX19" fmla="*/ 4696465 w 4828239"/>
                <a:gd name="connsiteY19" fmla="*/ 3252055 h 4951702"/>
                <a:gd name="connsiteX20" fmla="*/ 4409077 w 4828239"/>
                <a:gd name="connsiteY20" fmla="*/ 3675464 h 4951702"/>
                <a:gd name="connsiteX21" fmla="*/ 4233920 w 4828239"/>
                <a:gd name="connsiteY21" fmla="*/ 3851983 h 4951702"/>
                <a:gd name="connsiteX22" fmla="*/ 4051318 w 4828239"/>
                <a:gd name="connsiteY22" fmla="*/ 4012430 h 4951702"/>
                <a:gd name="connsiteX23" fmla="*/ 3680392 w 4828239"/>
                <a:gd name="connsiteY23" fmla="*/ 4301543 h 4951702"/>
                <a:gd name="connsiteX24" fmla="*/ 3587048 w 4828239"/>
                <a:gd name="connsiteY24" fmla="*/ 4372096 h 4951702"/>
                <a:gd name="connsiteX25" fmla="*/ 3491161 w 4828239"/>
                <a:gd name="connsiteY25" fmla="*/ 4443103 h 4951702"/>
                <a:gd name="connsiteX26" fmla="*/ 3392914 w 4828239"/>
                <a:gd name="connsiteY26" fmla="*/ 4513202 h 4951702"/>
                <a:gd name="connsiteX27" fmla="*/ 3291579 w 4828239"/>
                <a:gd name="connsiteY27" fmla="*/ 4581303 h 4951702"/>
                <a:gd name="connsiteX28" fmla="*/ 3078830 w 4828239"/>
                <a:gd name="connsiteY28" fmla="*/ 4709153 h 4951702"/>
                <a:gd name="connsiteX29" fmla="*/ 2850010 w 4828239"/>
                <a:gd name="connsiteY29" fmla="*/ 4817842 h 4951702"/>
                <a:gd name="connsiteX30" fmla="*/ 2352052 w 4828239"/>
                <a:gd name="connsiteY30" fmla="*/ 4942876 h 4951702"/>
                <a:gd name="connsiteX31" fmla="*/ 2223840 w 4828239"/>
                <a:gd name="connsiteY31" fmla="*/ 4950958 h 4951702"/>
                <a:gd name="connsiteX32" fmla="*/ 2191787 w 4828239"/>
                <a:gd name="connsiteY32" fmla="*/ 4951684 h 4951702"/>
                <a:gd name="connsiteX33" fmla="*/ 2159825 w 4828239"/>
                <a:gd name="connsiteY33" fmla="*/ 4951503 h 4951702"/>
                <a:gd name="connsiteX34" fmla="*/ 2127953 w 4828239"/>
                <a:gd name="connsiteY34" fmla="*/ 4951139 h 4951702"/>
                <a:gd name="connsiteX35" fmla="*/ 2096990 w 4828239"/>
                <a:gd name="connsiteY35" fmla="*/ 4949959 h 4951702"/>
                <a:gd name="connsiteX36" fmla="*/ 1849646 w 4828239"/>
                <a:gd name="connsiteY36" fmla="*/ 4930255 h 4951702"/>
                <a:gd name="connsiteX37" fmla="*/ 1603845 w 4828239"/>
                <a:gd name="connsiteY37" fmla="*/ 4886852 h 4951702"/>
                <a:gd name="connsiteX38" fmla="*/ 1362403 w 4828239"/>
                <a:gd name="connsiteY38" fmla="*/ 4818841 h 4951702"/>
                <a:gd name="connsiteX39" fmla="*/ 900222 w 4828239"/>
                <a:gd name="connsiteY39" fmla="*/ 4614355 h 4951702"/>
                <a:gd name="connsiteX40" fmla="*/ 510682 w 4828239"/>
                <a:gd name="connsiteY40" fmla="*/ 4296004 h 4951702"/>
                <a:gd name="connsiteX41" fmla="*/ 352778 w 4828239"/>
                <a:gd name="connsiteY41" fmla="*/ 4104412 h 4951702"/>
                <a:gd name="connsiteX42" fmla="*/ 214850 w 4828239"/>
                <a:gd name="connsiteY42" fmla="*/ 3901561 h 4951702"/>
                <a:gd name="connsiteX43" fmla="*/ 182615 w 4828239"/>
                <a:gd name="connsiteY43" fmla="*/ 3849894 h 4951702"/>
                <a:gd name="connsiteX44" fmla="*/ 151833 w 4828239"/>
                <a:gd name="connsiteY44" fmla="*/ 3799772 h 4951702"/>
                <a:gd name="connsiteX45" fmla="*/ 91087 w 4828239"/>
                <a:gd name="connsiteY45" fmla="*/ 3702614 h 4951702"/>
                <a:gd name="connsiteX46" fmla="*/ 0 w 4828239"/>
                <a:gd name="connsiteY46" fmla="*/ 3558952 h 4951702"/>
                <a:gd name="connsiteX47" fmla="*/ 0 w 4828239"/>
                <a:gd name="connsiteY47" fmla="*/ 3152786 h 4951702"/>
                <a:gd name="connsiteX48" fmla="*/ 21078 w 4828239"/>
                <a:gd name="connsiteY48" fmla="*/ 3185589 h 4951702"/>
                <a:gd name="connsiteX49" fmla="*/ 159097 w 4828239"/>
                <a:gd name="connsiteY49" fmla="*/ 3365285 h 4951702"/>
                <a:gd name="connsiteX50" fmla="*/ 308466 w 4828239"/>
                <a:gd name="connsiteY50" fmla="*/ 3546344 h 4951702"/>
                <a:gd name="connsiteX51" fmla="*/ 382742 w 4828239"/>
                <a:gd name="connsiteY51" fmla="*/ 3640869 h 4951702"/>
                <a:gd name="connsiteX52" fmla="*/ 418427 w 4828239"/>
                <a:gd name="connsiteY52" fmla="*/ 3687269 h 4951702"/>
                <a:gd name="connsiteX53" fmla="*/ 453386 w 4828239"/>
                <a:gd name="connsiteY53" fmla="*/ 3731671 h 4951702"/>
                <a:gd name="connsiteX54" fmla="*/ 753758 w 4828239"/>
                <a:gd name="connsiteY54" fmla="*/ 4059829 h 4951702"/>
                <a:gd name="connsiteX55" fmla="*/ 913479 w 4828239"/>
                <a:gd name="connsiteY55" fmla="*/ 4207472 h 4951702"/>
                <a:gd name="connsiteX56" fmla="*/ 1080736 w 4828239"/>
                <a:gd name="connsiteY56" fmla="*/ 4343584 h 4951702"/>
                <a:gd name="connsiteX57" fmla="*/ 1454385 w 4828239"/>
                <a:gd name="connsiteY57" fmla="*/ 4558875 h 4951702"/>
                <a:gd name="connsiteX58" fmla="*/ 1663411 w 4828239"/>
                <a:gd name="connsiteY58" fmla="*/ 4619712 h 4951702"/>
                <a:gd name="connsiteX59" fmla="*/ 1716984 w 4828239"/>
                <a:gd name="connsiteY59" fmla="*/ 4630427 h 4951702"/>
                <a:gd name="connsiteX60" fmla="*/ 1771011 w 4828239"/>
                <a:gd name="connsiteY60" fmla="*/ 4639417 h 4951702"/>
                <a:gd name="connsiteX61" fmla="*/ 1880064 w 4828239"/>
                <a:gd name="connsiteY61" fmla="*/ 4652311 h 4951702"/>
                <a:gd name="connsiteX62" fmla="*/ 1934909 w 4828239"/>
                <a:gd name="connsiteY62" fmla="*/ 4656487 h 4951702"/>
                <a:gd name="connsiteX63" fmla="*/ 1989935 w 4828239"/>
                <a:gd name="connsiteY63" fmla="*/ 4659393 h 4951702"/>
                <a:gd name="connsiteX64" fmla="*/ 2045142 w 4828239"/>
                <a:gd name="connsiteY64" fmla="*/ 4660664 h 4951702"/>
                <a:gd name="connsiteX65" fmla="*/ 2100440 w 4828239"/>
                <a:gd name="connsiteY65" fmla="*/ 4660392 h 4951702"/>
                <a:gd name="connsiteX66" fmla="*/ 2128135 w 4828239"/>
                <a:gd name="connsiteY66" fmla="*/ 4660119 h 4951702"/>
                <a:gd name="connsiteX67" fmla="*/ 2154831 w 4828239"/>
                <a:gd name="connsiteY67" fmla="*/ 4658939 h 4951702"/>
                <a:gd name="connsiteX68" fmla="*/ 2181436 w 4828239"/>
                <a:gd name="connsiteY68" fmla="*/ 4657577 h 4951702"/>
                <a:gd name="connsiteX69" fmla="*/ 2207950 w 4828239"/>
                <a:gd name="connsiteY69" fmla="*/ 4655398 h 4951702"/>
                <a:gd name="connsiteX70" fmla="*/ 2313098 w 4828239"/>
                <a:gd name="connsiteY70" fmla="*/ 4642413 h 4951702"/>
                <a:gd name="connsiteX71" fmla="*/ 2713625 w 4828239"/>
                <a:gd name="connsiteY71" fmla="*/ 4510932 h 4951702"/>
                <a:gd name="connsiteX72" fmla="*/ 3083643 w 4828239"/>
                <a:gd name="connsiteY72" fmla="*/ 4280386 h 4951702"/>
                <a:gd name="connsiteX73" fmla="*/ 3173355 w 4828239"/>
                <a:gd name="connsiteY73" fmla="*/ 4212648 h 4951702"/>
                <a:gd name="connsiteX74" fmla="*/ 3263067 w 4828239"/>
                <a:gd name="connsiteY74" fmla="*/ 4142640 h 4951702"/>
                <a:gd name="connsiteX75" fmla="*/ 3444762 w 4828239"/>
                <a:gd name="connsiteY75" fmla="*/ 3997357 h 4951702"/>
                <a:gd name="connsiteX76" fmla="*/ 3818229 w 4828239"/>
                <a:gd name="connsiteY76" fmla="*/ 3716144 h 4951702"/>
                <a:gd name="connsiteX77" fmla="*/ 4166182 w 4828239"/>
                <a:gd name="connsiteY77" fmla="*/ 3436474 h 4951702"/>
                <a:gd name="connsiteX78" fmla="*/ 4444399 w 4828239"/>
                <a:gd name="connsiteY78" fmla="*/ 3115943 h 4951702"/>
                <a:gd name="connsiteX79" fmla="*/ 4539196 w 4828239"/>
                <a:gd name="connsiteY79" fmla="*/ 2929618 h 4951702"/>
                <a:gd name="connsiteX80" fmla="*/ 4596946 w 4828239"/>
                <a:gd name="connsiteY80" fmla="*/ 2726040 h 4951702"/>
                <a:gd name="connsiteX81" fmla="*/ 4612927 w 4828239"/>
                <a:gd name="connsiteY81" fmla="*/ 2619257 h 4951702"/>
                <a:gd name="connsiteX82" fmla="*/ 4615561 w 4828239"/>
                <a:gd name="connsiteY82" fmla="*/ 2592198 h 4951702"/>
                <a:gd name="connsiteX83" fmla="*/ 4617558 w 4828239"/>
                <a:gd name="connsiteY83" fmla="*/ 2564595 h 4951702"/>
                <a:gd name="connsiteX84" fmla="*/ 4620464 w 4828239"/>
                <a:gd name="connsiteY84" fmla="*/ 2507571 h 4951702"/>
                <a:gd name="connsiteX85" fmla="*/ 4615470 w 4828239"/>
                <a:gd name="connsiteY85" fmla="*/ 2279568 h 4951702"/>
                <a:gd name="connsiteX86" fmla="*/ 4583416 w 4828239"/>
                <a:gd name="connsiteY86" fmla="*/ 2054379 h 4951702"/>
                <a:gd name="connsiteX87" fmla="*/ 4529026 w 4828239"/>
                <a:gd name="connsiteY87" fmla="*/ 1834639 h 4951702"/>
                <a:gd name="connsiteX88" fmla="*/ 4388556 w 4828239"/>
                <a:gd name="connsiteY88" fmla="*/ 1408324 h 4951702"/>
                <a:gd name="connsiteX89" fmla="*/ 4292851 w 4828239"/>
                <a:gd name="connsiteY89" fmla="*/ 1205927 h 4951702"/>
                <a:gd name="connsiteX90" fmla="*/ 4264975 w 4828239"/>
                <a:gd name="connsiteY90" fmla="*/ 1157439 h 4951702"/>
                <a:gd name="connsiteX91" fmla="*/ 4235646 w 4828239"/>
                <a:gd name="connsiteY91" fmla="*/ 1109859 h 4951702"/>
                <a:gd name="connsiteX92" fmla="*/ 4204591 w 4828239"/>
                <a:gd name="connsiteY92" fmla="*/ 1063368 h 4951702"/>
                <a:gd name="connsiteX93" fmla="*/ 4172175 w 4828239"/>
                <a:gd name="connsiteY93" fmla="*/ 1017876 h 4951702"/>
                <a:gd name="connsiteX94" fmla="*/ 3865265 w 4828239"/>
                <a:gd name="connsiteY94" fmla="*/ 697618 h 4951702"/>
                <a:gd name="connsiteX95" fmla="*/ 3495792 w 4828239"/>
                <a:gd name="connsiteY95" fmla="*/ 456267 h 4951702"/>
                <a:gd name="connsiteX96" fmla="*/ 3080011 w 4828239"/>
                <a:gd name="connsiteY96" fmla="*/ 304719 h 4951702"/>
                <a:gd name="connsiteX97" fmla="*/ 2638805 w 4828239"/>
                <a:gd name="connsiteY97" fmla="*/ 241884 h 4951702"/>
                <a:gd name="connsiteX98" fmla="*/ 2191696 w 4828239"/>
                <a:gd name="connsiteY98" fmla="*/ 257865 h 4951702"/>
                <a:gd name="connsiteX99" fmla="*/ 1752851 w 4828239"/>
                <a:gd name="connsiteY99" fmla="*/ 350120 h 4951702"/>
                <a:gd name="connsiteX100" fmla="*/ 1333074 w 4828239"/>
                <a:gd name="connsiteY100" fmla="*/ 510657 h 4951702"/>
                <a:gd name="connsiteX101" fmla="*/ 582960 w 4828239"/>
                <a:gd name="connsiteY101" fmla="*/ 1003893 h 4951702"/>
                <a:gd name="connsiteX102" fmla="*/ 276322 w 4828239"/>
                <a:gd name="connsiteY102" fmla="*/ 1333049 h 4951702"/>
                <a:gd name="connsiteX103" fmla="*/ 33882 w 4828239"/>
                <a:gd name="connsiteY103" fmla="*/ 1711057 h 4951702"/>
                <a:gd name="connsiteX104" fmla="*/ 0 w 4828239"/>
                <a:gd name="connsiteY104" fmla="*/ 1785501 h 4951702"/>
                <a:gd name="connsiteX105" fmla="*/ 0 w 4828239"/>
                <a:gd name="connsiteY105" fmla="*/ 1377082 h 4951702"/>
                <a:gd name="connsiteX106" fmla="*/ 111188 w 4828239"/>
                <a:gd name="connsiteY106" fmla="*/ 1208333 h 4951702"/>
                <a:gd name="connsiteX107" fmla="*/ 431321 w 4828239"/>
                <a:gd name="connsiteY107" fmla="*/ 841539 h 4951702"/>
                <a:gd name="connsiteX108" fmla="*/ 807876 w 4828239"/>
                <a:gd name="connsiteY108" fmla="*/ 533448 h 4951702"/>
                <a:gd name="connsiteX109" fmla="*/ 1228743 w 4828239"/>
                <a:gd name="connsiteY109" fmla="*/ 288828 h 4951702"/>
                <a:gd name="connsiteX110" fmla="*/ 2163003 w 4828239"/>
                <a:gd name="connsiteY110" fmla="*/ 19056 h 4951702"/>
                <a:gd name="connsiteX111" fmla="*/ 2407249 w 4828239"/>
                <a:gd name="connsiteY111" fmla="*/ 1168 h 495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4828239" h="4951702">
                  <a:moveTo>
                    <a:pt x="2407249" y="1168"/>
                  </a:moveTo>
                  <a:cubicBezTo>
                    <a:pt x="2488914" y="-1193"/>
                    <a:pt x="2570658" y="33"/>
                    <a:pt x="2651971" y="4800"/>
                  </a:cubicBezTo>
                  <a:cubicBezTo>
                    <a:pt x="2814869" y="14698"/>
                    <a:pt x="2977677" y="38942"/>
                    <a:pt x="3136762" y="80075"/>
                  </a:cubicBezTo>
                  <a:cubicBezTo>
                    <a:pt x="3295846" y="121117"/>
                    <a:pt x="3451209" y="179231"/>
                    <a:pt x="3598035" y="254778"/>
                  </a:cubicBezTo>
                  <a:cubicBezTo>
                    <a:pt x="3744680" y="330325"/>
                    <a:pt x="3883516" y="422670"/>
                    <a:pt x="4006734" y="532540"/>
                  </a:cubicBezTo>
                  <a:cubicBezTo>
                    <a:pt x="4130043" y="642320"/>
                    <a:pt x="4238460" y="767354"/>
                    <a:pt x="4333530" y="900560"/>
                  </a:cubicBezTo>
                  <a:lnTo>
                    <a:pt x="4368761" y="950864"/>
                  </a:lnTo>
                  <a:lnTo>
                    <a:pt x="4402539" y="1002077"/>
                  </a:lnTo>
                  <a:cubicBezTo>
                    <a:pt x="4413436" y="1019329"/>
                    <a:pt x="4424604" y="1036491"/>
                    <a:pt x="4435319" y="1053834"/>
                  </a:cubicBezTo>
                  <a:lnTo>
                    <a:pt x="4466918" y="1106317"/>
                  </a:lnTo>
                  <a:cubicBezTo>
                    <a:pt x="4508233" y="1176779"/>
                    <a:pt x="4547187" y="1248604"/>
                    <a:pt x="4582327" y="1322244"/>
                  </a:cubicBezTo>
                  <a:cubicBezTo>
                    <a:pt x="4652789" y="1469524"/>
                    <a:pt x="4707088" y="1624523"/>
                    <a:pt x="4740322" y="1783517"/>
                  </a:cubicBezTo>
                  <a:cubicBezTo>
                    <a:pt x="4756848" y="1863060"/>
                    <a:pt x="4768380" y="1943238"/>
                    <a:pt x="4777370" y="2023507"/>
                  </a:cubicBezTo>
                  <a:cubicBezTo>
                    <a:pt x="4786540" y="2103685"/>
                    <a:pt x="4793895" y="2183772"/>
                    <a:pt x="4801432" y="2263678"/>
                  </a:cubicBezTo>
                  <a:cubicBezTo>
                    <a:pt x="4808605" y="2343674"/>
                    <a:pt x="4814961" y="2423670"/>
                    <a:pt x="4820591" y="2503848"/>
                  </a:cubicBezTo>
                  <a:lnTo>
                    <a:pt x="4824496" y="2564050"/>
                  </a:lnTo>
                  <a:cubicBezTo>
                    <a:pt x="4825222" y="2573947"/>
                    <a:pt x="4825676" y="2584571"/>
                    <a:pt x="4826221" y="2595013"/>
                  </a:cubicBezTo>
                  <a:cubicBezTo>
                    <a:pt x="4826766" y="2605455"/>
                    <a:pt x="4827311" y="2615989"/>
                    <a:pt x="4827492" y="2626522"/>
                  </a:cubicBezTo>
                  <a:cubicBezTo>
                    <a:pt x="4828854" y="2668563"/>
                    <a:pt x="4828400" y="2710967"/>
                    <a:pt x="4825767" y="2753462"/>
                  </a:cubicBezTo>
                  <a:cubicBezTo>
                    <a:pt x="4815960" y="2923534"/>
                    <a:pt x="4770287" y="3094877"/>
                    <a:pt x="4696465" y="3252055"/>
                  </a:cubicBezTo>
                  <a:cubicBezTo>
                    <a:pt x="4622825" y="3409687"/>
                    <a:pt x="4521308" y="3551156"/>
                    <a:pt x="4409077" y="3675464"/>
                  </a:cubicBezTo>
                  <a:cubicBezTo>
                    <a:pt x="4352961" y="3737845"/>
                    <a:pt x="4294031" y="3796321"/>
                    <a:pt x="4233920" y="3851983"/>
                  </a:cubicBezTo>
                  <a:cubicBezTo>
                    <a:pt x="4173809" y="3907645"/>
                    <a:pt x="4112882" y="3961218"/>
                    <a:pt x="4051318" y="4012430"/>
                  </a:cubicBezTo>
                  <a:cubicBezTo>
                    <a:pt x="3928463" y="4115308"/>
                    <a:pt x="3802884" y="4209107"/>
                    <a:pt x="3680392" y="4301543"/>
                  </a:cubicBezTo>
                  <a:lnTo>
                    <a:pt x="3587048" y="4372096"/>
                  </a:lnTo>
                  <a:cubicBezTo>
                    <a:pt x="3555449" y="4395795"/>
                    <a:pt x="3523578" y="4419676"/>
                    <a:pt x="3491161" y="4443103"/>
                  </a:cubicBezTo>
                  <a:cubicBezTo>
                    <a:pt x="3458836" y="4466621"/>
                    <a:pt x="3426147" y="4490047"/>
                    <a:pt x="3392914" y="4513202"/>
                  </a:cubicBezTo>
                  <a:cubicBezTo>
                    <a:pt x="3359590" y="4536175"/>
                    <a:pt x="3325993" y="4558966"/>
                    <a:pt x="3291579" y="4581303"/>
                  </a:cubicBezTo>
                  <a:cubicBezTo>
                    <a:pt x="3223114" y="4626069"/>
                    <a:pt x="3152471" y="4669472"/>
                    <a:pt x="3078830" y="4709153"/>
                  </a:cubicBezTo>
                  <a:cubicBezTo>
                    <a:pt x="3005281" y="4749014"/>
                    <a:pt x="2929189" y="4786061"/>
                    <a:pt x="2850010" y="4817842"/>
                  </a:cubicBezTo>
                  <a:cubicBezTo>
                    <a:pt x="2692378" y="4882312"/>
                    <a:pt x="2523032" y="4925806"/>
                    <a:pt x="2352052" y="4942876"/>
                  </a:cubicBezTo>
                  <a:cubicBezTo>
                    <a:pt x="2309285" y="4946963"/>
                    <a:pt x="2266517" y="4950050"/>
                    <a:pt x="2223840" y="4950958"/>
                  </a:cubicBezTo>
                  <a:lnTo>
                    <a:pt x="2191787" y="4951684"/>
                  </a:lnTo>
                  <a:cubicBezTo>
                    <a:pt x="2181163" y="4951775"/>
                    <a:pt x="2170449" y="4951503"/>
                    <a:pt x="2159825" y="4951503"/>
                  </a:cubicBezTo>
                  <a:lnTo>
                    <a:pt x="2127953" y="4951139"/>
                  </a:lnTo>
                  <a:lnTo>
                    <a:pt x="2096990" y="4949959"/>
                  </a:lnTo>
                  <a:cubicBezTo>
                    <a:pt x="2014542" y="4947326"/>
                    <a:pt x="1931912" y="4940788"/>
                    <a:pt x="1849646" y="4930255"/>
                  </a:cubicBezTo>
                  <a:cubicBezTo>
                    <a:pt x="1767288" y="4920267"/>
                    <a:pt x="1685113" y="4905920"/>
                    <a:pt x="1603845" y="4886852"/>
                  </a:cubicBezTo>
                  <a:cubicBezTo>
                    <a:pt x="1522668" y="4867601"/>
                    <a:pt x="1442127" y="4844811"/>
                    <a:pt x="1362403" y="4818841"/>
                  </a:cubicBezTo>
                  <a:cubicBezTo>
                    <a:pt x="1203228" y="4766449"/>
                    <a:pt x="1045868" y="4701253"/>
                    <a:pt x="900222" y="4614355"/>
                  </a:cubicBezTo>
                  <a:cubicBezTo>
                    <a:pt x="754485" y="4527639"/>
                    <a:pt x="624366" y="4417678"/>
                    <a:pt x="510682" y="4296004"/>
                  </a:cubicBezTo>
                  <a:cubicBezTo>
                    <a:pt x="453568" y="4235258"/>
                    <a:pt x="401629" y="4170607"/>
                    <a:pt x="352778" y="4104412"/>
                  </a:cubicBezTo>
                  <a:cubicBezTo>
                    <a:pt x="304199" y="4037945"/>
                    <a:pt x="257980" y="3970479"/>
                    <a:pt x="214850" y="3901561"/>
                  </a:cubicBezTo>
                  <a:cubicBezTo>
                    <a:pt x="203772" y="3884490"/>
                    <a:pt x="193330" y="3867147"/>
                    <a:pt x="182615" y="3849894"/>
                  </a:cubicBezTo>
                  <a:lnTo>
                    <a:pt x="151833" y="3799772"/>
                  </a:lnTo>
                  <a:cubicBezTo>
                    <a:pt x="132129" y="3767356"/>
                    <a:pt x="111699" y="3735212"/>
                    <a:pt x="91087" y="3702614"/>
                  </a:cubicBezTo>
                  <a:lnTo>
                    <a:pt x="0" y="3558952"/>
                  </a:lnTo>
                  <a:lnTo>
                    <a:pt x="0" y="3152786"/>
                  </a:lnTo>
                  <a:lnTo>
                    <a:pt x="21078" y="3185589"/>
                  </a:lnTo>
                  <a:cubicBezTo>
                    <a:pt x="63392" y="3246607"/>
                    <a:pt x="110427" y="3305810"/>
                    <a:pt x="159097" y="3365285"/>
                  </a:cubicBezTo>
                  <a:cubicBezTo>
                    <a:pt x="207767" y="3424851"/>
                    <a:pt x="258616" y="3484417"/>
                    <a:pt x="308466" y="3546344"/>
                  </a:cubicBezTo>
                  <a:cubicBezTo>
                    <a:pt x="333437" y="3577217"/>
                    <a:pt x="358135" y="3608816"/>
                    <a:pt x="382742" y="3640869"/>
                  </a:cubicBezTo>
                  <a:lnTo>
                    <a:pt x="418427" y="3687269"/>
                  </a:lnTo>
                  <a:cubicBezTo>
                    <a:pt x="430141" y="3702069"/>
                    <a:pt x="441309" y="3717233"/>
                    <a:pt x="453386" y="3731671"/>
                  </a:cubicBezTo>
                  <a:cubicBezTo>
                    <a:pt x="547638" y="3849168"/>
                    <a:pt x="649881" y="3957313"/>
                    <a:pt x="753758" y="4059829"/>
                  </a:cubicBezTo>
                  <a:cubicBezTo>
                    <a:pt x="805970" y="4110859"/>
                    <a:pt x="859089" y="4160164"/>
                    <a:pt x="913479" y="4207472"/>
                  </a:cubicBezTo>
                  <a:cubicBezTo>
                    <a:pt x="967869" y="4254780"/>
                    <a:pt x="1023258" y="4300544"/>
                    <a:pt x="1080736" y="4343584"/>
                  </a:cubicBezTo>
                  <a:cubicBezTo>
                    <a:pt x="1195237" y="4429846"/>
                    <a:pt x="1318727" y="4506937"/>
                    <a:pt x="1454385" y="4558875"/>
                  </a:cubicBezTo>
                  <a:cubicBezTo>
                    <a:pt x="1522033" y="4584845"/>
                    <a:pt x="1592132" y="4604730"/>
                    <a:pt x="1663411" y="4619712"/>
                  </a:cubicBezTo>
                  <a:cubicBezTo>
                    <a:pt x="1681299" y="4623254"/>
                    <a:pt x="1699006" y="4627340"/>
                    <a:pt x="1716984" y="4630427"/>
                  </a:cubicBezTo>
                  <a:lnTo>
                    <a:pt x="1771011" y="4639417"/>
                  </a:lnTo>
                  <a:cubicBezTo>
                    <a:pt x="1807241" y="4644229"/>
                    <a:pt x="1843471" y="4649314"/>
                    <a:pt x="1880064" y="4652311"/>
                  </a:cubicBezTo>
                  <a:cubicBezTo>
                    <a:pt x="1898316" y="4654036"/>
                    <a:pt x="1916567" y="4655670"/>
                    <a:pt x="1934909" y="4656487"/>
                  </a:cubicBezTo>
                  <a:cubicBezTo>
                    <a:pt x="1953251" y="4657395"/>
                    <a:pt x="1971502" y="4658848"/>
                    <a:pt x="1989935" y="4659393"/>
                  </a:cubicBezTo>
                  <a:lnTo>
                    <a:pt x="2045142" y="4660664"/>
                  </a:lnTo>
                  <a:cubicBezTo>
                    <a:pt x="2063484" y="4661118"/>
                    <a:pt x="2082008" y="4660482"/>
                    <a:pt x="2100440" y="4660392"/>
                  </a:cubicBezTo>
                  <a:lnTo>
                    <a:pt x="2128135" y="4660119"/>
                  </a:lnTo>
                  <a:cubicBezTo>
                    <a:pt x="2137124" y="4659847"/>
                    <a:pt x="2145932" y="4659302"/>
                    <a:pt x="2154831" y="4658939"/>
                  </a:cubicBezTo>
                  <a:cubicBezTo>
                    <a:pt x="2163729" y="4658485"/>
                    <a:pt x="2172628" y="4658212"/>
                    <a:pt x="2181436" y="4657577"/>
                  </a:cubicBezTo>
                  <a:lnTo>
                    <a:pt x="2207950" y="4655398"/>
                  </a:lnTo>
                  <a:cubicBezTo>
                    <a:pt x="2243272" y="4652583"/>
                    <a:pt x="2278321" y="4647861"/>
                    <a:pt x="2313098" y="4642413"/>
                  </a:cubicBezTo>
                  <a:cubicBezTo>
                    <a:pt x="2452298" y="4619349"/>
                    <a:pt x="2586139" y="4574221"/>
                    <a:pt x="2713625" y="4510932"/>
                  </a:cubicBezTo>
                  <a:cubicBezTo>
                    <a:pt x="2841565" y="4448369"/>
                    <a:pt x="2963330" y="4368282"/>
                    <a:pt x="3083643" y="4280386"/>
                  </a:cubicBezTo>
                  <a:cubicBezTo>
                    <a:pt x="3113698" y="4258503"/>
                    <a:pt x="3143572" y="4235712"/>
                    <a:pt x="3173355" y="4212648"/>
                  </a:cubicBezTo>
                  <a:cubicBezTo>
                    <a:pt x="3203319" y="4189675"/>
                    <a:pt x="3233193" y="4166339"/>
                    <a:pt x="3263067" y="4142640"/>
                  </a:cubicBezTo>
                  <a:lnTo>
                    <a:pt x="3444762" y="3997357"/>
                  </a:lnTo>
                  <a:cubicBezTo>
                    <a:pt x="3569432" y="3898473"/>
                    <a:pt x="3695284" y="3806401"/>
                    <a:pt x="3818229" y="3716144"/>
                  </a:cubicBezTo>
                  <a:cubicBezTo>
                    <a:pt x="3941084" y="3625886"/>
                    <a:pt x="4059309" y="3534721"/>
                    <a:pt x="4166182" y="3436474"/>
                  </a:cubicBezTo>
                  <a:cubicBezTo>
                    <a:pt x="4273056" y="3338408"/>
                    <a:pt x="4369578" y="3233895"/>
                    <a:pt x="4444399" y="3115943"/>
                  </a:cubicBezTo>
                  <a:cubicBezTo>
                    <a:pt x="4481809" y="3057013"/>
                    <a:pt x="4513772" y="2994905"/>
                    <a:pt x="4539196" y="2929618"/>
                  </a:cubicBezTo>
                  <a:cubicBezTo>
                    <a:pt x="4564802" y="2864422"/>
                    <a:pt x="4583235" y="2796139"/>
                    <a:pt x="4596946" y="2726040"/>
                  </a:cubicBezTo>
                  <a:cubicBezTo>
                    <a:pt x="4603756" y="2690991"/>
                    <a:pt x="4609204" y="2655306"/>
                    <a:pt x="4612927" y="2619257"/>
                  </a:cubicBezTo>
                  <a:cubicBezTo>
                    <a:pt x="4614017" y="2610268"/>
                    <a:pt x="4614743" y="2601188"/>
                    <a:pt x="4615561" y="2592198"/>
                  </a:cubicBezTo>
                  <a:cubicBezTo>
                    <a:pt x="4616287" y="2583118"/>
                    <a:pt x="4617195" y="2574220"/>
                    <a:pt x="4617558" y="2564595"/>
                  </a:cubicBezTo>
                  <a:lnTo>
                    <a:pt x="4620464" y="2507571"/>
                  </a:lnTo>
                  <a:cubicBezTo>
                    <a:pt x="4623097" y="2431479"/>
                    <a:pt x="4621462" y="2355297"/>
                    <a:pt x="4615470" y="2279568"/>
                  </a:cubicBezTo>
                  <a:cubicBezTo>
                    <a:pt x="4609658" y="2203748"/>
                    <a:pt x="4598490" y="2128564"/>
                    <a:pt x="4583416" y="2054379"/>
                  </a:cubicBezTo>
                  <a:cubicBezTo>
                    <a:pt x="4568162" y="1980194"/>
                    <a:pt x="4549094" y="1907008"/>
                    <a:pt x="4529026" y="1834639"/>
                  </a:cubicBezTo>
                  <a:cubicBezTo>
                    <a:pt x="4488983" y="1689810"/>
                    <a:pt x="4444762" y="1546888"/>
                    <a:pt x="4388556" y="1408324"/>
                  </a:cubicBezTo>
                  <a:cubicBezTo>
                    <a:pt x="4360407" y="1339133"/>
                    <a:pt x="4328990" y="1271213"/>
                    <a:pt x="4292851" y="1205927"/>
                  </a:cubicBezTo>
                  <a:cubicBezTo>
                    <a:pt x="4284043" y="1189492"/>
                    <a:pt x="4274327" y="1173511"/>
                    <a:pt x="4264975" y="1157439"/>
                  </a:cubicBezTo>
                  <a:cubicBezTo>
                    <a:pt x="4255350" y="1141458"/>
                    <a:pt x="4245361" y="1125749"/>
                    <a:pt x="4235646" y="1109859"/>
                  </a:cubicBezTo>
                  <a:lnTo>
                    <a:pt x="4204591" y="1063368"/>
                  </a:lnTo>
                  <a:lnTo>
                    <a:pt x="4172175" y="1017876"/>
                  </a:lnTo>
                  <a:cubicBezTo>
                    <a:pt x="4083462" y="898290"/>
                    <a:pt x="3979312" y="791326"/>
                    <a:pt x="3865265" y="697618"/>
                  </a:cubicBezTo>
                  <a:cubicBezTo>
                    <a:pt x="3751490" y="603638"/>
                    <a:pt x="3627909" y="521917"/>
                    <a:pt x="3495792" y="456267"/>
                  </a:cubicBezTo>
                  <a:cubicBezTo>
                    <a:pt x="3363766" y="390436"/>
                    <a:pt x="3224022" y="339950"/>
                    <a:pt x="3080011" y="304719"/>
                  </a:cubicBezTo>
                  <a:cubicBezTo>
                    <a:pt x="2935999" y="269397"/>
                    <a:pt x="2787992" y="249057"/>
                    <a:pt x="2638805" y="241884"/>
                  </a:cubicBezTo>
                  <a:cubicBezTo>
                    <a:pt x="2489345" y="234347"/>
                    <a:pt x="2340067" y="239341"/>
                    <a:pt x="2191696" y="257865"/>
                  </a:cubicBezTo>
                  <a:cubicBezTo>
                    <a:pt x="2043417" y="276479"/>
                    <a:pt x="1896500" y="307624"/>
                    <a:pt x="1752851" y="350120"/>
                  </a:cubicBezTo>
                  <a:cubicBezTo>
                    <a:pt x="1609112" y="392433"/>
                    <a:pt x="1468914" y="447187"/>
                    <a:pt x="1333074" y="510657"/>
                  </a:cubicBezTo>
                  <a:cubicBezTo>
                    <a:pt x="1060578" y="636236"/>
                    <a:pt x="806151" y="802767"/>
                    <a:pt x="582960" y="1003893"/>
                  </a:cubicBezTo>
                  <a:cubicBezTo>
                    <a:pt x="471728" y="1104774"/>
                    <a:pt x="368668" y="1214825"/>
                    <a:pt x="276322" y="1333049"/>
                  </a:cubicBezTo>
                  <a:cubicBezTo>
                    <a:pt x="183795" y="1451092"/>
                    <a:pt x="102164" y="1577669"/>
                    <a:pt x="33882" y="1711057"/>
                  </a:cubicBezTo>
                  <a:lnTo>
                    <a:pt x="0" y="1785501"/>
                  </a:lnTo>
                  <a:lnTo>
                    <a:pt x="0" y="1377082"/>
                  </a:lnTo>
                  <a:lnTo>
                    <a:pt x="111188" y="1208333"/>
                  </a:lnTo>
                  <a:cubicBezTo>
                    <a:pt x="206927" y="1076920"/>
                    <a:pt x="314732" y="954315"/>
                    <a:pt x="431321" y="841539"/>
                  </a:cubicBezTo>
                  <a:cubicBezTo>
                    <a:pt x="548183" y="728763"/>
                    <a:pt x="674488" y="625885"/>
                    <a:pt x="807876" y="533448"/>
                  </a:cubicBezTo>
                  <a:cubicBezTo>
                    <a:pt x="941446" y="441103"/>
                    <a:pt x="1082007" y="358837"/>
                    <a:pt x="1228743" y="288828"/>
                  </a:cubicBezTo>
                  <a:cubicBezTo>
                    <a:pt x="1522578" y="149811"/>
                    <a:pt x="1838931" y="57919"/>
                    <a:pt x="2163003" y="19056"/>
                  </a:cubicBezTo>
                  <a:cubicBezTo>
                    <a:pt x="2243998" y="9477"/>
                    <a:pt x="2325584" y="3529"/>
                    <a:pt x="2407249" y="116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B2935CA6-94DE-46EF-8BB1-9DB074B6C4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960593"/>
              <a:ext cx="4814598" cy="4884231"/>
            </a:xfrm>
            <a:custGeom>
              <a:avLst/>
              <a:gdLst>
                <a:gd name="connsiteX0" fmla="*/ 2550817 w 4814598"/>
                <a:gd name="connsiteY0" fmla="*/ 544811 h 4884231"/>
                <a:gd name="connsiteX1" fmla="*/ 1694919 w 4814598"/>
                <a:gd name="connsiteY1" fmla="*/ 709526 h 4884231"/>
                <a:gd name="connsiteX2" fmla="*/ 932184 w 4814598"/>
                <a:gd name="connsiteY2" fmla="*/ 1163171 h 4884231"/>
                <a:gd name="connsiteX3" fmla="*/ 407894 w 4814598"/>
                <a:gd name="connsiteY3" fmla="*/ 1812768 h 4884231"/>
                <a:gd name="connsiteX4" fmla="*/ 220025 w 4814598"/>
                <a:gd name="connsiteY4" fmla="*/ 2558977 h 4884231"/>
                <a:gd name="connsiteX5" fmla="*/ 530204 w 4814598"/>
                <a:gd name="connsiteY5" fmla="*/ 3236995 h 4884231"/>
                <a:gd name="connsiteX6" fmla="*/ 697098 w 4814598"/>
                <a:gd name="connsiteY6" fmla="*/ 3471717 h 4884231"/>
                <a:gd name="connsiteX7" fmla="*/ 1333800 w 4814598"/>
                <a:gd name="connsiteY7" fmla="*/ 4121677 h 4884231"/>
                <a:gd name="connsiteX8" fmla="*/ 2170902 w 4814598"/>
                <a:gd name="connsiteY8" fmla="*/ 4339420 h 4884231"/>
                <a:gd name="connsiteX9" fmla="*/ 2709357 w 4814598"/>
                <a:gd name="connsiteY9" fmla="*/ 4200765 h 4884231"/>
                <a:gd name="connsiteX10" fmla="*/ 3290852 w 4814598"/>
                <a:gd name="connsiteY10" fmla="*/ 3800420 h 4884231"/>
                <a:gd name="connsiteX11" fmla="*/ 3434410 w 4814598"/>
                <a:gd name="connsiteY11" fmla="*/ 3689188 h 4884231"/>
                <a:gd name="connsiteX12" fmla="*/ 4069660 w 4814598"/>
                <a:gd name="connsiteY12" fmla="*/ 3124945 h 4884231"/>
                <a:gd name="connsiteX13" fmla="*/ 4269787 w 4814598"/>
                <a:gd name="connsiteY13" fmla="*/ 2558977 h 4884231"/>
                <a:gd name="connsiteX14" fmla="*/ 3797526 w 4814598"/>
                <a:gd name="connsiteY14" fmla="*/ 1099701 h 4884231"/>
                <a:gd name="connsiteX15" fmla="*/ 3273691 w 4814598"/>
                <a:gd name="connsiteY15" fmla="*/ 695179 h 4884231"/>
                <a:gd name="connsiteX16" fmla="*/ 2550817 w 4814598"/>
                <a:gd name="connsiteY16" fmla="*/ 544811 h 4884231"/>
                <a:gd name="connsiteX17" fmla="*/ 2550817 w 4814598"/>
                <a:gd name="connsiteY17" fmla="*/ 0 h 4884231"/>
                <a:gd name="connsiteX18" fmla="*/ 4814598 w 4814598"/>
                <a:gd name="connsiteY18" fmla="*/ 2558977 h 4884231"/>
                <a:gd name="connsiteX19" fmla="*/ 3626365 w 4814598"/>
                <a:gd name="connsiteY19" fmla="*/ 4229640 h 4884231"/>
                <a:gd name="connsiteX20" fmla="*/ 2170902 w 4814598"/>
                <a:gd name="connsiteY20" fmla="*/ 4884231 h 4884231"/>
                <a:gd name="connsiteX21" fmla="*/ 246267 w 4814598"/>
                <a:gd name="connsiteY21" fmla="*/ 3777538 h 4884231"/>
                <a:gd name="connsiteX22" fmla="*/ 40127 w 4814598"/>
                <a:gd name="connsiteY22" fmla="*/ 3489366 h 4884231"/>
                <a:gd name="connsiteX23" fmla="*/ 0 w 4814598"/>
                <a:gd name="connsiteY23" fmla="*/ 3432245 h 4884231"/>
                <a:gd name="connsiteX24" fmla="*/ 0 w 4814598"/>
                <a:gd name="connsiteY24" fmla="*/ 1432577 h 4884231"/>
                <a:gd name="connsiteX25" fmla="*/ 54624 w 4814598"/>
                <a:gd name="connsiteY25" fmla="*/ 1339196 h 4884231"/>
                <a:gd name="connsiteX26" fmla="*/ 2550817 w 4814598"/>
                <a:gd name="connsiteY26" fmla="*/ 0 h 4884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14598" h="4884231">
                  <a:moveTo>
                    <a:pt x="2550817" y="544811"/>
                  </a:moveTo>
                  <a:cubicBezTo>
                    <a:pt x="2270966" y="544811"/>
                    <a:pt x="1974952" y="601744"/>
                    <a:pt x="1694919" y="709526"/>
                  </a:cubicBezTo>
                  <a:cubicBezTo>
                    <a:pt x="1417883" y="816127"/>
                    <a:pt x="1154103" y="973032"/>
                    <a:pt x="932184" y="1163171"/>
                  </a:cubicBezTo>
                  <a:cubicBezTo>
                    <a:pt x="710536" y="1353038"/>
                    <a:pt x="529296" y="1577682"/>
                    <a:pt x="407894" y="1812768"/>
                  </a:cubicBezTo>
                  <a:cubicBezTo>
                    <a:pt x="283223" y="2054210"/>
                    <a:pt x="220025" y="2305277"/>
                    <a:pt x="220025" y="2558977"/>
                  </a:cubicBezTo>
                  <a:cubicBezTo>
                    <a:pt x="220025" y="2801418"/>
                    <a:pt x="315095" y="2942070"/>
                    <a:pt x="530204" y="3236995"/>
                  </a:cubicBezTo>
                  <a:cubicBezTo>
                    <a:pt x="584050" y="3310817"/>
                    <a:pt x="639711" y="3387181"/>
                    <a:pt x="697098" y="3471717"/>
                  </a:cubicBezTo>
                  <a:cubicBezTo>
                    <a:pt x="900040" y="3770818"/>
                    <a:pt x="1108249" y="3983476"/>
                    <a:pt x="1333800" y="4121677"/>
                  </a:cubicBezTo>
                  <a:cubicBezTo>
                    <a:pt x="1572882" y="4268231"/>
                    <a:pt x="1846740" y="4339420"/>
                    <a:pt x="2170902" y="4339420"/>
                  </a:cubicBezTo>
                  <a:cubicBezTo>
                    <a:pt x="2354867" y="4339420"/>
                    <a:pt x="2525938" y="4295381"/>
                    <a:pt x="2709357" y="4200765"/>
                  </a:cubicBezTo>
                  <a:cubicBezTo>
                    <a:pt x="2897680" y="4103607"/>
                    <a:pt x="3084097" y="3961956"/>
                    <a:pt x="3290852" y="3800420"/>
                  </a:cubicBezTo>
                  <a:cubicBezTo>
                    <a:pt x="3339340" y="3762556"/>
                    <a:pt x="3387647" y="3725236"/>
                    <a:pt x="3434410" y="3689188"/>
                  </a:cubicBezTo>
                  <a:cubicBezTo>
                    <a:pt x="3682844" y="3497505"/>
                    <a:pt x="3917476" y="3316446"/>
                    <a:pt x="4069660" y="3124945"/>
                  </a:cubicBezTo>
                  <a:cubicBezTo>
                    <a:pt x="4209948" y="2948426"/>
                    <a:pt x="4269787" y="2779172"/>
                    <a:pt x="4269787" y="2558977"/>
                  </a:cubicBezTo>
                  <a:cubicBezTo>
                    <a:pt x="4269787" y="1980933"/>
                    <a:pt x="4102076" y="1462636"/>
                    <a:pt x="3797526" y="1099701"/>
                  </a:cubicBezTo>
                  <a:cubicBezTo>
                    <a:pt x="3650427" y="924453"/>
                    <a:pt x="3474272" y="788342"/>
                    <a:pt x="3273691" y="695179"/>
                  </a:cubicBezTo>
                  <a:cubicBezTo>
                    <a:pt x="3058944" y="595388"/>
                    <a:pt x="2815686" y="544811"/>
                    <a:pt x="2550817" y="544811"/>
                  </a:cubicBezTo>
                  <a:close/>
                  <a:moveTo>
                    <a:pt x="2550817" y="0"/>
                  </a:moveTo>
                  <a:cubicBezTo>
                    <a:pt x="3970050" y="0"/>
                    <a:pt x="4814598" y="1145647"/>
                    <a:pt x="4814598" y="2558977"/>
                  </a:cubicBezTo>
                  <a:cubicBezTo>
                    <a:pt x="4814598" y="3376738"/>
                    <a:pt x="4225839" y="3761193"/>
                    <a:pt x="3626365" y="4229640"/>
                  </a:cubicBezTo>
                  <a:cubicBezTo>
                    <a:pt x="3189699" y="4570874"/>
                    <a:pt x="2769014" y="4884231"/>
                    <a:pt x="2170902" y="4884231"/>
                  </a:cubicBezTo>
                  <a:cubicBezTo>
                    <a:pt x="1283950" y="4884231"/>
                    <a:pt x="708085" y="4458279"/>
                    <a:pt x="246267" y="3777538"/>
                  </a:cubicBezTo>
                  <a:cubicBezTo>
                    <a:pt x="176985" y="3675432"/>
                    <a:pt x="106654" y="3581344"/>
                    <a:pt x="40127" y="3489366"/>
                  </a:cubicBezTo>
                  <a:lnTo>
                    <a:pt x="0" y="3432245"/>
                  </a:lnTo>
                  <a:lnTo>
                    <a:pt x="0" y="1432577"/>
                  </a:lnTo>
                  <a:lnTo>
                    <a:pt x="54624" y="1339196"/>
                  </a:lnTo>
                  <a:cubicBezTo>
                    <a:pt x="578230" y="541497"/>
                    <a:pt x="1569352" y="0"/>
                    <a:pt x="2550817"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2352A8D1-612B-42BB-A925-A3EF53F720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960593"/>
              <a:ext cx="4814598" cy="4884231"/>
            </a:xfrm>
            <a:custGeom>
              <a:avLst/>
              <a:gdLst>
                <a:gd name="connsiteX0" fmla="*/ 2550817 w 4814598"/>
                <a:gd name="connsiteY0" fmla="*/ 454009 h 4884231"/>
                <a:gd name="connsiteX1" fmla="*/ 1662321 w 4814598"/>
                <a:gd name="connsiteY1" fmla="*/ 624807 h 4884231"/>
                <a:gd name="connsiteX2" fmla="*/ 873072 w 4814598"/>
                <a:gd name="connsiteY2" fmla="*/ 1094253 h 4884231"/>
                <a:gd name="connsiteX3" fmla="*/ 327171 w 4814598"/>
                <a:gd name="connsiteY3" fmla="*/ 1771181 h 4884231"/>
                <a:gd name="connsiteX4" fmla="*/ 129223 w 4814598"/>
                <a:gd name="connsiteY4" fmla="*/ 2558977 h 4884231"/>
                <a:gd name="connsiteX5" fmla="*/ 456836 w 4814598"/>
                <a:gd name="connsiteY5" fmla="*/ 3290477 h 4884231"/>
                <a:gd name="connsiteX6" fmla="*/ 621914 w 4814598"/>
                <a:gd name="connsiteY6" fmla="*/ 3522657 h 4884231"/>
                <a:gd name="connsiteX7" fmla="*/ 2170902 w 4814598"/>
                <a:gd name="connsiteY7" fmla="*/ 4430222 h 4884231"/>
                <a:gd name="connsiteX8" fmla="*/ 3346786 w 4814598"/>
                <a:gd name="connsiteY8" fmla="*/ 3871881 h 4884231"/>
                <a:gd name="connsiteX9" fmla="*/ 3489890 w 4814598"/>
                <a:gd name="connsiteY9" fmla="*/ 3761012 h 4884231"/>
                <a:gd name="connsiteX10" fmla="*/ 4140757 w 4814598"/>
                <a:gd name="connsiteY10" fmla="*/ 3181424 h 4884231"/>
                <a:gd name="connsiteX11" fmla="*/ 4360589 w 4814598"/>
                <a:gd name="connsiteY11" fmla="*/ 2558977 h 4884231"/>
                <a:gd name="connsiteX12" fmla="*/ 3867171 w 4814598"/>
                <a:gd name="connsiteY12" fmla="*/ 1041315 h 4884231"/>
                <a:gd name="connsiteX13" fmla="*/ 3312009 w 4814598"/>
                <a:gd name="connsiteY13" fmla="*/ 612822 h 4884231"/>
                <a:gd name="connsiteX14" fmla="*/ 2550817 w 4814598"/>
                <a:gd name="connsiteY14" fmla="*/ 454009 h 4884231"/>
                <a:gd name="connsiteX15" fmla="*/ 2550817 w 4814598"/>
                <a:gd name="connsiteY15" fmla="*/ 0 h 4884231"/>
                <a:gd name="connsiteX16" fmla="*/ 4814598 w 4814598"/>
                <a:gd name="connsiteY16" fmla="*/ 2558977 h 4884231"/>
                <a:gd name="connsiteX17" fmla="*/ 3626365 w 4814598"/>
                <a:gd name="connsiteY17" fmla="*/ 4229640 h 4884231"/>
                <a:gd name="connsiteX18" fmla="*/ 2170902 w 4814598"/>
                <a:gd name="connsiteY18" fmla="*/ 4884231 h 4884231"/>
                <a:gd name="connsiteX19" fmla="*/ 246267 w 4814598"/>
                <a:gd name="connsiteY19" fmla="*/ 3777538 h 4884231"/>
                <a:gd name="connsiteX20" fmla="*/ 40127 w 4814598"/>
                <a:gd name="connsiteY20" fmla="*/ 3489366 h 4884231"/>
                <a:gd name="connsiteX21" fmla="*/ 0 w 4814598"/>
                <a:gd name="connsiteY21" fmla="*/ 3432245 h 4884231"/>
                <a:gd name="connsiteX22" fmla="*/ 0 w 4814598"/>
                <a:gd name="connsiteY22" fmla="*/ 1432577 h 4884231"/>
                <a:gd name="connsiteX23" fmla="*/ 54624 w 4814598"/>
                <a:gd name="connsiteY23" fmla="*/ 1339196 h 4884231"/>
                <a:gd name="connsiteX24" fmla="*/ 2550817 w 4814598"/>
                <a:gd name="connsiteY24" fmla="*/ 0 h 4884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14598" h="4884231">
                  <a:moveTo>
                    <a:pt x="2550817" y="454009"/>
                  </a:moveTo>
                  <a:cubicBezTo>
                    <a:pt x="2255802" y="454009"/>
                    <a:pt x="1956792" y="511396"/>
                    <a:pt x="1662321" y="624807"/>
                  </a:cubicBezTo>
                  <a:cubicBezTo>
                    <a:pt x="1375660" y="735041"/>
                    <a:pt x="1102800" y="897394"/>
                    <a:pt x="873072" y="1094253"/>
                  </a:cubicBezTo>
                  <a:cubicBezTo>
                    <a:pt x="639348" y="1294471"/>
                    <a:pt x="455656" y="1522293"/>
                    <a:pt x="327171" y="1771181"/>
                  </a:cubicBezTo>
                  <a:cubicBezTo>
                    <a:pt x="195872" y="2025607"/>
                    <a:pt x="129223" y="2290658"/>
                    <a:pt x="129223" y="2558977"/>
                  </a:cubicBezTo>
                  <a:cubicBezTo>
                    <a:pt x="129223" y="2829294"/>
                    <a:pt x="235552" y="2987108"/>
                    <a:pt x="456836" y="3290477"/>
                  </a:cubicBezTo>
                  <a:cubicBezTo>
                    <a:pt x="510228" y="3363663"/>
                    <a:pt x="565435" y="3439392"/>
                    <a:pt x="621914" y="3522657"/>
                  </a:cubicBezTo>
                  <a:cubicBezTo>
                    <a:pt x="1053495" y="4158815"/>
                    <a:pt x="1516766" y="4430222"/>
                    <a:pt x="2170902" y="4430222"/>
                  </a:cubicBezTo>
                  <a:cubicBezTo>
                    <a:pt x="2600213" y="4430222"/>
                    <a:pt x="2915205" y="4209119"/>
                    <a:pt x="3346786" y="3871881"/>
                  </a:cubicBezTo>
                  <a:cubicBezTo>
                    <a:pt x="3395002" y="3834198"/>
                    <a:pt x="3443218" y="3796969"/>
                    <a:pt x="3489890" y="3761012"/>
                  </a:cubicBezTo>
                  <a:cubicBezTo>
                    <a:pt x="3742864" y="3565879"/>
                    <a:pt x="3981763" y="3381551"/>
                    <a:pt x="4140757" y="3181424"/>
                  </a:cubicBezTo>
                  <a:cubicBezTo>
                    <a:pt x="4292760" y="2990104"/>
                    <a:pt x="4360589" y="2798149"/>
                    <a:pt x="4360589" y="2558977"/>
                  </a:cubicBezTo>
                  <a:cubicBezTo>
                    <a:pt x="4360589" y="1959594"/>
                    <a:pt x="4185341" y="1420595"/>
                    <a:pt x="3867171" y="1041315"/>
                  </a:cubicBezTo>
                  <a:cubicBezTo>
                    <a:pt x="3711446" y="855807"/>
                    <a:pt x="3524667" y="711614"/>
                    <a:pt x="3312009" y="612822"/>
                  </a:cubicBezTo>
                  <a:cubicBezTo>
                    <a:pt x="3085095" y="507491"/>
                    <a:pt x="2829034" y="454009"/>
                    <a:pt x="2550817" y="454009"/>
                  </a:cubicBezTo>
                  <a:close/>
                  <a:moveTo>
                    <a:pt x="2550817" y="0"/>
                  </a:moveTo>
                  <a:cubicBezTo>
                    <a:pt x="3970050" y="0"/>
                    <a:pt x="4814598" y="1145647"/>
                    <a:pt x="4814598" y="2558977"/>
                  </a:cubicBezTo>
                  <a:cubicBezTo>
                    <a:pt x="4814598" y="3376738"/>
                    <a:pt x="4225839" y="3761193"/>
                    <a:pt x="3626365" y="4229640"/>
                  </a:cubicBezTo>
                  <a:cubicBezTo>
                    <a:pt x="3189699" y="4570874"/>
                    <a:pt x="2769014" y="4884231"/>
                    <a:pt x="2170902" y="4884231"/>
                  </a:cubicBezTo>
                  <a:cubicBezTo>
                    <a:pt x="1283950" y="4884231"/>
                    <a:pt x="708085" y="4458279"/>
                    <a:pt x="246267" y="3777538"/>
                  </a:cubicBezTo>
                  <a:cubicBezTo>
                    <a:pt x="176985" y="3675432"/>
                    <a:pt x="106654" y="3581344"/>
                    <a:pt x="40127" y="3489366"/>
                  </a:cubicBezTo>
                  <a:lnTo>
                    <a:pt x="0" y="3432245"/>
                  </a:lnTo>
                  <a:lnTo>
                    <a:pt x="0" y="1432577"/>
                  </a:lnTo>
                  <a:lnTo>
                    <a:pt x="54624" y="1339196"/>
                  </a:lnTo>
                  <a:cubicBezTo>
                    <a:pt x="578230" y="541497"/>
                    <a:pt x="1569352" y="0"/>
                    <a:pt x="2550817"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34" name="Freeform: Shape 33">
              <a:extLst>
                <a:ext uri="{FF2B5EF4-FFF2-40B4-BE49-F238E27FC236}">
                  <a16:creationId xmlns:a16="http://schemas.microsoft.com/office/drawing/2014/main" id="{0858A699-36FD-4E40-A79C-7B11883C91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96695"/>
              <a:ext cx="4850918" cy="5212025"/>
            </a:xfrm>
            <a:custGeom>
              <a:avLst/>
              <a:gdLst>
                <a:gd name="connsiteX0" fmla="*/ 2244906 w 4850918"/>
                <a:gd name="connsiteY0" fmla="*/ 0 h 5212025"/>
                <a:gd name="connsiteX1" fmla="*/ 4850918 w 4850918"/>
                <a:gd name="connsiteY1" fmla="*/ 2606013 h 5212025"/>
                <a:gd name="connsiteX2" fmla="*/ 2244906 w 4850918"/>
                <a:gd name="connsiteY2" fmla="*/ 5212025 h 5212025"/>
                <a:gd name="connsiteX3" fmla="*/ 83949 w 4850918"/>
                <a:gd name="connsiteY3" fmla="*/ 4063077 h 5212025"/>
                <a:gd name="connsiteX4" fmla="*/ 0 w 4850918"/>
                <a:gd name="connsiteY4" fmla="*/ 3924890 h 5212025"/>
                <a:gd name="connsiteX5" fmla="*/ 0 w 4850918"/>
                <a:gd name="connsiteY5" fmla="*/ 3598606 h 5212025"/>
                <a:gd name="connsiteX6" fmla="*/ 15357 w 4850918"/>
                <a:gd name="connsiteY6" fmla="*/ 3619452 h 5212025"/>
                <a:gd name="connsiteX7" fmla="*/ 107340 w 4850918"/>
                <a:gd name="connsiteY7" fmla="*/ 3738402 h 5212025"/>
                <a:gd name="connsiteX8" fmla="*/ 168177 w 4850918"/>
                <a:gd name="connsiteY8" fmla="*/ 3816401 h 5212025"/>
                <a:gd name="connsiteX9" fmla="*/ 245086 w 4850918"/>
                <a:gd name="connsiteY9" fmla="*/ 3916919 h 5212025"/>
                <a:gd name="connsiteX10" fmla="*/ 284403 w 4850918"/>
                <a:gd name="connsiteY10" fmla="*/ 3970310 h 5212025"/>
                <a:gd name="connsiteX11" fmla="*/ 319634 w 4850918"/>
                <a:gd name="connsiteY11" fmla="*/ 4018253 h 5212025"/>
                <a:gd name="connsiteX12" fmla="*/ 319816 w 4850918"/>
                <a:gd name="connsiteY12" fmla="*/ 4018435 h 5212025"/>
                <a:gd name="connsiteX13" fmla="*/ 319998 w 4850918"/>
                <a:gd name="connsiteY13" fmla="*/ 4018617 h 5212025"/>
                <a:gd name="connsiteX14" fmla="*/ 381652 w 4850918"/>
                <a:gd name="connsiteY14" fmla="*/ 4099884 h 5212025"/>
                <a:gd name="connsiteX15" fmla="*/ 393547 w 4850918"/>
                <a:gd name="connsiteY15" fmla="*/ 4115230 h 5212025"/>
                <a:gd name="connsiteX16" fmla="*/ 399540 w 4850918"/>
                <a:gd name="connsiteY16" fmla="*/ 4122676 h 5212025"/>
                <a:gd name="connsiteX17" fmla="*/ 470547 w 4850918"/>
                <a:gd name="connsiteY17" fmla="*/ 4208756 h 5212025"/>
                <a:gd name="connsiteX18" fmla="*/ 633445 w 4850918"/>
                <a:gd name="connsiteY18" fmla="*/ 4384730 h 5212025"/>
                <a:gd name="connsiteX19" fmla="*/ 997833 w 4850918"/>
                <a:gd name="connsiteY19" fmla="*/ 4677384 h 5212025"/>
                <a:gd name="connsiteX20" fmla="*/ 1198505 w 4850918"/>
                <a:gd name="connsiteY20" fmla="*/ 4786982 h 5212025"/>
                <a:gd name="connsiteX21" fmla="*/ 1198687 w 4850918"/>
                <a:gd name="connsiteY21" fmla="*/ 4787073 h 5212025"/>
                <a:gd name="connsiteX22" fmla="*/ 1198869 w 4850918"/>
                <a:gd name="connsiteY22" fmla="*/ 4787164 h 5212025"/>
                <a:gd name="connsiteX23" fmla="*/ 1410709 w 4850918"/>
                <a:gd name="connsiteY23" fmla="*/ 4869975 h 5212025"/>
                <a:gd name="connsiteX24" fmla="*/ 1631902 w 4850918"/>
                <a:gd name="connsiteY24" fmla="*/ 4927271 h 5212025"/>
                <a:gd name="connsiteX25" fmla="*/ 1744134 w 4850918"/>
                <a:gd name="connsiteY25" fmla="*/ 4946157 h 5212025"/>
                <a:gd name="connsiteX26" fmla="*/ 1856819 w 4850918"/>
                <a:gd name="connsiteY26" fmla="*/ 4958961 h 5212025"/>
                <a:gd name="connsiteX27" fmla="*/ 2090089 w 4850918"/>
                <a:gd name="connsiteY27" fmla="*/ 4969130 h 5212025"/>
                <a:gd name="connsiteX28" fmla="*/ 2101802 w 4850918"/>
                <a:gd name="connsiteY28" fmla="*/ 4969130 h 5212025"/>
                <a:gd name="connsiteX29" fmla="*/ 2117238 w 4850918"/>
                <a:gd name="connsiteY29" fmla="*/ 4969221 h 5212025"/>
                <a:gd name="connsiteX30" fmla="*/ 2147294 w 4850918"/>
                <a:gd name="connsiteY30" fmla="*/ 4968767 h 5212025"/>
                <a:gd name="connsiteX31" fmla="*/ 2147566 w 4850918"/>
                <a:gd name="connsiteY31" fmla="*/ 4968767 h 5212025"/>
                <a:gd name="connsiteX32" fmla="*/ 2147838 w 4850918"/>
                <a:gd name="connsiteY32" fmla="*/ 4968767 h 5212025"/>
                <a:gd name="connsiteX33" fmla="*/ 2176078 w 4850918"/>
                <a:gd name="connsiteY33" fmla="*/ 4968041 h 5212025"/>
                <a:gd name="connsiteX34" fmla="*/ 2204499 w 4850918"/>
                <a:gd name="connsiteY34" fmla="*/ 4966588 h 5212025"/>
                <a:gd name="connsiteX35" fmla="*/ 2315822 w 4850918"/>
                <a:gd name="connsiteY35" fmla="*/ 4956872 h 5212025"/>
                <a:gd name="connsiteX36" fmla="*/ 2746222 w 4850918"/>
                <a:gd name="connsiteY36" fmla="*/ 4840555 h 5212025"/>
                <a:gd name="connsiteX37" fmla="*/ 2950617 w 4850918"/>
                <a:gd name="connsiteY37" fmla="*/ 4739220 h 5212025"/>
                <a:gd name="connsiteX38" fmla="*/ 3148929 w 4850918"/>
                <a:gd name="connsiteY38" fmla="*/ 4615367 h 5212025"/>
                <a:gd name="connsiteX39" fmla="*/ 3342791 w 4850918"/>
                <a:gd name="connsiteY39" fmla="*/ 4474533 h 5212025"/>
                <a:gd name="connsiteX40" fmla="*/ 3438496 w 4850918"/>
                <a:gd name="connsiteY40" fmla="*/ 4399894 h 5212025"/>
                <a:gd name="connsiteX41" fmla="*/ 3536108 w 4850918"/>
                <a:gd name="connsiteY41" fmla="*/ 4321804 h 5212025"/>
                <a:gd name="connsiteX42" fmla="*/ 3700641 w 4850918"/>
                <a:gd name="connsiteY42" fmla="*/ 4192956 h 5212025"/>
                <a:gd name="connsiteX43" fmla="*/ 3927282 w 4850918"/>
                <a:gd name="connsiteY43" fmla="*/ 4014258 h 5212025"/>
                <a:gd name="connsiteX44" fmla="*/ 4279230 w 4850918"/>
                <a:gd name="connsiteY44" fmla="*/ 3693909 h 5212025"/>
                <a:gd name="connsiteX45" fmla="*/ 4424785 w 4850918"/>
                <a:gd name="connsiteY45" fmla="*/ 3517209 h 5212025"/>
                <a:gd name="connsiteX46" fmla="*/ 4539922 w 4850918"/>
                <a:gd name="connsiteY46" fmla="*/ 3324800 h 5212025"/>
                <a:gd name="connsiteX47" fmla="*/ 4660234 w 4850918"/>
                <a:gd name="connsiteY47" fmla="*/ 2893945 h 5212025"/>
                <a:gd name="connsiteX48" fmla="*/ 4667045 w 4850918"/>
                <a:gd name="connsiteY48" fmla="*/ 2779081 h 5212025"/>
                <a:gd name="connsiteX49" fmla="*/ 4667135 w 4850918"/>
                <a:gd name="connsiteY49" fmla="*/ 2774632 h 5212025"/>
                <a:gd name="connsiteX50" fmla="*/ 4667408 w 4850918"/>
                <a:gd name="connsiteY50" fmla="*/ 2719787 h 5212025"/>
                <a:gd name="connsiteX51" fmla="*/ 4667317 w 4850918"/>
                <a:gd name="connsiteY51" fmla="*/ 2702444 h 5212025"/>
                <a:gd name="connsiteX52" fmla="*/ 4666772 w 4850918"/>
                <a:gd name="connsiteY52" fmla="*/ 2658950 h 5212025"/>
                <a:gd name="connsiteX53" fmla="*/ 4654787 w 4850918"/>
                <a:gd name="connsiteY53" fmla="*/ 2416691 h 5212025"/>
                <a:gd name="connsiteX54" fmla="*/ 4581781 w 4850918"/>
                <a:gd name="connsiteY54" fmla="*/ 1936985 h 5212025"/>
                <a:gd name="connsiteX55" fmla="*/ 4435046 w 4850918"/>
                <a:gd name="connsiteY55" fmla="*/ 1474894 h 5212025"/>
                <a:gd name="connsiteX56" fmla="*/ 4386104 w 4850918"/>
                <a:gd name="connsiteY56" fmla="*/ 1364116 h 5212025"/>
                <a:gd name="connsiteX57" fmla="*/ 4331623 w 4850918"/>
                <a:gd name="connsiteY57" fmla="*/ 1255698 h 5212025"/>
                <a:gd name="connsiteX58" fmla="*/ 4206861 w 4850918"/>
                <a:gd name="connsiteY58" fmla="*/ 1048216 h 5212025"/>
                <a:gd name="connsiteX59" fmla="*/ 3895592 w 4850918"/>
                <a:gd name="connsiteY59" fmla="*/ 681922 h 5212025"/>
                <a:gd name="connsiteX60" fmla="*/ 3710356 w 4850918"/>
                <a:gd name="connsiteY60" fmla="*/ 530192 h 5212025"/>
                <a:gd name="connsiteX61" fmla="*/ 3507777 w 4850918"/>
                <a:gd name="connsiteY61" fmla="*/ 403705 h 5212025"/>
                <a:gd name="connsiteX62" fmla="*/ 3065936 w 4850918"/>
                <a:gd name="connsiteY62" fmla="*/ 232543 h 5212025"/>
                <a:gd name="connsiteX63" fmla="*/ 2834573 w 4850918"/>
                <a:gd name="connsiteY63" fmla="*/ 187233 h 5212025"/>
                <a:gd name="connsiteX64" fmla="*/ 2601212 w 4850918"/>
                <a:gd name="connsiteY64" fmla="*/ 166894 h 5212025"/>
                <a:gd name="connsiteX65" fmla="*/ 2499332 w 4850918"/>
                <a:gd name="connsiteY65" fmla="*/ 164715 h 5212025"/>
                <a:gd name="connsiteX66" fmla="*/ 2131857 w 4850918"/>
                <a:gd name="connsiteY66" fmla="*/ 192046 h 5212025"/>
                <a:gd name="connsiteX67" fmla="*/ 1901130 w 4850918"/>
                <a:gd name="connsiteY67" fmla="*/ 237084 h 5212025"/>
                <a:gd name="connsiteX68" fmla="*/ 1674579 w 4850918"/>
                <a:gd name="connsiteY68" fmla="*/ 301553 h 5212025"/>
                <a:gd name="connsiteX69" fmla="*/ 1453477 w 4850918"/>
                <a:gd name="connsiteY69" fmla="*/ 383819 h 5212025"/>
                <a:gd name="connsiteX70" fmla="*/ 1238821 w 4850918"/>
                <a:gd name="connsiteY70" fmla="*/ 483338 h 5212025"/>
                <a:gd name="connsiteX71" fmla="*/ 831666 w 4850918"/>
                <a:gd name="connsiteY71" fmla="*/ 727777 h 5212025"/>
                <a:gd name="connsiteX72" fmla="*/ 735416 w 4850918"/>
                <a:gd name="connsiteY72" fmla="*/ 798148 h 5212025"/>
                <a:gd name="connsiteX73" fmla="*/ 735234 w 4850918"/>
                <a:gd name="connsiteY73" fmla="*/ 798330 h 5212025"/>
                <a:gd name="connsiteX74" fmla="*/ 735053 w 4850918"/>
                <a:gd name="connsiteY74" fmla="*/ 798511 h 5212025"/>
                <a:gd name="connsiteX75" fmla="*/ 695554 w 4850918"/>
                <a:gd name="connsiteY75" fmla="*/ 828748 h 5212025"/>
                <a:gd name="connsiteX76" fmla="*/ 687563 w 4850918"/>
                <a:gd name="connsiteY76" fmla="*/ 835014 h 5212025"/>
                <a:gd name="connsiteX77" fmla="*/ 641254 w 4850918"/>
                <a:gd name="connsiteY77" fmla="*/ 871970 h 5212025"/>
                <a:gd name="connsiteX78" fmla="*/ 461013 w 4850918"/>
                <a:gd name="connsiteY78" fmla="*/ 1030147 h 5212025"/>
                <a:gd name="connsiteX79" fmla="*/ 139938 w 4850918"/>
                <a:gd name="connsiteY79" fmla="*/ 1388360 h 5212025"/>
                <a:gd name="connsiteX80" fmla="*/ 3281 w 4850918"/>
                <a:gd name="connsiteY80" fmla="*/ 1587670 h 5212025"/>
                <a:gd name="connsiteX81" fmla="*/ 0 w 4850918"/>
                <a:gd name="connsiteY81" fmla="*/ 1593348 h 5212025"/>
                <a:gd name="connsiteX82" fmla="*/ 0 w 4850918"/>
                <a:gd name="connsiteY82" fmla="*/ 1287136 h 5212025"/>
                <a:gd name="connsiteX83" fmla="*/ 83949 w 4850918"/>
                <a:gd name="connsiteY83" fmla="*/ 1148949 h 5212025"/>
                <a:gd name="connsiteX84" fmla="*/ 2244906 w 4850918"/>
                <a:gd name="connsiteY84" fmla="*/ 0 h 521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4850918" h="5212025">
                  <a:moveTo>
                    <a:pt x="2244906" y="0"/>
                  </a:moveTo>
                  <a:cubicBezTo>
                    <a:pt x="3684206" y="0"/>
                    <a:pt x="4850918" y="1166713"/>
                    <a:pt x="4850918" y="2606013"/>
                  </a:cubicBezTo>
                  <a:cubicBezTo>
                    <a:pt x="4850918" y="4045313"/>
                    <a:pt x="3684206" y="5212025"/>
                    <a:pt x="2244906" y="5212025"/>
                  </a:cubicBezTo>
                  <a:cubicBezTo>
                    <a:pt x="1345344" y="5212025"/>
                    <a:pt x="552260" y="4756278"/>
                    <a:pt x="83949" y="4063077"/>
                  </a:cubicBezTo>
                  <a:lnTo>
                    <a:pt x="0" y="3924890"/>
                  </a:lnTo>
                  <a:lnTo>
                    <a:pt x="0" y="3598606"/>
                  </a:lnTo>
                  <a:lnTo>
                    <a:pt x="15357" y="3619452"/>
                  </a:lnTo>
                  <a:cubicBezTo>
                    <a:pt x="45413" y="3659314"/>
                    <a:pt x="76921" y="3699539"/>
                    <a:pt x="107340" y="3738402"/>
                  </a:cubicBezTo>
                  <a:cubicBezTo>
                    <a:pt x="127316" y="3763917"/>
                    <a:pt x="148019" y="3790250"/>
                    <a:pt x="168177" y="3816401"/>
                  </a:cubicBezTo>
                  <a:cubicBezTo>
                    <a:pt x="189334" y="3843732"/>
                    <a:pt x="217210" y="3879781"/>
                    <a:pt x="245086" y="3916919"/>
                  </a:cubicBezTo>
                  <a:cubicBezTo>
                    <a:pt x="258343" y="3934443"/>
                    <a:pt x="271600" y="3952695"/>
                    <a:pt x="284403" y="3970310"/>
                  </a:cubicBezTo>
                  <a:cubicBezTo>
                    <a:pt x="296571" y="3987018"/>
                    <a:pt x="308102" y="4002908"/>
                    <a:pt x="319634" y="4018253"/>
                  </a:cubicBezTo>
                  <a:lnTo>
                    <a:pt x="319816" y="4018435"/>
                  </a:lnTo>
                  <a:lnTo>
                    <a:pt x="319998" y="4018617"/>
                  </a:lnTo>
                  <a:cubicBezTo>
                    <a:pt x="339883" y="4045948"/>
                    <a:pt x="361131" y="4073370"/>
                    <a:pt x="381652" y="4099884"/>
                  </a:cubicBezTo>
                  <a:lnTo>
                    <a:pt x="393547" y="4115230"/>
                  </a:lnTo>
                  <a:lnTo>
                    <a:pt x="399540" y="4122676"/>
                  </a:lnTo>
                  <a:cubicBezTo>
                    <a:pt x="422604" y="4151187"/>
                    <a:pt x="446303" y="4180698"/>
                    <a:pt x="470547" y="4208756"/>
                  </a:cubicBezTo>
                  <a:cubicBezTo>
                    <a:pt x="523848" y="4271228"/>
                    <a:pt x="578692" y="4330430"/>
                    <a:pt x="633445" y="4384730"/>
                  </a:cubicBezTo>
                  <a:cubicBezTo>
                    <a:pt x="750035" y="4499776"/>
                    <a:pt x="872708" y="4598296"/>
                    <a:pt x="997833" y="4677384"/>
                  </a:cubicBezTo>
                  <a:cubicBezTo>
                    <a:pt x="1068659" y="4721786"/>
                    <a:pt x="1134218" y="4757653"/>
                    <a:pt x="1198505" y="4786982"/>
                  </a:cubicBezTo>
                  <a:lnTo>
                    <a:pt x="1198687" y="4787073"/>
                  </a:lnTo>
                  <a:lnTo>
                    <a:pt x="1198869" y="4787164"/>
                  </a:lnTo>
                  <a:cubicBezTo>
                    <a:pt x="1264246" y="4817945"/>
                    <a:pt x="1335525" y="4845821"/>
                    <a:pt x="1410709" y="4869975"/>
                  </a:cubicBezTo>
                  <a:cubicBezTo>
                    <a:pt x="1479900" y="4892221"/>
                    <a:pt x="1554358" y="4911562"/>
                    <a:pt x="1631902" y="4927271"/>
                  </a:cubicBezTo>
                  <a:cubicBezTo>
                    <a:pt x="1667588" y="4934353"/>
                    <a:pt x="1705452" y="4940709"/>
                    <a:pt x="1744134" y="4946157"/>
                  </a:cubicBezTo>
                  <a:cubicBezTo>
                    <a:pt x="1780454" y="4951243"/>
                    <a:pt x="1818409" y="4955510"/>
                    <a:pt x="1856819" y="4958961"/>
                  </a:cubicBezTo>
                  <a:cubicBezTo>
                    <a:pt x="1930277" y="4965680"/>
                    <a:pt x="2006551" y="4968949"/>
                    <a:pt x="2090089" y="4969130"/>
                  </a:cubicBezTo>
                  <a:lnTo>
                    <a:pt x="2101802" y="4969130"/>
                  </a:lnTo>
                  <a:cubicBezTo>
                    <a:pt x="2106978" y="4969221"/>
                    <a:pt x="2112063" y="4969221"/>
                    <a:pt x="2117238" y="4969221"/>
                  </a:cubicBezTo>
                  <a:cubicBezTo>
                    <a:pt x="2129678" y="4969221"/>
                    <a:pt x="2138940" y="4969130"/>
                    <a:pt x="2147294" y="4968767"/>
                  </a:cubicBezTo>
                  <a:lnTo>
                    <a:pt x="2147566" y="4968767"/>
                  </a:lnTo>
                  <a:lnTo>
                    <a:pt x="2147838" y="4968767"/>
                  </a:lnTo>
                  <a:lnTo>
                    <a:pt x="2176078" y="4968041"/>
                  </a:lnTo>
                  <a:lnTo>
                    <a:pt x="2204499" y="4966588"/>
                  </a:lnTo>
                  <a:cubicBezTo>
                    <a:pt x="2236824" y="4965135"/>
                    <a:pt x="2271238" y="4962138"/>
                    <a:pt x="2315822" y="4956872"/>
                  </a:cubicBezTo>
                  <a:cubicBezTo>
                    <a:pt x="2460651" y="4939166"/>
                    <a:pt x="2605480" y="4900030"/>
                    <a:pt x="2746222" y="4840555"/>
                  </a:cubicBezTo>
                  <a:cubicBezTo>
                    <a:pt x="2810783" y="4813587"/>
                    <a:pt x="2877613" y="4780444"/>
                    <a:pt x="2950617" y="4739220"/>
                  </a:cubicBezTo>
                  <a:cubicBezTo>
                    <a:pt x="3013452" y="4703989"/>
                    <a:pt x="3078285" y="4663492"/>
                    <a:pt x="3148929" y="4615367"/>
                  </a:cubicBezTo>
                  <a:cubicBezTo>
                    <a:pt x="3207042" y="4575777"/>
                    <a:pt x="3268696" y="4531012"/>
                    <a:pt x="3342791" y="4474533"/>
                  </a:cubicBezTo>
                  <a:cubicBezTo>
                    <a:pt x="3375298" y="4449835"/>
                    <a:pt x="3408077" y="4423956"/>
                    <a:pt x="3438496" y="4399894"/>
                  </a:cubicBezTo>
                  <a:lnTo>
                    <a:pt x="3536108" y="4321804"/>
                  </a:lnTo>
                  <a:cubicBezTo>
                    <a:pt x="3591043" y="4278219"/>
                    <a:pt x="3646795" y="4234907"/>
                    <a:pt x="3700641" y="4192956"/>
                  </a:cubicBezTo>
                  <a:cubicBezTo>
                    <a:pt x="3775643" y="4134571"/>
                    <a:pt x="3853279" y="4074187"/>
                    <a:pt x="3927282" y="4014258"/>
                  </a:cubicBezTo>
                  <a:cubicBezTo>
                    <a:pt x="4077741" y="3892493"/>
                    <a:pt x="4186340" y="3793610"/>
                    <a:pt x="4279230" y="3693909"/>
                  </a:cubicBezTo>
                  <a:cubicBezTo>
                    <a:pt x="4335800" y="3632800"/>
                    <a:pt x="4383471" y="3574959"/>
                    <a:pt x="4424785" y="3517209"/>
                  </a:cubicBezTo>
                  <a:cubicBezTo>
                    <a:pt x="4471367" y="3451559"/>
                    <a:pt x="4508959" y="3388725"/>
                    <a:pt x="4539922" y="3324800"/>
                  </a:cubicBezTo>
                  <a:cubicBezTo>
                    <a:pt x="4604664" y="3192774"/>
                    <a:pt x="4645162" y="3047763"/>
                    <a:pt x="4660234" y="2893945"/>
                  </a:cubicBezTo>
                  <a:cubicBezTo>
                    <a:pt x="4663776" y="2857443"/>
                    <a:pt x="4666046" y="2818671"/>
                    <a:pt x="4667045" y="2779081"/>
                  </a:cubicBezTo>
                  <a:lnTo>
                    <a:pt x="4667135" y="2774632"/>
                  </a:lnTo>
                  <a:cubicBezTo>
                    <a:pt x="4667408" y="2756834"/>
                    <a:pt x="4667680" y="2738583"/>
                    <a:pt x="4667408" y="2719787"/>
                  </a:cubicBezTo>
                  <a:cubicBezTo>
                    <a:pt x="4667408" y="2713976"/>
                    <a:pt x="4667317" y="2708256"/>
                    <a:pt x="4667317" y="2702444"/>
                  </a:cubicBezTo>
                  <a:cubicBezTo>
                    <a:pt x="4667317" y="2688188"/>
                    <a:pt x="4667226" y="2673569"/>
                    <a:pt x="4666772" y="2658950"/>
                  </a:cubicBezTo>
                  <a:cubicBezTo>
                    <a:pt x="4665228" y="2576139"/>
                    <a:pt x="4661142" y="2494599"/>
                    <a:pt x="4654787" y="2416691"/>
                  </a:cubicBezTo>
                  <a:cubicBezTo>
                    <a:pt x="4640531" y="2247618"/>
                    <a:pt x="4616014" y="2086263"/>
                    <a:pt x="4581781" y="1936985"/>
                  </a:cubicBezTo>
                  <a:cubicBezTo>
                    <a:pt x="4544280" y="1773814"/>
                    <a:pt x="4494884" y="1618361"/>
                    <a:pt x="4435046" y="1474894"/>
                  </a:cubicBezTo>
                  <a:cubicBezTo>
                    <a:pt x="4419519" y="1437484"/>
                    <a:pt x="4402993" y="1400164"/>
                    <a:pt x="4386104" y="1364116"/>
                  </a:cubicBezTo>
                  <a:cubicBezTo>
                    <a:pt x="4369578" y="1329248"/>
                    <a:pt x="4351236" y="1292837"/>
                    <a:pt x="4331623" y="1255698"/>
                  </a:cubicBezTo>
                  <a:cubicBezTo>
                    <a:pt x="4294757" y="1186054"/>
                    <a:pt x="4252988" y="1116318"/>
                    <a:pt x="4206861" y="1048216"/>
                  </a:cubicBezTo>
                  <a:cubicBezTo>
                    <a:pt x="4117058" y="913920"/>
                    <a:pt x="4012273" y="790612"/>
                    <a:pt x="3895592" y="681922"/>
                  </a:cubicBezTo>
                  <a:cubicBezTo>
                    <a:pt x="3836662" y="627441"/>
                    <a:pt x="3774281" y="576319"/>
                    <a:pt x="3710356" y="530192"/>
                  </a:cubicBezTo>
                  <a:cubicBezTo>
                    <a:pt x="3642437" y="481795"/>
                    <a:pt x="3574335" y="439299"/>
                    <a:pt x="3507777" y="403705"/>
                  </a:cubicBezTo>
                  <a:cubicBezTo>
                    <a:pt x="3371575" y="329974"/>
                    <a:pt x="3222932" y="272406"/>
                    <a:pt x="3065936" y="232543"/>
                  </a:cubicBezTo>
                  <a:cubicBezTo>
                    <a:pt x="2990933" y="213475"/>
                    <a:pt x="2913116" y="198220"/>
                    <a:pt x="2834573" y="187233"/>
                  </a:cubicBezTo>
                  <a:cubicBezTo>
                    <a:pt x="2758208" y="176610"/>
                    <a:pt x="2679756" y="169799"/>
                    <a:pt x="2601212" y="166894"/>
                  </a:cubicBezTo>
                  <a:cubicBezTo>
                    <a:pt x="2567434" y="165441"/>
                    <a:pt x="2533201" y="164715"/>
                    <a:pt x="2499332" y="164715"/>
                  </a:cubicBezTo>
                  <a:cubicBezTo>
                    <a:pt x="2378294" y="164715"/>
                    <a:pt x="2254531" y="173886"/>
                    <a:pt x="2131857" y="192046"/>
                  </a:cubicBezTo>
                  <a:cubicBezTo>
                    <a:pt x="2052043" y="204304"/>
                    <a:pt x="1974407" y="219468"/>
                    <a:pt x="1901130" y="237084"/>
                  </a:cubicBezTo>
                  <a:cubicBezTo>
                    <a:pt x="1822314" y="256334"/>
                    <a:pt x="1746040" y="278035"/>
                    <a:pt x="1674579" y="301553"/>
                  </a:cubicBezTo>
                  <a:cubicBezTo>
                    <a:pt x="1599849" y="326069"/>
                    <a:pt x="1525483" y="353764"/>
                    <a:pt x="1453477" y="383819"/>
                  </a:cubicBezTo>
                  <a:cubicBezTo>
                    <a:pt x="1381199" y="414147"/>
                    <a:pt x="1309011" y="447653"/>
                    <a:pt x="1238821" y="483338"/>
                  </a:cubicBezTo>
                  <a:cubicBezTo>
                    <a:pt x="1097715" y="555162"/>
                    <a:pt x="960695" y="637338"/>
                    <a:pt x="831666" y="727777"/>
                  </a:cubicBezTo>
                  <a:cubicBezTo>
                    <a:pt x="805061" y="746573"/>
                    <a:pt x="770102" y="771543"/>
                    <a:pt x="735416" y="798148"/>
                  </a:cubicBezTo>
                  <a:lnTo>
                    <a:pt x="735234" y="798330"/>
                  </a:lnTo>
                  <a:lnTo>
                    <a:pt x="735053" y="798511"/>
                  </a:lnTo>
                  <a:cubicBezTo>
                    <a:pt x="721796" y="808318"/>
                    <a:pt x="708448" y="818669"/>
                    <a:pt x="695554" y="828748"/>
                  </a:cubicBezTo>
                  <a:lnTo>
                    <a:pt x="687563" y="835014"/>
                  </a:lnTo>
                  <a:cubicBezTo>
                    <a:pt x="670765" y="847817"/>
                    <a:pt x="654784" y="860892"/>
                    <a:pt x="641254" y="871970"/>
                  </a:cubicBezTo>
                  <a:cubicBezTo>
                    <a:pt x="574061" y="926996"/>
                    <a:pt x="515131" y="978753"/>
                    <a:pt x="461013" y="1030147"/>
                  </a:cubicBezTo>
                  <a:cubicBezTo>
                    <a:pt x="343152" y="1141288"/>
                    <a:pt x="235189" y="1261782"/>
                    <a:pt x="139938" y="1388360"/>
                  </a:cubicBezTo>
                  <a:cubicBezTo>
                    <a:pt x="90632" y="1453919"/>
                    <a:pt x="44596" y="1521021"/>
                    <a:pt x="3281" y="1587670"/>
                  </a:cubicBezTo>
                  <a:lnTo>
                    <a:pt x="0" y="1593348"/>
                  </a:lnTo>
                  <a:lnTo>
                    <a:pt x="0" y="1287136"/>
                  </a:lnTo>
                  <a:lnTo>
                    <a:pt x="83949" y="1148949"/>
                  </a:lnTo>
                  <a:cubicBezTo>
                    <a:pt x="552260" y="455747"/>
                    <a:pt x="1345344" y="0"/>
                    <a:pt x="224490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0E60D71E-D468-4AAC-F400-74AEB99FB9FA}"/>
              </a:ext>
            </a:extLst>
          </p:cNvPr>
          <p:cNvSpPr>
            <a:spLocks noGrp="1"/>
          </p:cNvSpPr>
          <p:nvPr>
            <p:ph idx="1"/>
          </p:nvPr>
        </p:nvSpPr>
        <p:spPr>
          <a:xfrm>
            <a:off x="6090574" y="2421682"/>
            <a:ext cx="4977578" cy="3639289"/>
          </a:xfrm>
        </p:spPr>
        <p:txBody>
          <a:bodyPr anchor="ctr">
            <a:normAutofit/>
          </a:bodyPr>
          <a:lstStyle/>
          <a:p>
            <a:r>
              <a:rPr lang="en-US" sz="1800" b="0" i="0" dirty="0">
                <a:solidFill>
                  <a:schemeClr val="tx2"/>
                </a:solidFill>
                <a:effectLst/>
                <a:highlight>
                  <a:srgbClr val="FFFFFF"/>
                </a:highlight>
                <a:latin typeface="Source Sans Pro" panose="020B0503030403020204" pitchFamily="34" charset="0"/>
              </a:rPr>
              <a:t>The</a:t>
            </a:r>
            <a:r>
              <a:rPr lang="en-US" sz="1800" i="0" dirty="0">
                <a:solidFill>
                  <a:schemeClr val="tx2"/>
                </a:solidFill>
                <a:effectLst/>
                <a:highlight>
                  <a:srgbClr val="FFFFFF"/>
                </a:highlight>
                <a:latin typeface="Source Sans Pro" panose="020B0503030403020204" pitchFamily="34" charset="0"/>
              </a:rPr>
              <a:t> </a:t>
            </a:r>
            <a:r>
              <a:rPr lang="en-US" sz="1800" i="0" dirty="0">
                <a:solidFill>
                  <a:schemeClr val="tx2"/>
                </a:solidFill>
                <a:effectLst/>
                <a:latin typeface="Source Sans Pro" panose="020B0503030403020204" pitchFamily="34" charset="0"/>
              </a:rPr>
              <a:t>Parity Act also measures parity between mental health </a:t>
            </a:r>
            <a:r>
              <a:rPr lang="en-US" sz="1800" b="0" i="0" dirty="0">
                <a:solidFill>
                  <a:schemeClr val="tx2"/>
                </a:solidFill>
                <a:effectLst/>
                <a:latin typeface="Source Sans Pro" panose="020B0503030403020204" pitchFamily="34" charset="0"/>
              </a:rPr>
              <a:t>and </a:t>
            </a:r>
            <a:r>
              <a:rPr lang="en-US" sz="1800" b="0" i="0" dirty="0">
                <a:solidFill>
                  <a:schemeClr val="tx2"/>
                </a:solidFill>
                <a:effectLst/>
                <a:highlight>
                  <a:srgbClr val="FFFFFF"/>
                </a:highlight>
                <a:latin typeface="Source Sans Pro" panose="020B0503030403020204" pitchFamily="34" charset="0"/>
              </a:rPr>
              <a:t>medical benefits in a qualitative manner, including mandating equivalence in “medical management standards limiting or excluding benefits based on medical necessity or medical appropriateness” and “restrictions based on geographic location, facility type, provider specialty, and other criteria that limit the scope or duration of benefits for services provided under the plan or coverage.”  </a:t>
            </a:r>
            <a:r>
              <a:rPr lang="en-US" sz="1800" b="0" i="1" dirty="0">
                <a:solidFill>
                  <a:schemeClr val="tx2"/>
                </a:solidFill>
                <a:effectLst/>
                <a:highlight>
                  <a:srgbClr val="FFFFFF"/>
                </a:highlight>
                <a:latin typeface="Source Sans Pro" panose="020B0503030403020204" pitchFamily="34" charset="0"/>
              </a:rPr>
              <a:t>N.R. by and through S.R. v. Raytheon Company</a:t>
            </a:r>
            <a:r>
              <a:rPr lang="en-US" sz="1800" b="0" i="0" dirty="0">
                <a:solidFill>
                  <a:schemeClr val="tx2"/>
                </a:solidFill>
                <a:effectLst/>
                <a:highlight>
                  <a:srgbClr val="FFFFFF"/>
                </a:highlight>
                <a:latin typeface="Source Sans Pro" panose="020B0503030403020204" pitchFamily="34" charset="0"/>
              </a:rPr>
              <a:t>, 24 F.4th 740, 748(1st Cir. 2022) citing </a:t>
            </a:r>
            <a:r>
              <a:rPr lang="en-US" sz="1800" b="0" i="0" strike="noStrike" dirty="0">
                <a:solidFill>
                  <a:srgbClr val="003A5D"/>
                </a:solidFill>
                <a:effectLst/>
                <a:highlight>
                  <a:srgbClr val="FFFFFF"/>
                </a:highlight>
                <a:latin typeface="Source Sans Pro" panose="020B0503030403020204" pitchFamily="34" charset="0"/>
              </a:rPr>
              <a:t>29 C.F.R. § 2590.712(c)(4)(ii)(A), (H).</a:t>
            </a:r>
            <a:endParaRPr lang="en-US" sz="1800" dirty="0">
              <a:solidFill>
                <a:srgbClr val="003A5D"/>
              </a:solidFill>
            </a:endParaRPr>
          </a:p>
        </p:txBody>
      </p:sp>
    </p:spTree>
    <p:extLst>
      <p:ext uri="{BB962C8B-B14F-4D97-AF65-F5344CB8AC3E}">
        <p14:creationId xmlns:p14="http://schemas.microsoft.com/office/powerpoint/2010/main" val="2296536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39"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43" name="Freeform: Shape 42">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4" name="Freeform: Shape 43">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5" name="Freeform: Shape 44">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6" name="Freeform: Shape 45">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7" name="Freeform: Shape 46">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8" name="Freeform: Shape 47">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9" name="Freeform: Shape 48">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7" name="Subtitle 2">
            <a:extLst>
              <a:ext uri="{FF2B5EF4-FFF2-40B4-BE49-F238E27FC236}">
                <a16:creationId xmlns:a16="http://schemas.microsoft.com/office/drawing/2014/main" id="{94D81A01-AC33-DEA3-8655-1E438FD087E1}"/>
              </a:ext>
            </a:extLst>
          </p:cNvPr>
          <p:cNvSpPr txBox="1">
            <a:spLocks/>
          </p:cNvSpPr>
          <p:nvPr/>
        </p:nvSpPr>
        <p:spPr>
          <a:xfrm>
            <a:off x="786385" y="841248"/>
            <a:ext cx="3515244" cy="5340097"/>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spcBef>
                <a:spcPct val="0"/>
              </a:spcBef>
              <a:spcAft>
                <a:spcPts val="600"/>
              </a:spcAft>
            </a:pPr>
            <a:r>
              <a:rPr lang="en-US" sz="4800" kern="1200">
                <a:latin typeface="+mj-lt"/>
                <a:ea typeface="+mj-ea"/>
                <a:cs typeface="+mj-cs"/>
              </a:rPr>
              <a:t>Statutory and Regulatory Changes to MHPAEA</a:t>
            </a:r>
          </a:p>
        </p:txBody>
      </p:sp>
      <p:sp>
        <p:nvSpPr>
          <p:cNvPr id="3" name="Footer Placeholder 8">
            <a:extLst>
              <a:ext uri="{FF2B5EF4-FFF2-40B4-BE49-F238E27FC236}">
                <a16:creationId xmlns:a16="http://schemas.microsoft.com/office/drawing/2014/main" id="{320BEF8C-5CB8-E211-7436-68867F8CD5AC}"/>
              </a:ext>
            </a:extLst>
          </p:cNvPr>
          <p:cNvSpPr txBox="1">
            <a:spLocks/>
          </p:cNvSpPr>
          <p:nvPr/>
        </p:nvSpPr>
        <p:spPr>
          <a:xfrm>
            <a:off x="9657080" y="6522720"/>
            <a:ext cx="2458720" cy="28548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solidFill>
                <a:srgbClr val="003A5D"/>
              </a:solidFill>
              <a:latin typeface="Avenir Medium" panose="020B0603020203020204" pitchFamily="34" charset="-78"/>
              <a:cs typeface="Avenir Medium" panose="020B0603020203020204" pitchFamily="34" charset="-78"/>
            </a:endParaRPr>
          </a:p>
        </p:txBody>
      </p:sp>
      <p:graphicFrame>
        <p:nvGraphicFramePr>
          <p:cNvPr id="30" name="Content Placeholder 4">
            <a:extLst>
              <a:ext uri="{FF2B5EF4-FFF2-40B4-BE49-F238E27FC236}">
                <a16:creationId xmlns:a16="http://schemas.microsoft.com/office/drawing/2014/main" id="{0965F836-EA20-80A5-3B2F-06364FDDC92F}"/>
              </a:ext>
            </a:extLst>
          </p:cNvPr>
          <p:cNvGraphicFramePr/>
          <p:nvPr>
            <p:extLst>
              <p:ext uri="{D42A27DB-BD31-4B8C-83A1-F6EECF244321}">
                <p14:modId xmlns:p14="http://schemas.microsoft.com/office/powerpoint/2010/main" val="3314077120"/>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1555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1" name="Group 30">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32" name="Freeform: Shape 31">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Subtitle 2">
            <a:extLst>
              <a:ext uri="{FF2B5EF4-FFF2-40B4-BE49-F238E27FC236}">
                <a16:creationId xmlns:a16="http://schemas.microsoft.com/office/drawing/2014/main" id="{94D81A01-AC33-DEA3-8655-1E438FD087E1}"/>
              </a:ext>
            </a:extLst>
          </p:cNvPr>
          <p:cNvSpPr txBox="1">
            <a:spLocks/>
          </p:cNvSpPr>
          <p:nvPr/>
        </p:nvSpPr>
        <p:spPr>
          <a:xfrm>
            <a:off x="640080" y="1243013"/>
            <a:ext cx="3855720" cy="4371974"/>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spcBef>
                <a:spcPct val="0"/>
              </a:spcBef>
              <a:spcAft>
                <a:spcPts val="600"/>
              </a:spcAft>
            </a:pPr>
            <a:r>
              <a:rPr lang="en-US" sz="3600" kern="1200" dirty="0">
                <a:solidFill>
                  <a:schemeClr val="tx2"/>
                </a:solidFill>
                <a:latin typeface="+mj-lt"/>
                <a:ea typeface="+mj-ea"/>
                <a:cs typeface="+mj-cs"/>
              </a:rPr>
              <a:t>Statutory and Regulatory Changes to MHPAEA (Cont.)</a:t>
            </a:r>
          </a:p>
        </p:txBody>
      </p:sp>
      <p:sp>
        <p:nvSpPr>
          <p:cNvPr id="22" name="Content Placeholder 4">
            <a:extLst>
              <a:ext uri="{FF2B5EF4-FFF2-40B4-BE49-F238E27FC236}">
                <a16:creationId xmlns:a16="http://schemas.microsoft.com/office/drawing/2014/main" id="{92D0A750-DF9D-17DC-A030-794712E32649}"/>
              </a:ext>
            </a:extLst>
          </p:cNvPr>
          <p:cNvSpPr>
            <a:spLocks noGrp="1"/>
          </p:cNvSpPr>
          <p:nvPr>
            <p:ph idx="1"/>
          </p:nvPr>
        </p:nvSpPr>
        <p:spPr>
          <a:xfrm>
            <a:off x="6172200" y="804672"/>
            <a:ext cx="5221224" cy="5230368"/>
          </a:xfrm>
        </p:spPr>
        <p:txBody>
          <a:bodyPr vert="horz" lIns="91440" tIns="45720" rIns="91440" bIns="45720" rtlCol="0" anchor="ctr">
            <a:normAutofit/>
          </a:bodyPr>
          <a:lstStyle/>
          <a:p>
            <a:r>
              <a:rPr lang="en-US" sz="1200" dirty="0">
                <a:solidFill>
                  <a:schemeClr val="tx2"/>
                </a:solidFill>
              </a:rPr>
              <a:t>2021 Consolidated Appropriations Act—Amended MHPAEA to require plans to analyze their MHPAEA compliance:</a:t>
            </a:r>
          </a:p>
          <a:p>
            <a:pPr lvl="1"/>
            <a:r>
              <a:rPr lang="en-US" sz="1200" dirty="0">
                <a:solidFill>
                  <a:schemeClr val="tx2"/>
                </a:solidFill>
              </a:rPr>
              <a:t>Plans offering both MH/SUD and M/S benefits AND that impose NQTLs on MH/SUD benefits must do a comparative analysis of the design and treatment of the plan’s NQTLs.</a:t>
            </a:r>
          </a:p>
          <a:p>
            <a:pPr lvl="2"/>
            <a:r>
              <a:rPr lang="en-US" sz="1200" dirty="0">
                <a:solidFill>
                  <a:schemeClr val="tx2"/>
                </a:solidFill>
              </a:rPr>
              <a:t>Plan terms regarding NQTL</a:t>
            </a:r>
          </a:p>
          <a:p>
            <a:pPr lvl="2"/>
            <a:r>
              <a:rPr lang="en-US" sz="1200" dirty="0">
                <a:solidFill>
                  <a:schemeClr val="tx2"/>
                </a:solidFill>
              </a:rPr>
              <a:t>The factors used to determine that the NQTLs will apply to MH/SUDS</a:t>
            </a:r>
          </a:p>
          <a:p>
            <a:pPr lvl="2"/>
            <a:r>
              <a:rPr lang="en-US" sz="1200" dirty="0">
                <a:solidFill>
                  <a:schemeClr val="tx2"/>
                </a:solidFill>
              </a:rPr>
              <a:t>Defined evidentiary standards used for the above factors</a:t>
            </a:r>
          </a:p>
          <a:p>
            <a:pPr lvl="2"/>
            <a:r>
              <a:rPr lang="en-US" sz="1200" dirty="0">
                <a:solidFill>
                  <a:schemeClr val="tx2"/>
                </a:solidFill>
              </a:rPr>
              <a:t>The comparison between MH/SUD and M/S NQTLs</a:t>
            </a:r>
          </a:p>
          <a:p>
            <a:pPr lvl="2"/>
            <a:r>
              <a:rPr lang="en-US" sz="1200" dirty="0">
                <a:solidFill>
                  <a:schemeClr val="tx2"/>
                </a:solidFill>
              </a:rPr>
              <a:t>The plan’s findings and conclusions regarding whether the plan is compliant with MHPAEA </a:t>
            </a:r>
          </a:p>
          <a:p>
            <a:pPr lvl="1"/>
            <a:r>
              <a:rPr lang="en-US" sz="1200" dirty="0">
                <a:solidFill>
                  <a:schemeClr val="tx2"/>
                </a:solidFill>
              </a:rPr>
              <a:t>Must make their documented analyses available to fed. and state government, upon request.</a:t>
            </a:r>
          </a:p>
          <a:p>
            <a:pPr lvl="1"/>
            <a:r>
              <a:rPr lang="en-US" sz="1200" dirty="0">
                <a:solidFill>
                  <a:schemeClr val="tx2"/>
                </a:solidFill>
              </a:rPr>
              <a:t>DOL FAQ6—States “a participant, beneficiary, or enrollee” may request the plan’s NQTL analysis</a:t>
            </a:r>
          </a:p>
          <a:p>
            <a:pPr lvl="2"/>
            <a:r>
              <a:rPr lang="en-US" sz="1200" dirty="0">
                <a:solidFill>
                  <a:schemeClr val="tx2"/>
                </a:solidFill>
              </a:rPr>
              <a:t>For both MH/SUD and M/S benefit NQTLs</a:t>
            </a:r>
          </a:p>
          <a:p>
            <a:pPr lvl="2"/>
            <a:r>
              <a:rPr lang="en-US" sz="1200" dirty="0">
                <a:solidFill>
                  <a:schemeClr val="tx2"/>
                </a:solidFill>
              </a:rPr>
              <a:t>Based on, inter alia, 29 U.S.C. § 1024(b), 29 C.F.R. §§ 2590.712(d)(3), 2520.104b-1, 2560.503-1, and 2590.715-2719.</a:t>
            </a:r>
          </a:p>
          <a:p>
            <a:pPr lvl="2"/>
            <a:r>
              <a:rPr lang="en-US" sz="1200" dirty="0">
                <a:solidFill>
                  <a:schemeClr val="tx2"/>
                </a:solidFill>
              </a:rPr>
              <a:t>Full and fair review vs. § 1132(c) penalty claim?</a:t>
            </a:r>
          </a:p>
          <a:p>
            <a:pPr lvl="1"/>
            <a:endParaRPr lang="en-US" sz="900" dirty="0">
              <a:solidFill>
                <a:schemeClr val="tx2"/>
              </a:solidFill>
            </a:endParaRPr>
          </a:p>
          <a:p>
            <a:pPr lvl="1"/>
            <a:endParaRPr lang="en-US" sz="900" dirty="0">
              <a:solidFill>
                <a:schemeClr val="tx2"/>
              </a:solidFill>
              <a:effectLst/>
            </a:endParaRPr>
          </a:p>
          <a:p>
            <a:endParaRPr lang="en-US" sz="900" dirty="0">
              <a:solidFill>
                <a:schemeClr val="tx2"/>
              </a:solidFill>
              <a:effectLst/>
            </a:endParaRPr>
          </a:p>
          <a:p>
            <a:pPr marL="0"/>
            <a:endParaRPr lang="en-US" sz="900" dirty="0">
              <a:solidFill>
                <a:schemeClr val="tx2"/>
              </a:solidFill>
            </a:endParaRPr>
          </a:p>
        </p:txBody>
      </p:sp>
      <p:sp>
        <p:nvSpPr>
          <p:cNvPr id="3" name="Footer Placeholder 8">
            <a:extLst>
              <a:ext uri="{FF2B5EF4-FFF2-40B4-BE49-F238E27FC236}">
                <a16:creationId xmlns:a16="http://schemas.microsoft.com/office/drawing/2014/main" id="{320BEF8C-5CB8-E211-7436-68867F8CD5AC}"/>
              </a:ext>
            </a:extLst>
          </p:cNvPr>
          <p:cNvSpPr txBox="1">
            <a:spLocks/>
          </p:cNvSpPr>
          <p:nvPr/>
        </p:nvSpPr>
        <p:spPr>
          <a:xfrm>
            <a:off x="9657080" y="6522720"/>
            <a:ext cx="2458720" cy="28548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solidFill>
                <a:srgbClr val="003A5D"/>
              </a:solidFill>
              <a:latin typeface="Avenir Medium" panose="020B0603020203020204" pitchFamily="34" charset="-78"/>
              <a:cs typeface="Avenir Medium" panose="020B0603020203020204" pitchFamily="34" charset="-78"/>
            </a:endParaRPr>
          </a:p>
        </p:txBody>
      </p:sp>
    </p:spTree>
    <p:extLst>
      <p:ext uri="{BB962C8B-B14F-4D97-AF65-F5344CB8AC3E}">
        <p14:creationId xmlns:p14="http://schemas.microsoft.com/office/powerpoint/2010/main" val="39783034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6126</TotalTime>
  <Words>4822</Words>
  <Application>Microsoft Macintosh PowerPoint</Application>
  <PresentationFormat>Widescreen</PresentationFormat>
  <Paragraphs>166</Paragraphs>
  <Slides>26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Avenir Medium</vt:lpstr>
      <vt:lpstr>Calibri</vt:lpstr>
      <vt:lpstr>Calibri Light</vt:lpstr>
      <vt:lpstr>Chap Medium</vt:lpstr>
      <vt:lpstr>Source Sans Pro</vt:lpstr>
      <vt:lpstr>Office Theme</vt:lpstr>
      <vt:lpstr> Mental Health Parity and Addiction Equity Act (“MHPAEA”) </vt:lpstr>
      <vt:lpstr>PowerPoint Presentation</vt:lpstr>
      <vt:lpstr>Fundamentals of the Mental Health Parity and Addiction Equity Act (Cont.) </vt:lpstr>
      <vt:lpstr>PowerPoint Presentation</vt:lpstr>
      <vt:lpstr>PowerPoint Presentation</vt:lpstr>
      <vt:lpstr>PowerPoint Presentation</vt:lpstr>
      <vt:lpstr>Qualitative parity</vt:lpstr>
      <vt:lpstr>PowerPoint Presentation</vt:lpstr>
      <vt:lpstr>PowerPoint Presentation</vt:lpstr>
      <vt:lpstr>Statutory and Regulatory Changes to MHPAEA (Cont.) </vt:lpstr>
      <vt:lpstr>Sample request for NQTL Analysis </vt:lpstr>
      <vt:lpstr> Statutory and Regulatory Changes to MHPAEA (Cont.) </vt:lpstr>
      <vt:lpstr>PowerPoint Presentation</vt:lpstr>
      <vt:lpstr>MHPAEA NQTL Causes of Action  Causes of Action (Cont.)</vt:lpstr>
      <vt:lpstr>PowerPoint Presentation</vt:lpstr>
      <vt:lpstr>PowerPoint Presentation</vt:lpstr>
      <vt:lpstr>PowerPoint Presentation</vt:lpstr>
      <vt:lpstr>PowerPoint Presentation</vt:lpstr>
      <vt:lpstr>Discovery in MHPAEA Cases </vt:lpstr>
      <vt:lpstr>PowerPoint Presentation</vt:lpstr>
      <vt:lpstr>PowerPoint Presentation</vt:lpstr>
      <vt:lpstr>Remedies in MHPAEA Cases (Cont.) </vt:lpstr>
      <vt:lpstr>Why is the employer on the hook? </vt:lpstr>
      <vt:lpstr>Employer Obligations – Is the Analysis a “Plan document?”</vt:lpstr>
      <vt:lpstr>Is the comparative analysis a plan document?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Cathy Murdock</dc:creator>
  <cp:lastModifiedBy>Mala Rafik</cp:lastModifiedBy>
  <cp:revision>44</cp:revision>
  <dcterms:created xsi:type="dcterms:W3CDTF">2015-12-04T21:00:29Z</dcterms:created>
  <dcterms:modified xsi:type="dcterms:W3CDTF">2024-03-20T16:49:21Z</dcterms:modified>
</cp:coreProperties>
</file>