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9" r:id="rId5"/>
  </p:sldMasterIdLst>
  <p:notesMasterIdLst>
    <p:notesMasterId r:id="rId96"/>
  </p:notesMasterIdLst>
  <p:handoutMasterIdLst>
    <p:handoutMasterId r:id="rId97"/>
  </p:handoutMasterIdLst>
  <p:sldIdLst>
    <p:sldId id="256" r:id="rId6"/>
    <p:sldId id="265" r:id="rId7"/>
    <p:sldId id="426" r:id="rId8"/>
    <p:sldId id="479" r:id="rId9"/>
    <p:sldId id="492" r:id="rId10"/>
    <p:sldId id="493" r:id="rId11"/>
    <p:sldId id="494" r:id="rId12"/>
    <p:sldId id="495" r:id="rId13"/>
    <p:sldId id="496" r:id="rId14"/>
    <p:sldId id="497" r:id="rId15"/>
    <p:sldId id="498" r:id="rId16"/>
    <p:sldId id="499" r:id="rId17"/>
    <p:sldId id="500" r:id="rId18"/>
    <p:sldId id="501" r:id="rId19"/>
    <p:sldId id="502" r:id="rId20"/>
    <p:sldId id="503" r:id="rId21"/>
    <p:sldId id="504" r:id="rId22"/>
    <p:sldId id="505" r:id="rId23"/>
    <p:sldId id="506" r:id="rId24"/>
    <p:sldId id="507" r:id="rId25"/>
    <p:sldId id="491" r:id="rId26"/>
    <p:sldId id="511" r:id="rId27"/>
    <p:sldId id="512" r:id="rId28"/>
    <p:sldId id="510" r:id="rId29"/>
    <p:sldId id="459" r:id="rId30"/>
    <p:sldId id="466" r:id="rId31"/>
    <p:sldId id="467" r:id="rId32"/>
    <p:sldId id="468" r:id="rId33"/>
    <p:sldId id="470" r:id="rId34"/>
    <p:sldId id="471" r:id="rId35"/>
    <p:sldId id="469" r:id="rId36"/>
    <p:sldId id="472" r:id="rId37"/>
    <p:sldId id="561" r:id="rId38"/>
    <p:sldId id="490" r:id="rId39"/>
    <p:sldId id="474" r:id="rId40"/>
    <p:sldId id="513" r:id="rId41"/>
    <p:sldId id="524" r:id="rId42"/>
    <p:sldId id="535" r:id="rId43"/>
    <p:sldId id="536" r:id="rId44"/>
    <p:sldId id="537" r:id="rId45"/>
    <p:sldId id="514" r:id="rId46"/>
    <p:sldId id="267" r:id="rId47"/>
    <p:sldId id="544" r:id="rId48"/>
    <p:sldId id="546" r:id="rId49"/>
    <p:sldId id="547" r:id="rId50"/>
    <p:sldId id="548" r:id="rId51"/>
    <p:sldId id="549" r:id="rId52"/>
    <p:sldId id="550" r:id="rId53"/>
    <p:sldId id="551" r:id="rId54"/>
    <p:sldId id="552" r:id="rId55"/>
    <p:sldId id="553" r:id="rId56"/>
    <p:sldId id="523" r:id="rId57"/>
    <p:sldId id="554" r:id="rId58"/>
    <p:sldId id="563" r:id="rId59"/>
    <p:sldId id="555" r:id="rId60"/>
    <p:sldId id="556" r:id="rId61"/>
    <p:sldId id="564" r:id="rId62"/>
    <p:sldId id="557" r:id="rId63"/>
    <p:sldId id="558" r:id="rId64"/>
    <p:sldId id="559" r:id="rId65"/>
    <p:sldId id="560" r:id="rId66"/>
    <p:sldId id="515" r:id="rId67"/>
    <p:sldId id="522" r:id="rId68"/>
    <p:sldId id="538" r:id="rId69"/>
    <p:sldId id="539" r:id="rId70"/>
    <p:sldId id="540" r:id="rId71"/>
    <p:sldId id="521" r:id="rId72"/>
    <p:sldId id="525" r:id="rId73"/>
    <p:sldId id="526" r:id="rId74"/>
    <p:sldId id="527" r:id="rId75"/>
    <p:sldId id="541" r:id="rId76"/>
    <p:sldId id="542" r:id="rId77"/>
    <p:sldId id="543" r:id="rId78"/>
    <p:sldId id="516" r:id="rId79"/>
    <p:sldId id="520" r:id="rId80"/>
    <p:sldId id="528" r:id="rId81"/>
    <p:sldId id="517" r:id="rId82"/>
    <p:sldId id="519" r:id="rId83"/>
    <p:sldId id="562" r:id="rId84"/>
    <p:sldId id="508" r:id="rId85"/>
    <p:sldId id="518" r:id="rId86"/>
    <p:sldId id="529" r:id="rId87"/>
    <p:sldId id="530" r:id="rId88"/>
    <p:sldId id="531" r:id="rId89"/>
    <p:sldId id="532" r:id="rId90"/>
    <p:sldId id="533" r:id="rId91"/>
    <p:sldId id="534" r:id="rId92"/>
    <p:sldId id="275" r:id="rId93"/>
    <p:sldId id="288" r:id="rId94"/>
    <p:sldId id="277" r:id="rId95"/>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8"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68342" autoAdjust="0"/>
  </p:normalViewPr>
  <p:slideViewPr>
    <p:cSldViewPr showGuides="1">
      <p:cViewPr varScale="1">
        <p:scale>
          <a:sx n="78" d="100"/>
          <a:sy n="78" d="100"/>
        </p:scale>
        <p:origin x="1536" y="84"/>
      </p:cViewPr>
      <p:guideLst>
        <p:guide orient="horz" pos="2160"/>
        <p:guide pos="3839"/>
      </p:guideLst>
    </p:cSldViewPr>
  </p:slideViewPr>
  <p:notesTextViewPr>
    <p:cViewPr>
      <p:scale>
        <a:sx n="3" d="2"/>
        <a:sy n="3" d="2"/>
      </p:scale>
      <p:origin x="0" y="0"/>
    </p:cViewPr>
  </p:notesTextViewPr>
  <p:notesViewPr>
    <p:cSldViewPr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060F7B-9920-4F24-BE71-F0E4E3B7B934}" type="doc">
      <dgm:prSet loTypeId="urn:microsoft.com/office/officeart/2005/8/layout/radial6" loCatId="cycle" qsTypeId="urn:microsoft.com/office/officeart/2005/8/quickstyle/simple1" qsCatId="simple" csTypeId="urn:microsoft.com/office/officeart/2005/8/colors/accent1_1" csCatId="accent1" phldr="1"/>
      <dgm:spPr/>
      <dgm:t>
        <a:bodyPr/>
        <a:lstStyle/>
        <a:p>
          <a:endParaRPr lang="en-US"/>
        </a:p>
      </dgm:t>
    </dgm:pt>
    <dgm:pt modelId="{AA38CBC9-AC6B-457D-9F63-4D1AB8E7793E}">
      <dgm:prSet phldrT="[Text]"/>
      <dgm:spPr/>
      <dgm:t>
        <a:bodyPr/>
        <a:lstStyle/>
        <a:p>
          <a:pPr algn="ctr"/>
          <a:endParaRPr lang="en-US" dirty="0"/>
        </a:p>
      </dgm:t>
      <dgm:extLst>
        <a:ext uri="{E40237B7-FDA0-4F09-8148-C483321AD2D9}">
          <dgm14:cNvPr xmlns:dgm14="http://schemas.microsoft.com/office/drawing/2010/diagram" id="0" name="" title="Group A"/>
        </a:ext>
      </dgm:extLst>
    </dgm:pt>
    <dgm:pt modelId="{02DFC051-974F-4AF1-85DB-FFF5F1CCD57A}" type="parTrans" cxnId="{F68BA8B4-E5E5-4A12-9338-5CF5693ADCA2}">
      <dgm:prSet/>
      <dgm:spPr/>
      <dgm:t>
        <a:bodyPr/>
        <a:lstStyle/>
        <a:p>
          <a:pPr algn="ctr"/>
          <a:endParaRPr lang="en-US"/>
        </a:p>
      </dgm:t>
    </dgm:pt>
    <dgm:pt modelId="{7ACF197E-8A7D-4D14-A941-EE15BE87306C}" type="sibTrans" cxnId="{F68BA8B4-E5E5-4A12-9338-5CF5693ADCA2}">
      <dgm:prSet/>
      <dgm:spPr/>
      <dgm:t>
        <a:bodyPr/>
        <a:lstStyle/>
        <a:p>
          <a:pPr algn="ctr"/>
          <a:endParaRPr lang="en-US"/>
        </a:p>
      </dgm:t>
    </dgm:pt>
    <dgm:pt modelId="{50789F86-D3CE-4C0B-B830-60161BD38E85}">
      <dgm:prSet phldrT="[Text]" custT="1"/>
      <dgm:spPr/>
      <dgm:t>
        <a:bodyPr/>
        <a:lstStyle/>
        <a:p>
          <a:pPr algn="ctr"/>
          <a:r>
            <a:rPr lang="en-US" sz="2300" b="1" dirty="0">
              <a:latin typeface="Arial" panose="020B0604020202020204" pitchFamily="34" charset="0"/>
              <a:cs typeface="Arial" panose="020B0604020202020204" pitchFamily="34" charset="0"/>
            </a:rPr>
            <a:t>FMLA</a:t>
          </a:r>
        </a:p>
      </dgm:t>
      <dgm:extLst>
        <a:ext uri="{E40237B7-FDA0-4F09-8148-C483321AD2D9}">
          <dgm14:cNvPr xmlns:dgm14="http://schemas.microsoft.com/office/drawing/2010/diagram" id="0" name="" title="Task 1"/>
        </a:ext>
      </dgm:extLst>
    </dgm:pt>
    <dgm:pt modelId="{6D6B568F-9C4B-44DB-A886-035491FEC9C2}" type="parTrans" cxnId="{1593062C-A63F-4042-94C9-FF0880BD82E8}">
      <dgm:prSet/>
      <dgm:spPr/>
      <dgm:t>
        <a:bodyPr/>
        <a:lstStyle/>
        <a:p>
          <a:pPr algn="ctr"/>
          <a:endParaRPr lang="en-US"/>
        </a:p>
      </dgm:t>
    </dgm:pt>
    <dgm:pt modelId="{775D1C29-7B88-46A3-9FAD-95EFDC006E81}" type="sibTrans" cxnId="{1593062C-A63F-4042-94C9-FF0880BD82E8}">
      <dgm:prSet/>
      <dgm:spPr/>
      <dgm:t>
        <a:bodyPr/>
        <a:lstStyle/>
        <a:p>
          <a:pPr algn="ctr"/>
          <a:endParaRPr lang="en-US"/>
        </a:p>
      </dgm:t>
      <dgm:extLst>
        <a:ext uri="{E40237B7-FDA0-4F09-8148-C483321AD2D9}">
          <dgm14:cNvPr xmlns:dgm14="http://schemas.microsoft.com/office/drawing/2010/diagram" id="0" name="" title="Colored circle connected to tasks"/>
        </a:ext>
      </dgm:extLst>
    </dgm:pt>
    <dgm:pt modelId="{87E6D3C0-9C36-4C9B-9EE4-FCB2F172CF62}">
      <dgm:prSet phldrT="[Text]" custT="1"/>
      <dgm:spPr/>
      <dgm:t>
        <a:bodyPr/>
        <a:lstStyle/>
        <a:p>
          <a:pPr algn="ctr"/>
          <a:r>
            <a:rPr lang="en-US" sz="2300" b="1" dirty="0">
              <a:latin typeface="Arial" panose="020B0604020202020204" pitchFamily="34" charset="0"/>
              <a:cs typeface="Arial" panose="020B0604020202020204" pitchFamily="34" charset="0"/>
            </a:rPr>
            <a:t>PFML</a:t>
          </a:r>
        </a:p>
      </dgm:t>
      <dgm:extLst>
        <a:ext uri="{E40237B7-FDA0-4F09-8148-C483321AD2D9}">
          <dgm14:cNvPr xmlns:dgm14="http://schemas.microsoft.com/office/drawing/2010/diagram" id="0" name="" title="Task 2"/>
        </a:ext>
      </dgm:extLst>
    </dgm:pt>
    <dgm:pt modelId="{1916856A-C084-48E2-AF18-70269AD79DF2}" type="parTrans" cxnId="{EB3E6C57-F560-450F-B619-F6F67905927D}">
      <dgm:prSet/>
      <dgm:spPr/>
      <dgm:t>
        <a:bodyPr/>
        <a:lstStyle/>
        <a:p>
          <a:pPr algn="ctr"/>
          <a:endParaRPr lang="en-US"/>
        </a:p>
      </dgm:t>
    </dgm:pt>
    <dgm:pt modelId="{5C1F42F6-070E-4EBA-8EBC-C32D27C49363}" type="sibTrans" cxnId="{EB3E6C57-F560-450F-B619-F6F67905927D}">
      <dgm:prSet/>
      <dgm:spPr/>
      <dgm:t>
        <a:bodyPr/>
        <a:lstStyle/>
        <a:p>
          <a:pPr algn="ctr"/>
          <a:endParaRPr lang="en-US"/>
        </a:p>
      </dgm:t>
      <dgm:extLst>
        <a:ext uri="{E40237B7-FDA0-4F09-8148-C483321AD2D9}">
          <dgm14:cNvPr xmlns:dgm14="http://schemas.microsoft.com/office/drawing/2010/diagram" id="0" name="" title="Colored circle connected to tasks"/>
        </a:ext>
      </dgm:extLst>
    </dgm:pt>
    <dgm:pt modelId="{20EB584B-A7B7-43D9-BF6A-2C9338C05B4D}">
      <dgm:prSet phldrT="[Text]" custT="1"/>
      <dgm:spPr/>
      <dgm:t>
        <a:bodyPr/>
        <a:lstStyle/>
        <a:p>
          <a:pPr algn="ctr"/>
          <a:r>
            <a:rPr lang="en-US" sz="2300" b="1" dirty="0">
              <a:latin typeface="Arial" panose="020B0604020202020204" pitchFamily="34" charset="0"/>
              <a:cs typeface="Arial" panose="020B0604020202020204" pitchFamily="34" charset="0"/>
            </a:rPr>
            <a:t>SNL</a:t>
          </a:r>
        </a:p>
      </dgm:t>
      <dgm:extLst>
        <a:ext uri="{E40237B7-FDA0-4F09-8148-C483321AD2D9}">
          <dgm14:cNvPr xmlns:dgm14="http://schemas.microsoft.com/office/drawing/2010/diagram" id="0" name="" title="Task 3"/>
        </a:ext>
      </dgm:extLst>
    </dgm:pt>
    <dgm:pt modelId="{6E0D28F6-A05C-413F-A991-03D9F094F998}" type="parTrans" cxnId="{FBE6BCEA-0F85-486D-B532-D55CCA25A01D}">
      <dgm:prSet/>
      <dgm:spPr/>
      <dgm:t>
        <a:bodyPr/>
        <a:lstStyle/>
        <a:p>
          <a:pPr algn="ctr"/>
          <a:endParaRPr lang="en-US"/>
        </a:p>
      </dgm:t>
    </dgm:pt>
    <dgm:pt modelId="{B04B74A7-039D-46F2-A30E-0D07E04CAE1A}" type="sibTrans" cxnId="{FBE6BCEA-0F85-486D-B532-D55CCA25A01D}">
      <dgm:prSet/>
      <dgm:spPr/>
      <dgm:t>
        <a:bodyPr/>
        <a:lstStyle/>
        <a:p>
          <a:pPr algn="ctr"/>
          <a:endParaRPr lang="en-US"/>
        </a:p>
      </dgm:t>
      <dgm:extLst>
        <a:ext uri="{E40237B7-FDA0-4F09-8148-C483321AD2D9}">
          <dgm14:cNvPr xmlns:dgm14="http://schemas.microsoft.com/office/drawing/2010/diagram" id="0" name="" title="Colored circle connected to tasks"/>
        </a:ext>
      </dgm:extLst>
    </dgm:pt>
    <dgm:pt modelId="{7E2B8B4E-293F-43EE-AB7D-6598814ECB3C}">
      <dgm:prSet phldrT="[Text]" custT="1"/>
      <dgm:spPr/>
      <dgm:t>
        <a:bodyPr/>
        <a:lstStyle/>
        <a:p>
          <a:pPr algn="ctr"/>
          <a:r>
            <a:rPr lang="en-US" sz="2300" b="1" dirty="0">
              <a:latin typeface="Arial" panose="020B0604020202020204" pitchFamily="34" charset="0"/>
              <a:cs typeface="Arial" panose="020B0604020202020204" pitchFamily="34" charset="0"/>
            </a:rPr>
            <a:t>DV</a:t>
          </a:r>
        </a:p>
      </dgm:t>
      <dgm:extLst>
        <a:ext uri="{E40237B7-FDA0-4F09-8148-C483321AD2D9}">
          <dgm14:cNvPr xmlns:dgm14="http://schemas.microsoft.com/office/drawing/2010/diagram" id="0" name="" title="Task 4"/>
        </a:ext>
      </dgm:extLst>
    </dgm:pt>
    <dgm:pt modelId="{C9A52CF1-B2E8-4848-8964-6633294F16CC}" type="parTrans" cxnId="{18D120E8-5826-42E7-A890-F4AFB63D3D78}">
      <dgm:prSet/>
      <dgm:spPr/>
      <dgm:t>
        <a:bodyPr/>
        <a:lstStyle/>
        <a:p>
          <a:pPr algn="ctr"/>
          <a:endParaRPr lang="en-US"/>
        </a:p>
      </dgm:t>
    </dgm:pt>
    <dgm:pt modelId="{03860152-2A6F-476F-91FD-CBA9D7B26338}" type="sibTrans" cxnId="{18D120E8-5826-42E7-A890-F4AFB63D3D78}">
      <dgm:prSet/>
      <dgm:spPr/>
      <dgm:t>
        <a:bodyPr/>
        <a:lstStyle/>
        <a:p>
          <a:pPr algn="ctr"/>
          <a:endParaRPr lang="en-US"/>
        </a:p>
      </dgm:t>
      <dgm:extLst>
        <a:ext uri="{E40237B7-FDA0-4F09-8148-C483321AD2D9}">
          <dgm14:cNvPr xmlns:dgm14="http://schemas.microsoft.com/office/drawing/2010/diagram" id="0" name="" title="Colored circle connected to tasks"/>
        </a:ext>
      </dgm:extLst>
    </dgm:pt>
    <dgm:pt modelId="{B0C37B97-914B-49F2-84E5-94B39EF2352F}" type="pres">
      <dgm:prSet presAssocID="{B8060F7B-9920-4F24-BE71-F0E4E3B7B934}" presName="Name0" presStyleCnt="0">
        <dgm:presLayoutVars>
          <dgm:chMax val="1"/>
          <dgm:dir/>
          <dgm:animLvl val="ctr"/>
          <dgm:resizeHandles val="exact"/>
        </dgm:presLayoutVars>
      </dgm:prSet>
      <dgm:spPr/>
    </dgm:pt>
    <dgm:pt modelId="{D2BB9C9C-582A-4226-99A2-A6A4B7AD887A}" type="pres">
      <dgm:prSet presAssocID="{AA38CBC9-AC6B-457D-9F63-4D1AB8E7793E}" presName="centerShape" presStyleLbl="node0" presStyleIdx="0" presStyleCnt="1" custScaleX="107501" custScaleY="108418"/>
      <dgm:spPr/>
    </dgm:pt>
    <dgm:pt modelId="{0B9D5D8D-AE9B-4E3C-8081-7E5A4C702F02}" type="pres">
      <dgm:prSet presAssocID="{50789F86-D3CE-4C0B-B830-60161BD38E85}" presName="node" presStyleLbl="node1" presStyleIdx="0" presStyleCnt="4" custScaleX="125651" custScaleY="122153">
        <dgm:presLayoutVars>
          <dgm:bulletEnabled val="1"/>
        </dgm:presLayoutVars>
      </dgm:prSet>
      <dgm:spPr/>
    </dgm:pt>
    <dgm:pt modelId="{E8755371-EE00-4D9C-9546-B5D2DEB3691D}" type="pres">
      <dgm:prSet presAssocID="{50789F86-D3CE-4C0B-B830-60161BD38E85}" presName="dummy" presStyleCnt="0"/>
      <dgm:spPr/>
    </dgm:pt>
    <dgm:pt modelId="{65DE7562-7D1C-4B0F-8927-12F8E6C5F5AF}" type="pres">
      <dgm:prSet presAssocID="{775D1C29-7B88-46A3-9FAD-95EFDC006E81}" presName="sibTrans" presStyleLbl="sibTrans2D1" presStyleIdx="0" presStyleCnt="4"/>
      <dgm:spPr/>
    </dgm:pt>
    <dgm:pt modelId="{1C226D9E-C8BD-43C0-B5A7-66592C02513E}" type="pres">
      <dgm:prSet presAssocID="{87E6D3C0-9C36-4C9B-9EE4-FCB2F172CF62}" presName="node" presStyleLbl="node1" presStyleIdx="1" presStyleCnt="4" custScaleX="125651" custScaleY="122153" custRadScaleRad="100778" custRadScaleInc="143632">
        <dgm:presLayoutVars>
          <dgm:bulletEnabled val="1"/>
        </dgm:presLayoutVars>
      </dgm:prSet>
      <dgm:spPr/>
    </dgm:pt>
    <dgm:pt modelId="{2E93314B-ED13-4B02-B199-BBF658DCCBEE}" type="pres">
      <dgm:prSet presAssocID="{87E6D3C0-9C36-4C9B-9EE4-FCB2F172CF62}" presName="dummy" presStyleCnt="0"/>
      <dgm:spPr/>
    </dgm:pt>
    <dgm:pt modelId="{22CB3940-637A-4C32-AB7F-CFAD929A59AB}" type="pres">
      <dgm:prSet presAssocID="{5C1F42F6-070E-4EBA-8EBC-C32D27C49363}" presName="sibTrans" presStyleLbl="sibTrans2D1" presStyleIdx="1" presStyleCnt="4"/>
      <dgm:spPr/>
    </dgm:pt>
    <dgm:pt modelId="{29DFD080-5F1B-4B82-A3B2-DA9D6DF3694E}" type="pres">
      <dgm:prSet presAssocID="{20EB584B-A7B7-43D9-BF6A-2C9338C05B4D}" presName="node" presStyleLbl="node1" presStyleIdx="2" presStyleCnt="4" custScaleX="125651" custScaleY="122153" custRadScaleRad="103611" custRadScaleInc="158097">
        <dgm:presLayoutVars>
          <dgm:bulletEnabled val="1"/>
        </dgm:presLayoutVars>
      </dgm:prSet>
      <dgm:spPr/>
    </dgm:pt>
    <dgm:pt modelId="{3C0BB87F-E2C7-4D7C-BF8F-45EA9A4A93F1}" type="pres">
      <dgm:prSet presAssocID="{20EB584B-A7B7-43D9-BF6A-2C9338C05B4D}" presName="dummy" presStyleCnt="0"/>
      <dgm:spPr/>
    </dgm:pt>
    <dgm:pt modelId="{53B5DF5F-8B8B-41EF-8531-276CBECDCAB4}" type="pres">
      <dgm:prSet presAssocID="{B04B74A7-039D-46F2-A30E-0D07E04CAE1A}" presName="sibTrans" presStyleLbl="sibTrans2D1" presStyleIdx="2" presStyleCnt="4"/>
      <dgm:spPr/>
    </dgm:pt>
    <dgm:pt modelId="{B3F8C3C3-65FB-486F-82C0-A8478B7022B9}" type="pres">
      <dgm:prSet presAssocID="{7E2B8B4E-293F-43EE-AB7D-6598814ECB3C}" presName="node" presStyleLbl="node1" presStyleIdx="3" presStyleCnt="4" custScaleX="125651" custScaleY="122153" custRadScaleRad="98943" custRadScaleInc="80317">
        <dgm:presLayoutVars>
          <dgm:bulletEnabled val="1"/>
        </dgm:presLayoutVars>
      </dgm:prSet>
      <dgm:spPr/>
    </dgm:pt>
    <dgm:pt modelId="{655FDCB9-5F59-4F26-9EF0-749F42DEA7F0}" type="pres">
      <dgm:prSet presAssocID="{7E2B8B4E-293F-43EE-AB7D-6598814ECB3C}" presName="dummy" presStyleCnt="0"/>
      <dgm:spPr/>
    </dgm:pt>
    <dgm:pt modelId="{FADEA337-AD34-4422-B53A-01423AF1AC8F}" type="pres">
      <dgm:prSet presAssocID="{03860152-2A6F-476F-91FD-CBA9D7B26338}" presName="sibTrans" presStyleLbl="sibTrans2D1" presStyleIdx="3" presStyleCnt="4"/>
      <dgm:spPr/>
    </dgm:pt>
  </dgm:ptLst>
  <dgm:cxnLst>
    <dgm:cxn modelId="{3E929F04-D66A-4ADD-A218-BA7B4D2C65EC}" type="presOf" srcId="{B04B74A7-039D-46F2-A30E-0D07E04CAE1A}" destId="{53B5DF5F-8B8B-41EF-8531-276CBECDCAB4}" srcOrd="0" destOrd="0" presId="urn:microsoft.com/office/officeart/2005/8/layout/radial6"/>
    <dgm:cxn modelId="{1593062C-A63F-4042-94C9-FF0880BD82E8}" srcId="{AA38CBC9-AC6B-457D-9F63-4D1AB8E7793E}" destId="{50789F86-D3CE-4C0B-B830-60161BD38E85}" srcOrd="0" destOrd="0" parTransId="{6D6B568F-9C4B-44DB-A886-035491FEC9C2}" sibTransId="{775D1C29-7B88-46A3-9FAD-95EFDC006E81}"/>
    <dgm:cxn modelId="{213B572F-3D42-4865-8468-2B23B55DDDF6}" type="presOf" srcId="{775D1C29-7B88-46A3-9FAD-95EFDC006E81}" destId="{65DE7562-7D1C-4B0F-8927-12F8E6C5F5AF}" srcOrd="0" destOrd="0" presId="urn:microsoft.com/office/officeart/2005/8/layout/radial6"/>
    <dgm:cxn modelId="{5F25D665-3021-461A-AA8B-FC4CA49A8593}" type="presOf" srcId="{87E6D3C0-9C36-4C9B-9EE4-FCB2F172CF62}" destId="{1C226D9E-C8BD-43C0-B5A7-66592C02513E}" srcOrd="0" destOrd="0" presId="urn:microsoft.com/office/officeart/2005/8/layout/radial6"/>
    <dgm:cxn modelId="{B0853F4E-0D10-4453-BA0F-87D700E6FDEE}" type="presOf" srcId="{7E2B8B4E-293F-43EE-AB7D-6598814ECB3C}" destId="{B3F8C3C3-65FB-486F-82C0-A8478B7022B9}" srcOrd="0" destOrd="0" presId="urn:microsoft.com/office/officeart/2005/8/layout/radial6"/>
    <dgm:cxn modelId="{EB3E6C57-F560-450F-B619-F6F67905927D}" srcId="{AA38CBC9-AC6B-457D-9F63-4D1AB8E7793E}" destId="{87E6D3C0-9C36-4C9B-9EE4-FCB2F172CF62}" srcOrd="1" destOrd="0" parTransId="{1916856A-C084-48E2-AF18-70269AD79DF2}" sibTransId="{5C1F42F6-070E-4EBA-8EBC-C32D27C49363}"/>
    <dgm:cxn modelId="{487B127C-E0EE-48AC-AACB-3F827CA01E94}" type="presOf" srcId="{20EB584B-A7B7-43D9-BF6A-2C9338C05B4D}" destId="{29DFD080-5F1B-4B82-A3B2-DA9D6DF3694E}" srcOrd="0" destOrd="0" presId="urn:microsoft.com/office/officeart/2005/8/layout/radial6"/>
    <dgm:cxn modelId="{63BD5587-3071-4797-BB80-7C21100AAD79}" type="presOf" srcId="{03860152-2A6F-476F-91FD-CBA9D7B26338}" destId="{FADEA337-AD34-4422-B53A-01423AF1AC8F}" srcOrd="0" destOrd="0" presId="urn:microsoft.com/office/officeart/2005/8/layout/radial6"/>
    <dgm:cxn modelId="{66D10D89-90C6-4D3D-B022-615F34E0F6A8}" type="presOf" srcId="{B8060F7B-9920-4F24-BE71-F0E4E3B7B934}" destId="{B0C37B97-914B-49F2-84E5-94B39EF2352F}" srcOrd="0" destOrd="0" presId="urn:microsoft.com/office/officeart/2005/8/layout/radial6"/>
    <dgm:cxn modelId="{F68BA8B4-E5E5-4A12-9338-5CF5693ADCA2}" srcId="{B8060F7B-9920-4F24-BE71-F0E4E3B7B934}" destId="{AA38CBC9-AC6B-457D-9F63-4D1AB8E7793E}" srcOrd="0" destOrd="0" parTransId="{02DFC051-974F-4AF1-85DB-FFF5F1CCD57A}" sibTransId="{7ACF197E-8A7D-4D14-A941-EE15BE87306C}"/>
    <dgm:cxn modelId="{D34E2ED8-ECCD-4FDF-AE76-C792B052F77C}" type="presOf" srcId="{5C1F42F6-070E-4EBA-8EBC-C32D27C49363}" destId="{22CB3940-637A-4C32-AB7F-CFAD929A59AB}" srcOrd="0" destOrd="0" presId="urn:microsoft.com/office/officeart/2005/8/layout/radial6"/>
    <dgm:cxn modelId="{9F2E5EDD-E3E4-45F7-937A-24FDB14700F0}" type="presOf" srcId="{50789F86-D3CE-4C0B-B830-60161BD38E85}" destId="{0B9D5D8D-AE9B-4E3C-8081-7E5A4C702F02}" srcOrd="0" destOrd="0" presId="urn:microsoft.com/office/officeart/2005/8/layout/radial6"/>
    <dgm:cxn modelId="{18D120E8-5826-42E7-A890-F4AFB63D3D78}" srcId="{AA38CBC9-AC6B-457D-9F63-4D1AB8E7793E}" destId="{7E2B8B4E-293F-43EE-AB7D-6598814ECB3C}" srcOrd="3" destOrd="0" parTransId="{C9A52CF1-B2E8-4848-8964-6633294F16CC}" sibTransId="{03860152-2A6F-476F-91FD-CBA9D7B26338}"/>
    <dgm:cxn modelId="{FBE6BCEA-0F85-486D-B532-D55CCA25A01D}" srcId="{AA38CBC9-AC6B-457D-9F63-4D1AB8E7793E}" destId="{20EB584B-A7B7-43D9-BF6A-2C9338C05B4D}" srcOrd="2" destOrd="0" parTransId="{6E0D28F6-A05C-413F-A991-03D9F094F998}" sibTransId="{B04B74A7-039D-46F2-A30E-0D07E04CAE1A}"/>
    <dgm:cxn modelId="{50E3B5F1-6595-4ED9-B849-AA5F6C21B078}" type="presOf" srcId="{AA38CBC9-AC6B-457D-9F63-4D1AB8E7793E}" destId="{D2BB9C9C-582A-4226-99A2-A6A4B7AD887A}" srcOrd="0" destOrd="0" presId="urn:microsoft.com/office/officeart/2005/8/layout/radial6"/>
    <dgm:cxn modelId="{F8374B3E-B514-46DF-94C4-AF94CDD1D72A}" type="presParOf" srcId="{B0C37B97-914B-49F2-84E5-94B39EF2352F}" destId="{D2BB9C9C-582A-4226-99A2-A6A4B7AD887A}" srcOrd="0" destOrd="0" presId="urn:microsoft.com/office/officeart/2005/8/layout/radial6"/>
    <dgm:cxn modelId="{B24EE426-834F-4DD6-9375-8641C6E734A6}" type="presParOf" srcId="{B0C37B97-914B-49F2-84E5-94B39EF2352F}" destId="{0B9D5D8D-AE9B-4E3C-8081-7E5A4C702F02}" srcOrd="1" destOrd="0" presId="urn:microsoft.com/office/officeart/2005/8/layout/radial6"/>
    <dgm:cxn modelId="{57EC5C98-3760-48A4-BD0C-E28EDE5F22FF}" type="presParOf" srcId="{B0C37B97-914B-49F2-84E5-94B39EF2352F}" destId="{E8755371-EE00-4D9C-9546-B5D2DEB3691D}" srcOrd="2" destOrd="0" presId="urn:microsoft.com/office/officeart/2005/8/layout/radial6"/>
    <dgm:cxn modelId="{DC6214C8-ADD9-43F5-A121-F80593085E69}" type="presParOf" srcId="{B0C37B97-914B-49F2-84E5-94B39EF2352F}" destId="{65DE7562-7D1C-4B0F-8927-12F8E6C5F5AF}" srcOrd="3" destOrd="0" presId="urn:microsoft.com/office/officeart/2005/8/layout/radial6"/>
    <dgm:cxn modelId="{0BFC6664-884E-4547-86F8-E6A9DC5E1A2C}" type="presParOf" srcId="{B0C37B97-914B-49F2-84E5-94B39EF2352F}" destId="{1C226D9E-C8BD-43C0-B5A7-66592C02513E}" srcOrd="4" destOrd="0" presId="urn:microsoft.com/office/officeart/2005/8/layout/radial6"/>
    <dgm:cxn modelId="{FD59564E-8456-4C64-90AE-7451B1A61D7B}" type="presParOf" srcId="{B0C37B97-914B-49F2-84E5-94B39EF2352F}" destId="{2E93314B-ED13-4B02-B199-BBF658DCCBEE}" srcOrd="5" destOrd="0" presId="urn:microsoft.com/office/officeart/2005/8/layout/radial6"/>
    <dgm:cxn modelId="{0276C93F-4BAE-4692-9D59-195EFB181D61}" type="presParOf" srcId="{B0C37B97-914B-49F2-84E5-94B39EF2352F}" destId="{22CB3940-637A-4C32-AB7F-CFAD929A59AB}" srcOrd="6" destOrd="0" presId="urn:microsoft.com/office/officeart/2005/8/layout/radial6"/>
    <dgm:cxn modelId="{F6BE7C54-9B84-4439-9F82-6D0300D28E0A}" type="presParOf" srcId="{B0C37B97-914B-49F2-84E5-94B39EF2352F}" destId="{29DFD080-5F1B-4B82-A3B2-DA9D6DF3694E}" srcOrd="7" destOrd="0" presId="urn:microsoft.com/office/officeart/2005/8/layout/radial6"/>
    <dgm:cxn modelId="{26DA9851-5888-41F8-96BD-77CE364289DB}" type="presParOf" srcId="{B0C37B97-914B-49F2-84E5-94B39EF2352F}" destId="{3C0BB87F-E2C7-4D7C-BF8F-45EA9A4A93F1}" srcOrd="8" destOrd="0" presId="urn:microsoft.com/office/officeart/2005/8/layout/radial6"/>
    <dgm:cxn modelId="{11A7C210-57D3-4E8B-A13F-D81817DA0568}" type="presParOf" srcId="{B0C37B97-914B-49F2-84E5-94B39EF2352F}" destId="{53B5DF5F-8B8B-41EF-8531-276CBECDCAB4}" srcOrd="9" destOrd="0" presId="urn:microsoft.com/office/officeart/2005/8/layout/radial6"/>
    <dgm:cxn modelId="{3ECFF003-35BC-40FA-A10D-1D02DA9C3796}" type="presParOf" srcId="{B0C37B97-914B-49F2-84E5-94B39EF2352F}" destId="{B3F8C3C3-65FB-486F-82C0-A8478B7022B9}" srcOrd="10" destOrd="0" presId="urn:microsoft.com/office/officeart/2005/8/layout/radial6"/>
    <dgm:cxn modelId="{78123318-19B9-426D-8D39-6D0354994D24}" type="presParOf" srcId="{B0C37B97-914B-49F2-84E5-94B39EF2352F}" destId="{655FDCB9-5F59-4F26-9EF0-749F42DEA7F0}" srcOrd="11" destOrd="0" presId="urn:microsoft.com/office/officeart/2005/8/layout/radial6"/>
    <dgm:cxn modelId="{AE0E568C-B8D7-44A2-831B-CC304D53E899}" type="presParOf" srcId="{B0C37B97-914B-49F2-84E5-94B39EF2352F}" destId="{FADEA337-AD34-4422-B53A-01423AF1AC8F}"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EA337-AD34-4422-B53A-01423AF1AC8F}">
      <dsp:nvSpPr>
        <dsp:cNvPr id="0" name=""/>
        <dsp:cNvSpPr/>
      </dsp:nvSpPr>
      <dsp:spPr>
        <a:xfrm>
          <a:off x="685515" y="506648"/>
          <a:ext cx="3391790" cy="3391790"/>
        </a:xfrm>
        <a:prstGeom prst="blockArc">
          <a:avLst>
            <a:gd name="adj1" fmla="val 12229220"/>
            <a:gd name="adj2" fmla="val 16160134"/>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B5DF5F-8B8B-41EF-8531-276CBECDCAB4}">
      <dsp:nvSpPr>
        <dsp:cNvPr id="0" name=""/>
        <dsp:cNvSpPr/>
      </dsp:nvSpPr>
      <dsp:spPr>
        <a:xfrm>
          <a:off x="651182" y="579562"/>
          <a:ext cx="3391790" cy="3391790"/>
        </a:xfrm>
        <a:prstGeom prst="blockArc">
          <a:avLst>
            <a:gd name="adj1" fmla="val 8335787"/>
            <a:gd name="adj2" fmla="val 12396482"/>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CB3940-637A-4C32-AB7F-CFAD929A59AB}">
      <dsp:nvSpPr>
        <dsp:cNvPr id="0" name=""/>
        <dsp:cNvSpPr/>
      </dsp:nvSpPr>
      <dsp:spPr>
        <a:xfrm>
          <a:off x="634760" y="561000"/>
          <a:ext cx="3391790" cy="3391790"/>
        </a:xfrm>
        <a:prstGeom prst="blockArc">
          <a:avLst>
            <a:gd name="adj1" fmla="val 2458428"/>
            <a:gd name="adj2" fmla="val 8284356"/>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DE7562-7D1C-4B0F-8927-12F8E6C5F5AF}">
      <dsp:nvSpPr>
        <dsp:cNvPr id="0" name=""/>
        <dsp:cNvSpPr/>
      </dsp:nvSpPr>
      <dsp:spPr>
        <a:xfrm>
          <a:off x="684104" y="506664"/>
          <a:ext cx="3391790" cy="3391790"/>
        </a:xfrm>
        <a:prstGeom prst="blockArc">
          <a:avLst>
            <a:gd name="adj1" fmla="val 16163062"/>
            <a:gd name="adj2" fmla="val 2610755"/>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BB9C9C-582A-4226-99A2-A6A4B7AD887A}">
      <dsp:nvSpPr>
        <dsp:cNvPr id="0" name=""/>
        <dsp:cNvSpPr/>
      </dsp:nvSpPr>
      <dsp:spPr>
        <a:xfrm>
          <a:off x="1524003" y="1357308"/>
          <a:ext cx="1676393" cy="1690693"/>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769505" y="1604904"/>
        <a:ext cx="1185389" cy="1195501"/>
      </dsp:txXfrm>
    </dsp:sp>
    <dsp:sp modelId="{0B9D5D8D-AE9B-4E3C-8081-7E5A4C702F02}">
      <dsp:nvSpPr>
        <dsp:cNvPr id="0" name=""/>
        <dsp:cNvSpPr/>
      </dsp:nvSpPr>
      <dsp:spPr>
        <a:xfrm>
          <a:off x="1676400" y="-120650"/>
          <a:ext cx="1371599" cy="133341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FMLA</a:t>
          </a:r>
        </a:p>
      </dsp:txBody>
      <dsp:txXfrm>
        <a:off x="1877266" y="74624"/>
        <a:ext cx="969867" cy="942867"/>
      </dsp:txXfrm>
    </dsp:sp>
    <dsp:sp modelId="{1C226D9E-C8BD-43C0-B5A7-66592C02513E}">
      <dsp:nvSpPr>
        <dsp:cNvPr id="0" name=""/>
        <dsp:cNvSpPr/>
      </dsp:nvSpPr>
      <dsp:spPr>
        <a:xfrm>
          <a:off x="2895603" y="2676442"/>
          <a:ext cx="1371599" cy="133341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PFML</a:t>
          </a:r>
        </a:p>
      </dsp:txBody>
      <dsp:txXfrm>
        <a:off x="3096469" y="2871716"/>
        <a:ext cx="969867" cy="942867"/>
      </dsp:txXfrm>
    </dsp:sp>
    <dsp:sp modelId="{29DFD080-5F1B-4B82-A3B2-DA9D6DF3694E}">
      <dsp:nvSpPr>
        <dsp:cNvPr id="0" name=""/>
        <dsp:cNvSpPr/>
      </dsp:nvSpPr>
      <dsp:spPr>
        <a:xfrm>
          <a:off x="412360" y="2697107"/>
          <a:ext cx="1371599" cy="133341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SNL</a:t>
          </a:r>
        </a:p>
      </dsp:txBody>
      <dsp:txXfrm>
        <a:off x="613226" y="2892381"/>
        <a:ext cx="969867" cy="942867"/>
      </dsp:txXfrm>
    </dsp:sp>
    <dsp:sp modelId="{B3F8C3C3-65FB-486F-82C0-A8478B7022B9}">
      <dsp:nvSpPr>
        <dsp:cNvPr id="0" name=""/>
        <dsp:cNvSpPr/>
      </dsp:nvSpPr>
      <dsp:spPr>
        <a:xfrm>
          <a:off x="180127" y="866786"/>
          <a:ext cx="1371599" cy="1333415"/>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DV</a:t>
          </a:r>
        </a:p>
      </dsp:txBody>
      <dsp:txXfrm>
        <a:off x="380993" y="1062060"/>
        <a:ext cx="969867" cy="94286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4CE221E-83ED-4F6C-BA5F-3F9E6FDB6953}" type="datetimeFigureOut">
              <a:rPr lang="en-US"/>
              <a:t>3/11/2024</a:t>
            </a:fld>
            <a:endParaRPr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A4CBEF8-5CDE-472B-839B-B8BB0C881006}" type="slidenum">
              <a:rPr/>
              <a:t>‹#›</a:t>
            </a:fld>
            <a:endParaRPr dirty="0"/>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7853E5F-CE67-483C-A264-F17AC70E9CA2}" type="datetimeFigureOut">
              <a:rPr lang="en-US"/>
              <a:t>3/11/2024</a:t>
            </a:fld>
            <a:endParaRPr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BB98AFB-CB0D-4DFE-87B9-B4B0D0DE73CD}" type="slidenum">
              <a:rPr/>
              <a:t>‹#›</a:t>
            </a:fld>
            <a:endParaRPr dirty="0"/>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1</a:t>
            </a:fld>
            <a:endParaRPr lang="en-US" dirty="0"/>
          </a:p>
        </p:txBody>
      </p:sp>
    </p:spTree>
    <p:extLst>
      <p:ext uri="{BB962C8B-B14F-4D97-AF65-F5344CB8AC3E}">
        <p14:creationId xmlns:p14="http://schemas.microsoft.com/office/powerpoint/2010/main" val="2530010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DFDD6-0ED7-C61D-E2B4-F2B573573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949A8-E326-6FEA-9CEF-395F8BF95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46442-8DA8-5856-E39B-58C068A211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DD41A8-4D4D-DC43-8409-07311167D2FE}"/>
              </a:ext>
            </a:extLst>
          </p:cNvPr>
          <p:cNvSpPr>
            <a:spLocks noGrp="1"/>
          </p:cNvSpPr>
          <p:nvPr>
            <p:ph type="sldNum" sz="quarter" idx="5"/>
          </p:nvPr>
        </p:nvSpPr>
        <p:spPr/>
        <p:txBody>
          <a:bodyPr/>
          <a:lstStyle/>
          <a:p>
            <a:fld id="{6BB98AFB-CB0D-4DFE-87B9-B4B0D0DE73CD}" type="slidenum">
              <a:rPr lang="en-US" smtClean="0"/>
              <a:t>10</a:t>
            </a:fld>
            <a:endParaRPr lang="en-US" dirty="0"/>
          </a:p>
        </p:txBody>
      </p:sp>
    </p:spTree>
    <p:extLst>
      <p:ext uri="{BB962C8B-B14F-4D97-AF65-F5344CB8AC3E}">
        <p14:creationId xmlns:p14="http://schemas.microsoft.com/office/powerpoint/2010/main" val="2846712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3B1E7-2519-7053-8A0C-89CDC1839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1B23A-9D84-BEFD-9F6C-38CB0AEF3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58393-C551-F01F-6990-D619F9E501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349333-9D26-65CF-44E8-8BB03940B984}"/>
              </a:ext>
            </a:extLst>
          </p:cNvPr>
          <p:cNvSpPr>
            <a:spLocks noGrp="1"/>
          </p:cNvSpPr>
          <p:nvPr>
            <p:ph type="sldNum" sz="quarter" idx="5"/>
          </p:nvPr>
        </p:nvSpPr>
        <p:spPr/>
        <p:txBody>
          <a:bodyPr/>
          <a:lstStyle/>
          <a:p>
            <a:fld id="{6BB98AFB-CB0D-4DFE-87B9-B4B0D0DE73CD}" type="slidenum">
              <a:rPr lang="en-US" smtClean="0"/>
              <a:t>11</a:t>
            </a:fld>
            <a:endParaRPr lang="en-US" dirty="0"/>
          </a:p>
        </p:txBody>
      </p:sp>
    </p:spTree>
    <p:extLst>
      <p:ext uri="{BB962C8B-B14F-4D97-AF65-F5344CB8AC3E}">
        <p14:creationId xmlns:p14="http://schemas.microsoft.com/office/powerpoint/2010/main" val="2796687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F02A-2435-02A6-EBCF-979E15E0C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8165B-3D90-FF73-6015-DE80D6EDDF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5663C-3E50-1FAE-2DC0-F094DE302E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06688E-46E5-64D7-C48C-DBB23270495E}"/>
              </a:ext>
            </a:extLst>
          </p:cNvPr>
          <p:cNvSpPr>
            <a:spLocks noGrp="1"/>
          </p:cNvSpPr>
          <p:nvPr>
            <p:ph type="sldNum" sz="quarter" idx="5"/>
          </p:nvPr>
        </p:nvSpPr>
        <p:spPr/>
        <p:txBody>
          <a:bodyPr/>
          <a:lstStyle/>
          <a:p>
            <a:fld id="{6BB98AFB-CB0D-4DFE-87B9-B4B0D0DE73CD}" type="slidenum">
              <a:rPr lang="en-US" smtClean="0"/>
              <a:t>12</a:t>
            </a:fld>
            <a:endParaRPr lang="en-US" dirty="0"/>
          </a:p>
        </p:txBody>
      </p:sp>
    </p:spTree>
    <p:extLst>
      <p:ext uri="{BB962C8B-B14F-4D97-AF65-F5344CB8AC3E}">
        <p14:creationId xmlns:p14="http://schemas.microsoft.com/office/powerpoint/2010/main" val="3027810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B51CB-862A-F70D-46CD-4D727113F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6BAE0-F0D2-9D9B-CE79-ABF4EB9EB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172FB-68C0-CFE2-9A22-235D1E5E3D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5F36B2-67D0-5F0A-477E-5033D8D417B5}"/>
              </a:ext>
            </a:extLst>
          </p:cNvPr>
          <p:cNvSpPr>
            <a:spLocks noGrp="1"/>
          </p:cNvSpPr>
          <p:nvPr>
            <p:ph type="sldNum" sz="quarter" idx="5"/>
          </p:nvPr>
        </p:nvSpPr>
        <p:spPr/>
        <p:txBody>
          <a:bodyPr/>
          <a:lstStyle/>
          <a:p>
            <a:fld id="{6BB98AFB-CB0D-4DFE-87B9-B4B0D0DE73CD}" type="slidenum">
              <a:rPr lang="en-US" smtClean="0"/>
              <a:t>13</a:t>
            </a:fld>
            <a:endParaRPr lang="en-US" dirty="0"/>
          </a:p>
        </p:txBody>
      </p:sp>
    </p:spTree>
    <p:extLst>
      <p:ext uri="{BB962C8B-B14F-4D97-AF65-F5344CB8AC3E}">
        <p14:creationId xmlns:p14="http://schemas.microsoft.com/office/powerpoint/2010/main" val="3623361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397C7-AFFC-13F6-6FE8-08FBA9683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14143-F3B9-DE6F-6B49-B80D12668C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B5ED5-BD9C-7AA0-5E58-CCD0413323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18B455-D828-7AC4-F47C-00C18695944B}"/>
              </a:ext>
            </a:extLst>
          </p:cNvPr>
          <p:cNvSpPr>
            <a:spLocks noGrp="1"/>
          </p:cNvSpPr>
          <p:nvPr>
            <p:ph type="sldNum" sz="quarter" idx="5"/>
          </p:nvPr>
        </p:nvSpPr>
        <p:spPr/>
        <p:txBody>
          <a:bodyPr/>
          <a:lstStyle/>
          <a:p>
            <a:fld id="{6BB98AFB-CB0D-4DFE-87B9-B4B0D0DE73CD}" type="slidenum">
              <a:rPr lang="en-US" smtClean="0"/>
              <a:t>14</a:t>
            </a:fld>
            <a:endParaRPr lang="en-US" dirty="0"/>
          </a:p>
        </p:txBody>
      </p:sp>
    </p:spTree>
    <p:extLst>
      <p:ext uri="{BB962C8B-B14F-4D97-AF65-F5344CB8AC3E}">
        <p14:creationId xmlns:p14="http://schemas.microsoft.com/office/powerpoint/2010/main" val="440999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CC1FB-D169-D207-557C-6FC399077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31217-7E73-B404-A2FF-191AE8C0D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7A5FD-35D3-62BF-506F-DED3F3F7C5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FCAD97-0368-F872-8EA1-2F34BCDF59A9}"/>
              </a:ext>
            </a:extLst>
          </p:cNvPr>
          <p:cNvSpPr>
            <a:spLocks noGrp="1"/>
          </p:cNvSpPr>
          <p:nvPr>
            <p:ph type="sldNum" sz="quarter" idx="5"/>
          </p:nvPr>
        </p:nvSpPr>
        <p:spPr/>
        <p:txBody>
          <a:bodyPr/>
          <a:lstStyle/>
          <a:p>
            <a:fld id="{6BB98AFB-CB0D-4DFE-87B9-B4B0D0DE73CD}" type="slidenum">
              <a:rPr lang="en-US" smtClean="0"/>
              <a:t>15</a:t>
            </a:fld>
            <a:endParaRPr lang="en-US" dirty="0"/>
          </a:p>
        </p:txBody>
      </p:sp>
    </p:spTree>
    <p:extLst>
      <p:ext uri="{BB962C8B-B14F-4D97-AF65-F5344CB8AC3E}">
        <p14:creationId xmlns:p14="http://schemas.microsoft.com/office/powerpoint/2010/main" val="38363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376F3-0947-354B-AF24-BC35F2094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74B23-14EC-E082-17D2-951D5F1E0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BA33BC-9455-B1DB-99E2-35405FDD85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EDB154-7B16-E93A-AE49-753A3E850B6C}"/>
              </a:ext>
            </a:extLst>
          </p:cNvPr>
          <p:cNvSpPr>
            <a:spLocks noGrp="1"/>
          </p:cNvSpPr>
          <p:nvPr>
            <p:ph type="sldNum" sz="quarter" idx="5"/>
          </p:nvPr>
        </p:nvSpPr>
        <p:spPr/>
        <p:txBody>
          <a:bodyPr/>
          <a:lstStyle/>
          <a:p>
            <a:fld id="{6BB98AFB-CB0D-4DFE-87B9-B4B0D0DE73CD}" type="slidenum">
              <a:rPr lang="en-US" smtClean="0"/>
              <a:t>16</a:t>
            </a:fld>
            <a:endParaRPr lang="en-US" dirty="0"/>
          </a:p>
        </p:txBody>
      </p:sp>
    </p:spTree>
    <p:extLst>
      <p:ext uri="{BB962C8B-B14F-4D97-AF65-F5344CB8AC3E}">
        <p14:creationId xmlns:p14="http://schemas.microsoft.com/office/powerpoint/2010/main" val="563680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F42F4-6034-7182-ECFA-05C21CC57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369AC-14F5-B6FF-8C0C-0C67C1C597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E0974-DA72-55CA-25CE-C3C7906EFF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B5A763-F36B-9257-B5C4-B3DCC637CED0}"/>
              </a:ext>
            </a:extLst>
          </p:cNvPr>
          <p:cNvSpPr>
            <a:spLocks noGrp="1"/>
          </p:cNvSpPr>
          <p:nvPr>
            <p:ph type="sldNum" sz="quarter" idx="5"/>
          </p:nvPr>
        </p:nvSpPr>
        <p:spPr/>
        <p:txBody>
          <a:bodyPr/>
          <a:lstStyle/>
          <a:p>
            <a:fld id="{6BB98AFB-CB0D-4DFE-87B9-B4B0D0DE73CD}" type="slidenum">
              <a:rPr lang="en-US" smtClean="0"/>
              <a:t>17</a:t>
            </a:fld>
            <a:endParaRPr lang="en-US" dirty="0"/>
          </a:p>
        </p:txBody>
      </p:sp>
    </p:spTree>
    <p:extLst>
      <p:ext uri="{BB962C8B-B14F-4D97-AF65-F5344CB8AC3E}">
        <p14:creationId xmlns:p14="http://schemas.microsoft.com/office/powerpoint/2010/main" val="3390302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61E80-020E-2B4A-385C-FC895B7BC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81B19-53C9-1A08-0BC6-959F975C7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F102F-52E8-693E-0DE3-B1AE906E7A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8AE005-0B8A-04D9-1BEC-3FEC1A1A224A}"/>
              </a:ext>
            </a:extLst>
          </p:cNvPr>
          <p:cNvSpPr>
            <a:spLocks noGrp="1"/>
          </p:cNvSpPr>
          <p:nvPr>
            <p:ph type="sldNum" sz="quarter" idx="5"/>
          </p:nvPr>
        </p:nvSpPr>
        <p:spPr/>
        <p:txBody>
          <a:bodyPr/>
          <a:lstStyle/>
          <a:p>
            <a:fld id="{6BB98AFB-CB0D-4DFE-87B9-B4B0D0DE73CD}" type="slidenum">
              <a:rPr lang="en-US" smtClean="0"/>
              <a:t>18</a:t>
            </a:fld>
            <a:endParaRPr lang="en-US" dirty="0"/>
          </a:p>
        </p:txBody>
      </p:sp>
    </p:spTree>
    <p:extLst>
      <p:ext uri="{BB962C8B-B14F-4D97-AF65-F5344CB8AC3E}">
        <p14:creationId xmlns:p14="http://schemas.microsoft.com/office/powerpoint/2010/main" val="2270530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C8900-C9C0-8682-4F35-492E5C68C5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83910-7F24-BE3D-633B-9DFC02EB4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72668-C95A-5A81-CA78-FE1EE61F06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421582-E367-0D72-94F1-349A21C026EB}"/>
              </a:ext>
            </a:extLst>
          </p:cNvPr>
          <p:cNvSpPr>
            <a:spLocks noGrp="1"/>
          </p:cNvSpPr>
          <p:nvPr>
            <p:ph type="sldNum" sz="quarter" idx="5"/>
          </p:nvPr>
        </p:nvSpPr>
        <p:spPr/>
        <p:txBody>
          <a:bodyPr/>
          <a:lstStyle/>
          <a:p>
            <a:fld id="{6BB98AFB-CB0D-4DFE-87B9-B4B0D0DE73CD}" type="slidenum">
              <a:rPr lang="en-US" smtClean="0"/>
              <a:t>19</a:t>
            </a:fld>
            <a:endParaRPr lang="en-US" dirty="0"/>
          </a:p>
        </p:txBody>
      </p:sp>
    </p:spTree>
    <p:extLst>
      <p:ext uri="{BB962C8B-B14F-4D97-AF65-F5344CB8AC3E}">
        <p14:creationId xmlns:p14="http://schemas.microsoft.com/office/powerpoint/2010/main" val="85497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2</a:t>
            </a:fld>
            <a:endParaRPr lang="en-US" dirty="0"/>
          </a:p>
        </p:txBody>
      </p:sp>
    </p:spTree>
    <p:extLst>
      <p:ext uri="{BB962C8B-B14F-4D97-AF65-F5344CB8AC3E}">
        <p14:creationId xmlns:p14="http://schemas.microsoft.com/office/powerpoint/2010/main" val="1149971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817CE-8337-DF98-8C97-FA321BC57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57F78-FFFB-E4F5-2267-82D5B6F05F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615C8-DE4F-3B32-5909-EEDE852190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66D570-DE4A-3151-7A3F-3AF9C1C0786E}"/>
              </a:ext>
            </a:extLst>
          </p:cNvPr>
          <p:cNvSpPr>
            <a:spLocks noGrp="1"/>
          </p:cNvSpPr>
          <p:nvPr>
            <p:ph type="sldNum" sz="quarter" idx="5"/>
          </p:nvPr>
        </p:nvSpPr>
        <p:spPr/>
        <p:txBody>
          <a:bodyPr/>
          <a:lstStyle/>
          <a:p>
            <a:fld id="{6BB98AFB-CB0D-4DFE-87B9-B4B0D0DE73CD}" type="slidenum">
              <a:rPr lang="en-US" smtClean="0"/>
              <a:t>20</a:t>
            </a:fld>
            <a:endParaRPr lang="en-US" dirty="0"/>
          </a:p>
        </p:txBody>
      </p:sp>
    </p:spTree>
    <p:extLst>
      <p:ext uri="{BB962C8B-B14F-4D97-AF65-F5344CB8AC3E}">
        <p14:creationId xmlns:p14="http://schemas.microsoft.com/office/powerpoint/2010/main" val="1631459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3145F-6DF2-6C73-7627-CCB02B2C2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FAC3D-C0DA-EBCB-3778-83AA7072D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FD8B55-782A-6493-4DC8-852581F475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4804A7-BBB8-DC2D-D5C5-66E75F206A6F}"/>
              </a:ext>
            </a:extLst>
          </p:cNvPr>
          <p:cNvSpPr>
            <a:spLocks noGrp="1"/>
          </p:cNvSpPr>
          <p:nvPr>
            <p:ph type="sldNum" sz="quarter" idx="5"/>
          </p:nvPr>
        </p:nvSpPr>
        <p:spPr/>
        <p:txBody>
          <a:bodyPr/>
          <a:lstStyle/>
          <a:p>
            <a:fld id="{6BB98AFB-CB0D-4DFE-87B9-B4B0D0DE73CD}" type="slidenum">
              <a:rPr lang="en-US" smtClean="0"/>
              <a:t>21</a:t>
            </a:fld>
            <a:endParaRPr lang="en-US" dirty="0"/>
          </a:p>
        </p:txBody>
      </p:sp>
    </p:spTree>
    <p:extLst>
      <p:ext uri="{BB962C8B-B14F-4D97-AF65-F5344CB8AC3E}">
        <p14:creationId xmlns:p14="http://schemas.microsoft.com/office/powerpoint/2010/main" val="2047747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4928-5973-0CA8-D8CD-49C977486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E13B8-1027-E48A-36ED-5B411A708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0FC6A-C9EB-3EBB-BBB7-72D41D7B7F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3F5699-1858-A4E2-2E40-B421E2BF2740}"/>
              </a:ext>
            </a:extLst>
          </p:cNvPr>
          <p:cNvSpPr>
            <a:spLocks noGrp="1"/>
          </p:cNvSpPr>
          <p:nvPr>
            <p:ph type="sldNum" sz="quarter" idx="5"/>
          </p:nvPr>
        </p:nvSpPr>
        <p:spPr/>
        <p:txBody>
          <a:bodyPr/>
          <a:lstStyle/>
          <a:p>
            <a:fld id="{6BB98AFB-CB0D-4DFE-87B9-B4B0D0DE73CD}" type="slidenum">
              <a:rPr lang="en-US" smtClean="0"/>
              <a:t>22</a:t>
            </a:fld>
            <a:endParaRPr lang="en-US" dirty="0"/>
          </a:p>
        </p:txBody>
      </p:sp>
    </p:spTree>
    <p:extLst>
      <p:ext uri="{BB962C8B-B14F-4D97-AF65-F5344CB8AC3E}">
        <p14:creationId xmlns:p14="http://schemas.microsoft.com/office/powerpoint/2010/main" val="595266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2BFC0-14C9-559B-1E2E-6D3F76D1C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C29DF-ACE1-6E0F-F29A-D90746989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ED620-77F8-2CAE-A70E-50EED9FA2F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89E498-7AF9-C771-22A7-714F3513E7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4079338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29B52-06EA-34DD-5930-6736EF3CF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AB294-2187-4144-BAEA-0415134F4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69172-3D13-E002-7DCD-485314DACC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234E71-EC18-6023-4FEA-5BEADEC12367}"/>
              </a:ext>
            </a:extLst>
          </p:cNvPr>
          <p:cNvSpPr>
            <a:spLocks noGrp="1"/>
          </p:cNvSpPr>
          <p:nvPr>
            <p:ph type="sldNum" sz="quarter" idx="5"/>
          </p:nvPr>
        </p:nvSpPr>
        <p:spPr/>
        <p:txBody>
          <a:bodyPr/>
          <a:lstStyle/>
          <a:p>
            <a:fld id="{6BB98AFB-CB0D-4DFE-87B9-B4B0D0DE73CD}" type="slidenum">
              <a:rPr lang="en-US" smtClean="0"/>
              <a:t>24</a:t>
            </a:fld>
            <a:endParaRPr lang="en-US" dirty="0"/>
          </a:p>
        </p:txBody>
      </p:sp>
    </p:spTree>
    <p:extLst>
      <p:ext uri="{BB962C8B-B14F-4D97-AF65-F5344CB8AC3E}">
        <p14:creationId xmlns:p14="http://schemas.microsoft.com/office/powerpoint/2010/main" val="3411213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25</a:t>
            </a:fld>
            <a:endParaRPr lang="en-US" dirty="0"/>
          </a:p>
        </p:txBody>
      </p:sp>
    </p:spTree>
    <p:extLst>
      <p:ext uri="{BB962C8B-B14F-4D97-AF65-F5344CB8AC3E}">
        <p14:creationId xmlns:p14="http://schemas.microsoft.com/office/powerpoint/2010/main" val="2619070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34</a:t>
            </a:fld>
            <a:endParaRPr lang="en-US" dirty="0"/>
          </a:p>
        </p:txBody>
      </p:sp>
    </p:spTree>
    <p:extLst>
      <p:ext uri="{BB962C8B-B14F-4D97-AF65-F5344CB8AC3E}">
        <p14:creationId xmlns:p14="http://schemas.microsoft.com/office/powerpoint/2010/main" val="243582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35</a:t>
            </a:fld>
            <a:endParaRPr lang="en-US" dirty="0"/>
          </a:p>
        </p:txBody>
      </p:sp>
    </p:spTree>
    <p:extLst>
      <p:ext uri="{BB962C8B-B14F-4D97-AF65-F5344CB8AC3E}">
        <p14:creationId xmlns:p14="http://schemas.microsoft.com/office/powerpoint/2010/main" val="3264791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260E6-0E61-5CE9-3704-3A29ACA2B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03BFF-CF3C-B6B8-C46A-1BFB8079B9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24759-A324-F20A-0252-9D1526954D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104625-AFEA-9925-EC3B-34FC008EFBE1}"/>
              </a:ext>
            </a:extLst>
          </p:cNvPr>
          <p:cNvSpPr>
            <a:spLocks noGrp="1"/>
          </p:cNvSpPr>
          <p:nvPr>
            <p:ph type="sldNum" sz="quarter" idx="5"/>
          </p:nvPr>
        </p:nvSpPr>
        <p:spPr/>
        <p:txBody>
          <a:bodyPr/>
          <a:lstStyle/>
          <a:p>
            <a:fld id="{6BB98AFB-CB0D-4DFE-87B9-B4B0D0DE73CD}" type="slidenum">
              <a:rPr lang="en-US" smtClean="0"/>
              <a:t>36</a:t>
            </a:fld>
            <a:endParaRPr lang="en-US" dirty="0"/>
          </a:p>
        </p:txBody>
      </p:sp>
    </p:spTree>
    <p:extLst>
      <p:ext uri="{BB962C8B-B14F-4D97-AF65-F5344CB8AC3E}">
        <p14:creationId xmlns:p14="http://schemas.microsoft.com/office/powerpoint/2010/main" val="1519099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881BF-C333-6208-2E9D-3D390E85B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4382C-A742-E073-F67B-8A9FFCE034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9AA82D-F065-3F7C-DC2A-691A6BAAF8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2F8D53-1FC6-BE58-BF9B-20CF9B4014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309438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3</a:t>
            </a:fld>
            <a:endParaRPr lang="en-US" dirty="0"/>
          </a:p>
        </p:txBody>
      </p:sp>
    </p:spTree>
    <p:extLst>
      <p:ext uri="{BB962C8B-B14F-4D97-AF65-F5344CB8AC3E}">
        <p14:creationId xmlns:p14="http://schemas.microsoft.com/office/powerpoint/2010/main" val="540378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61F11-9317-4B07-EC9A-0461FD2C8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222D5-F022-E62F-228D-5F7FAE643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6C786B-8012-9333-D8D8-DEE2D66318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C10B14-CBD3-1E35-5A10-697CE03432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852750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CA61C-15ED-E285-7EF3-DDA1FE411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C0B4A-F8E6-DD87-DDB9-E1FC7F313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EF834-E445-D01F-94BA-FD3D7ABED0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8DFDE3-3F1F-04C7-5D62-B83F3F03EA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818136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ED6A8-05B2-952D-9B26-E11D8CF82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6247F-0DA5-0D80-8464-A8CCC3820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FF0E3F-E191-9005-1FEB-368AC50472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E08CBA-ADC0-F25F-C1E3-6C20AF339C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742655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633A2-7DE3-D6F3-4DF0-3BD427124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155AE-74E4-79AF-A10A-8502DB94EE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49843B-6FF8-847F-3D89-5625F2A23B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6A1015-51CB-DC17-957B-82743518C3E9}"/>
              </a:ext>
            </a:extLst>
          </p:cNvPr>
          <p:cNvSpPr>
            <a:spLocks noGrp="1"/>
          </p:cNvSpPr>
          <p:nvPr>
            <p:ph type="sldNum" sz="quarter" idx="5"/>
          </p:nvPr>
        </p:nvSpPr>
        <p:spPr/>
        <p:txBody>
          <a:bodyPr/>
          <a:lstStyle/>
          <a:p>
            <a:fld id="{6BB98AFB-CB0D-4DFE-87B9-B4B0D0DE73CD}" type="slidenum">
              <a:rPr lang="en-US" smtClean="0"/>
              <a:t>41</a:t>
            </a:fld>
            <a:endParaRPr lang="en-US" dirty="0"/>
          </a:p>
        </p:txBody>
      </p:sp>
    </p:spTree>
    <p:extLst>
      <p:ext uri="{BB962C8B-B14F-4D97-AF65-F5344CB8AC3E}">
        <p14:creationId xmlns:p14="http://schemas.microsoft.com/office/powerpoint/2010/main" val="2906643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7AA66-3174-FEB8-1B2F-C5F1A92AB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9F598-4384-06E3-F9C3-A1A141D02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52195-9C47-D9D7-3685-702DA2D05C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A52DA7-F63D-FE2B-5256-BBA962AC29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298807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A68D9-E506-C232-5090-FECEB4170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CDD3F-62FF-0368-6F43-AC8284AC6D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6B17C-3E13-2EB2-AC39-71DFEA6F2D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0310EE-A551-EB92-161A-5A4937B68D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144940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3CED0-CB0B-0755-457E-1989FB4A1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E2CDC-B543-3BA0-A420-006833978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3FF1D-12EF-55D7-31E2-31F2AB8EA8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4C3498-E0DE-62E1-4CA5-C2246AE8C0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966949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0B578-D5E1-9664-D2DA-8A0741EBF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AB449-8C1E-7A43-430A-E0C42DD01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1DAEE-89B8-C7D4-2BAA-C512799F51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6C92D7-BAC7-D072-FC77-941D9B1A0E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429712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86B8A-A5DF-9AE1-A80B-F3777B6CC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96D51-F73B-AA68-AB63-AA47DE527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8D4F5-D2DC-554B-F699-111B82B409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DD6356-415C-36B4-3EA6-4118EA9FE2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126521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62D02-7CA6-69C9-832E-E259BCDC2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C6449-406A-265F-0DC9-5B8C208C4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AFCA3-8E41-066B-A57D-1F9CE6021D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5B9C44-1D68-0986-E643-E0839D31BF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2908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4</a:t>
            </a:fld>
            <a:endParaRPr lang="en-US" dirty="0"/>
          </a:p>
        </p:txBody>
      </p:sp>
    </p:spTree>
    <p:extLst>
      <p:ext uri="{BB962C8B-B14F-4D97-AF65-F5344CB8AC3E}">
        <p14:creationId xmlns:p14="http://schemas.microsoft.com/office/powerpoint/2010/main" val="121099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C1EE9-7B01-22E9-804B-01AC81F20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DA887-8C68-4869-8108-38F0F78A2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982FB-75B3-FBFE-EA3A-5B1C3727FF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F0E268-BF27-FA59-C3F0-058D6BD367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065360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5A354-C45E-B764-1E01-9D8672401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37129-71F9-5D91-2867-FC06DC5E7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86F2B-F5B3-CB29-1CDE-BB27B5721C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ECE0BB-3695-B350-F2CF-9DE453E1D3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3236656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E24ED-F890-F918-33F3-2CF55FA11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B3E58-1DEC-D155-2D88-23C772592B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B3FCD-406F-6908-D913-3770CC6959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D8A75F-E8A7-4351-DF4F-9E128BE1ED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516903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221B1-2A0D-BD8E-C448-A81059C72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AF98A-1630-E4E2-1A31-ED1F08F07A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4B4E5-E497-BC1C-6132-04BB33F3E5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9DABB0-5D34-2C12-B043-8F14FA0C38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108379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7A612-D5BC-ABC1-7161-CEDA42777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0D1FE-F32B-6D2C-EEE8-D5E15F2DE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9EBEE-A200-5CF2-FFA2-002BA8FD18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B89922-7414-F850-077D-BA686B4CC1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36121445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7A612-D5BC-ABC1-7161-CEDA42777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0D1FE-F32B-6D2C-EEE8-D5E15F2DE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9EBEE-A200-5CF2-FFA2-002BA8FD18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B89922-7414-F850-077D-BA686B4CC1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034873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A94BD-1820-296E-31C2-B95C9B51D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DD802-8E50-F016-169C-05B786EFB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87857-FE1D-9160-97B6-6B63FE2FC0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B07BBF-CBBF-A6BB-5DDF-0702D2DE96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572876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E3909-09E9-CB0A-7CBC-14F8125EB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1E255-734E-C6A4-3ECE-684E307EDA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0D831-7984-8BAB-C1DA-9C95D65398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EB8031-0C0F-F291-2DF1-67D4F25369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32616064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E3909-09E9-CB0A-7CBC-14F8125EB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1E255-734E-C6A4-3ECE-684E307EDA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0D831-7984-8BAB-C1DA-9C95D65398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EB8031-0C0F-F291-2DF1-67D4F25369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346753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40073-0E22-30CF-A8BF-CFE451D9A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18169-463A-B3D0-87C8-EB3F71E2C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D7FE4-21D4-3465-38AD-55F64BEAC5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6AF5D1-267D-141A-E16E-36E2FC797B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3409492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8C13B-2906-A251-F029-867BEDE4E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90882-E333-EDB0-4A4B-E68BD5535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D58CD-DECB-CFDB-252F-EB8701B345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A52476-B741-EAEE-4ED7-A89A66B38244}"/>
              </a:ext>
            </a:extLst>
          </p:cNvPr>
          <p:cNvSpPr>
            <a:spLocks noGrp="1"/>
          </p:cNvSpPr>
          <p:nvPr>
            <p:ph type="sldNum" sz="quarter" idx="5"/>
          </p:nvPr>
        </p:nvSpPr>
        <p:spPr/>
        <p:txBody>
          <a:bodyPr/>
          <a:lstStyle/>
          <a:p>
            <a:fld id="{6BB98AFB-CB0D-4DFE-87B9-B4B0D0DE73CD}" type="slidenum">
              <a:rPr lang="en-US" smtClean="0"/>
              <a:t>5</a:t>
            </a:fld>
            <a:endParaRPr lang="en-US" dirty="0"/>
          </a:p>
        </p:txBody>
      </p:sp>
    </p:spTree>
    <p:extLst>
      <p:ext uri="{BB962C8B-B14F-4D97-AF65-F5344CB8AC3E}">
        <p14:creationId xmlns:p14="http://schemas.microsoft.com/office/powerpoint/2010/main" val="1003252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6EB39-40AE-6B5D-B309-960150747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4EEE3-5CBA-77EC-5A8E-F27E9E96C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D68A0-B6BE-D30B-72C6-7BC0E28EF6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610554-8269-F432-3393-93B088E324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2615852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FF1BE-4A1F-BC89-FDD2-197C6D02D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31A8D-A8E2-9641-9051-5ED8C11C8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969B55-766C-35C3-2436-B983606E34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6320BE-B3C7-4EC8-AB64-7AE2C73E26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5247310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E390-96D3-FE7B-6919-B47F1C904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6FD6A-04CF-C231-A20F-4F7C07A5F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0846E7-34B3-FAC7-573B-822E7B2E49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15B38E-4C1F-1669-64A2-98D207B08B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3508130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9C635-5E0D-53A4-F60C-6B9D472F6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36146-81A6-718F-D4BE-EDD0935D3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4FB9C-874C-A5A4-44BA-D144116914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BDB4DA-7EBF-586F-8F3F-62C9DADD05D3}"/>
              </a:ext>
            </a:extLst>
          </p:cNvPr>
          <p:cNvSpPr>
            <a:spLocks noGrp="1"/>
          </p:cNvSpPr>
          <p:nvPr>
            <p:ph type="sldNum" sz="quarter" idx="5"/>
          </p:nvPr>
        </p:nvSpPr>
        <p:spPr/>
        <p:txBody>
          <a:bodyPr/>
          <a:lstStyle/>
          <a:p>
            <a:fld id="{6BB98AFB-CB0D-4DFE-87B9-B4B0D0DE73CD}" type="slidenum">
              <a:rPr lang="en-US" smtClean="0"/>
              <a:t>62</a:t>
            </a:fld>
            <a:endParaRPr lang="en-US" dirty="0"/>
          </a:p>
        </p:txBody>
      </p:sp>
    </p:spTree>
    <p:extLst>
      <p:ext uri="{BB962C8B-B14F-4D97-AF65-F5344CB8AC3E}">
        <p14:creationId xmlns:p14="http://schemas.microsoft.com/office/powerpoint/2010/main" val="9171458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2718D-A169-602C-3C17-4ABB79EAC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3CDC-740B-33F1-4643-2A9D08C01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5C6EE-F7CF-0CBF-421A-5BD2177EF8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E273E3-F834-2BF6-FF2B-7C66D89A19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3477585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AC329-5569-2CC2-EF82-45379BBFD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752FD-527C-A7C0-444D-134DB928E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D8E36E-9079-3341-F69F-B97BB6E360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24F983-03B6-4253-2514-28DA0C4EAC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531007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BA617-8C80-34A1-20FF-AC3C28332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78067-6CC4-551E-C74B-50DE23BB4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8C378F-43B2-6584-184E-652E47CF80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A697D5-292D-34C8-4C1C-675FF42CBC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3409295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EFF5A-249B-D4D9-0937-A1C2CD0E1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2FE58-5B1C-D93F-DD0C-C934DC36C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B4843-13C3-E6F2-9943-61E518565D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9E2384-8390-5412-AA56-4D0C05280D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0583597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2B080-ABF3-769B-7013-485A2F94A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E3405-B8F3-111B-0E33-F830EA4B3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02411-B18A-108E-4274-680A3D50CD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11358A-F48A-3B23-A349-E75E89E7E1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644665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25F53-1DB0-7FE3-AF86-644D6D141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0D9C6-11C1-2C54-F1BD-39A95BC9A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FEE267-1B95-2CD2-826E-9DE06338B4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DFB42C-D7DD-CAC7-CAC3-93A01D0964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317189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DDEBE-0D4E-ACA0-8AAD-EBD6FC7A8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431C0-D583-A782-8ADB-003B71C35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E954D-6519-9203-D2CA-869EC7B3A6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C07567-50C7-E53A-B629-C5101FCDA0A4}"/>
              </a:ext>
            </a:extLst>
          </p:cNvPr>
          <p:cNvSpPr>
            <a:spLocks noGrp="1"/>
          </p:cNvSpPr>
          <p:nvPr>
            <p:ph type="sldNum" sz="quarter" idx="5"/>
          </p:nvPr>
        </p:nvSpPr>
        <p:spPr/>
        <p:txBody>
          <a:bodyPr/>
          <a:lstStyle/>
          <a:p>
            <a:fld id="{6BB98AFB-CB0D-4DFE-87B9-B4B0D0DE73CD}" type="slidenum">
              <a:rPr lang="en-US" smtClean="0"/>
              <a:t>6</a:t>
            </a:fld>
            <a:endParaRPr lang="en-US" dirty="0"/>
          </a:p>
        </p:txBody>
      </p:sp>
    </p:spTree>
    <p:extLst>
      <p:ext uri="{BB962C8B-B14F-4D97-AF65-F5344CB8AC3E}">
        <p14:creationId xmlns:p14="http://schemas.microsoft.com/office/powerpoint/2010/main" val="27531406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C6DA7-7BE6-778F-2623-0FEA8D2C2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F4A10-54FA-D467-0119-DA6F3AE4C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24F564-2673-89F8-683F-9898FD602A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6184D2-36DA-506C-838B-149A5C96D0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284930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D78F5-9839-97D4-8509-61CE249C0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E609C-F967-5F15-9A88-7B1344270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4B4CF-DDD1-7D19-49AA-6DB8D735A1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A89E77-E022-8103-6232-90322FA611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4249613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13502-F42D-9469-57B5-54C0C23A8F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7D4FB-1588-74D3-80A9-22CA118D03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51115-D9BD-FD25-F9F2-74CFB63629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DB4735-B3C4-691B-3960-8732546B7C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6590791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76D18-E902-8926-D653-071FB3AED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F0861-9D20-4187-872E-4C38D7C42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BACF5-BC35-3323-2371-478C5E0456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3C1D2A-6048-31CE-E149-6FA18EACEB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32414257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182AD-9299-0EA2-3267-594A0F108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A0EA8-B4C2-8D2A-DF2F-4301C797B5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E51C4-8133-A917-4FF7-59E69C71FE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5E6813-BCFE-A79D-8036-92FA65110A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30839389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C28AC-7E19-62CD-C2CD-53467E888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D3B16E-306C-C70A-6F75-1266AE850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69EA9-698C-7C2D-D848-D6D0161E7D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AE301B-415E-FFE9-52EC-E19C873BE1CF}"/>
              </a:ext>
            </a:extLst>
          </p:cNvPr>
          <p:cNvSpPr>
            <a:spLocks noGrp="1"/>
          </p:cNvSpPr>
          <p:nvPr>
            <p:ph type="sldNum" sz="quarter" idx="5"/>
          </p:nvPr>
        </p:nvSpPr>
        <p:spPr/>
        <p:txBody>
          <a:bodyPr/>
          <a:lstStyle/>
          <a:p>
            <a:fld id="{6BB98AFB-CB0D-4DFE-87B9-B4B0D0DE73CD}" type="slidenum">
              <a:rPr lang="en-US" smtClean="0"/>
              <a:t>74</a:t>
            </a:fld>
            <a:endParaRPr lang="en-US" dirty="0"/>
          </a:p>
        </p:txBody>
      </p:sp>
    </p:spTree>
    <p:extLst>
      <p:ext uri="{BB962C8B-B14F-4D97-AF65-F5344CB8AC3E}">
        <p14:creationId xmlns:p14="http://schemas.microsoft.com/office/powerpoint/2010/main" val="1218680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969B3-65BC-91EC-8E54-85C5CA27D1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84179C-2A11-BA1F-DA25-8D9B7C4F4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AE727-0FC0-228B-B79E-4FF48EA624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9FE0AB-3D77-622C-2C3D-3185A13088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41182150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F588A-16AC-E7EE-DCAF-A59D24712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310F8-6F9D-25E1-7F98-8B3833F25E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38252-AED6-0404-4A93-55E66BFFFA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466AD5-3855-FD2D-52D4-CC4926D9B4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41947528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AED56-64DF-2E1C-340E-36B0BF0D0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3C89A-6E60-CCCB-9552-B2ED471E7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39DDA3-CDD1-19B6-FB2A-384B9DADDF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DFE2FE-C985-9163-8E4E-284DB3A51592}"/>
              </a:ext>
            </a:extLst>
          </p:cNvPr>
          <p:cNvSpPr>
            <a:spLocks noGrp="1"/>
          </p:cNvSpPr>
          <p:nvPr>
            <p:ph type="sldNum" sz="quarter" idx="5"/>
          </p:nvPr>
        </p:nvSpPr>
        <p:spPr/>
        <p:txBody>
          <a:bodyPr/>
          <a:lstStyle/>
          <a:p>
            <a:fld id="{6BB98AFB-CB0D-4DFE-87B9-B4B0D0DE73CD}" type="slidenum">
              <a:rPr lang="en-US" smtClean="0"/>
              <a:t>77</a:t>
            </a:fld>
            <a:endParaRPr lang="en-US" dirty="0"/>
          </a:p>
        </p:txBody>
      </p:sp>
    </p:spTree>
    <p:extLst>
      <p:ext uri="{BB962C8B-B14F-4D97-AF65-F5344CB8AC3E}">
        <p14:creationId xmlns:p14="http://schemas.microsoft.com/office/powerpoint/2010/main" val="536216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49AF1-B162-52FB-CE8F-040734EF0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0D21E-E3E6-208E-CDD2-7F4833618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C843A-8D41-1EB4-A0C9-299D90B0F6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3B8451-D1FF-587F-1DDE-263BEC9709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55469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67CC4-143D-9B36-3348-B1EEB322D9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C6111-43DE-A1D5-C3CC-9DF27F8E3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4E5508-AC19-2005-02BE-EDC3F0AC8F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1941EC-52B2-A948-4820-CCDAFF615339}"/>
              </a:ext>
            </a:extLst>
          </p:cNvPr>
          <p:cNvSpPr>
            <a:spLocks noGrp="1"/>
          </p:cNvSpPr>
          <p:nvPr>
            <p:ph type="sldNum" sz="quarter" idx="5"/>
          </p:nvPr>
        </p:nvSpPr>
        <p:spPr/>
        <p:txBody>
          <a:bodyPr/>
          <a:lstStyle/>
          <a:p>
            <a:fld id="{6BB98AFB-CB0D-4DFE-87B9-B4B0D0DE73CD}" type="slidenum">
              <a:rPr lang="en-US" smtClean="0"/>
              <a:t>7</a:t>
            </a:fld>
            <a:endParaRPr lang="en-US" dirty="0"/>
          </a:p>
        </p:txBody>
      </p:sp>
    </p:spTree>
    <p:extLst>
      <p:ext uri="{BB962C8B-B14F-4D97-AF65-F5344CB8AC3E}">
        <p14:creationId xmlns:p14="http://schemas.microsoft.com/office/powerpoint/2010/main" val="16311199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49AF1-B162-52FB-CE8F-040734EF0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0D21E-E3E6-208E-CDD2-7F4833618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C843A-8D41-1EB4-A0C9-299D90B0F6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3B8451-D1FF-587F-1DDE-263BEC9709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9564823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4E904-4398-C76B-9265-DC01FDEBD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DCB77-2C3D-3932-30A7-9D87FE48A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0F307-BE1B-33FE-12C1-CB9155333B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F627D7-A017-585B-7679-9EBE5BF7CDE4}"/>
              </a:ext>
            </a:extLst>
          </p:cNvPr>
          <p:cNvSpPr>
            <a:spLocks noGrp="1"/>
          </p:cNvSpPr>
          <p:nvPr>
            <p:ph type="sldNum" sz="quarter" idx="5"/>
          </p:nvPr>
        </p:nvSpPr>
        <p:spPr/>
        <p:txBody>
          <a:bodyPr/>
          <a:lstStyle/>
          <a:p>
            <a:fld id="{6BB98AFB-CB0D-4DFE-87B9-B4B0D0DE73CD}" type="slidenum">
              <a:rPr lang="en-US" smtClean="0"/>
              <a:t>80</a:t>
            </a:fld>
            <a:endParaRPr lang="en-US" dirty="0"/>
          </a:p>
        </p:txBody>
      </p:sp>
    </p:spTree>
    <p:extLst>
      <p:ext uri="{BB962C8B-B14F-4D97-AF65-F5344CB8AC3E}">
        <p14:creationId xmlns:p14="http://schemas.microsoft.com/office/powerpoint/2010/main" val="5527562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8829B-9DBC-7C0B-C521-CE228B60D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B95C3-1A7A-17B5-852E-BEE5AAD4A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76606-B309-6117-B6D6-A87C765438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4DF76F-50D7-5858-C846-B7ACE8D04E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9024998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DB13D-364B-8640-FF23-52BCF2D50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1622F-759E-B2AB-E5F2-69A6D280D3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DC239-CC73-BB12-7279-C4CC0C5B15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962F00-38B0-02BB-435F-2086B8FD9E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41567752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24799-8FEB-2D41-9AC1-02FBE68BE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EAAFF-4D01-BAA0-8125-C75A8F1CB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50B161-EFDC-3CD6-0056-5A0AF17097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9485FA-4FE0-4A2D-67F0-D594AF8AAE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9438713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6B924-3A99-2D6D-440C-0340309EE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478B3-6C3A-5D3D-9CBB-A9C9B746B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BA5DB-5802-6FB7-DDD0-752E0271FE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E8DBFD-A184-A79B-1846-C891A3BAFE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1320031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D15C6-BA5C-9819-5D94-0B9C3FD4F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F32FB-E0E4-E666-F843-C226E61CC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55BF0-378E-496B-5F5F-06CC9C5378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4462A0-0FE1-0DF8-6F78-C0DEF534D6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42897014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6C985-D429-BF6A-891C-2543FB06D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F55E9-60F0-3633-24E8-45C0CA760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FAC1B-2778-5AD5-3FCB-C5514888AB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6531F-828D-813B-7731-E61389E538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30755391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7B68F-BFDA-561A-0339-A37590F13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8A109-9AC1-2439-AF5E-A6CA7CEBC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E4E82-13D0-3EA5-5FC5-FAAD9FBB36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004226-363F-EFF8-F0BC-D1006D118C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srgbClr val="000000"/>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1651818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750B9-4A91-00CB-DDF9-F9B11195B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B2D53-AB4A-9609-0F3A-BADA1DD9E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2AB70F-4A44-D939-E36F-22D1EC7CD5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207C44-46F2-A495-10CA-547ACA5D257E}"/>
              </a:ext>
            </a:extLst>
          </p:cNvPr>
          <p:cNvSpPr>
            <a:spLocks noGrp="1"/>
          </p:cNvSpPr>
          <p:nvPr>
            <p:ph type="sldNum" sz="quarter" idx="5"/>
          </p:nvPr>
        </p:nvSpPr>
        <p:spPr/>
        <p:txBody>
          <a:bodyPr/>
          <a:lstStyle/>
          <a:p>
            <a:fld id="{6BB98AFB-CB0D-4DFE-87B9-B4B0D0DE73CD}" type="slidenum">
              <a:rPr lang="en-US" smtClean="0"/>
              <a:t>8</a:t>
            </a:fld>
            <a:endParaRPr lang="en-US" dirty="0"/>
          </a:p>
        </p:txBody>
      </p:sp>
    </p:spTree>
    <p:extLst>
      <p:ext uri="{BB962C8B-B14F-4D97-AF65-F5344CB8AC3E}">
        <p14:creationId xmlns:p14="http://schemas.microsoft.com/office/powerpoint/2010/main" val="1009083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B6C2A-CDB1-149C-F0CC-3A09B939D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A5EBE-F241-8C59-49AE-667E10734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603C3-FA58-CAC7-97B1-DF2EFE5759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FCCD8E-5245-7C9D-6DD1-6DF0ADAA2F7C}"/>
              </a:ext>
            </a:extLst>
          </p:cNvPr>
          <p:cNvSpPr>
            <a:spLocks noGrp="1"/>
          </p:cNvSpPr>
          <p:nvPr>
            <p:ph type="sldNum" sz="quarter" idx="5"/>
          </p:nvPr>
        </p:nvSpPr>
        <p:spPr/>
        <p:txBody>
          <a:bodyPr/>
          <a:lstStyle/>
          <a:p>
            <a:fld id="{6BB98AFB-CB0D-4DFE-87B9-B4B0D0DE73CD}" type="slidenum">
              <a:rPr lang="en-US" smtClean="0"/>
              <a:t>9</a:t>
            </a:fld>
            <a:endParaRPr lang="en-US" dirty="0"/>
          </a:p>
        </p:txBody>
      </p:sp>
    </p:spTree>
    <p:extLst>
      <p:ext uri="{BB962C8B-B14F-4D97-AF65-F5344CB8AC3E}">
        <p14:creationId xmlns:p14="http://schemas.microsoft.com/office/powerpoint/2010/main" val="2829806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Dark">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E6AC1B-EDAE-C147-85CA-AB92F5008E51}"/>
              </a:ext>
            </a:extLst>
          </p:cNvPr>
          <p:cNvPicPr>
            <a:picLocks noChangeAspect="1"/>
          </p:cNvPicPr>
          <p:nvPr userDrawn="1"/>
        </p:nvPicPr>
        <p:blipFill>
          <a:blip r:embed="rId2"/>
          <a:stretch>
            <a:fillRect/>
          </a:stretch>
        </p:blipFill>
        <p:spPr>
          <a:xfrm>
            <a:off x="0" y="0"/>
            <a:ext cx="12188825" cy="6858000"/>
          </a:xfrm>
          <a:prstGeom prst="rect">
            <a:avLst/>
          </a:prstGeom>
        </p:spPr>
      </p:pic>
      <p:pic>
        <p:nvPicPr>
          <p:cNvPr id="10" name="Picture 9">
            <a:extLst>
              <a:ext uri="{FF2B5EF4-FFF2-40B4-BE49-F238E27FC236}">
                <a16:creationId xmlns:a16="http://schemas.microsoft.com/office/drawing/2014/main" id="{D35578C1-EA36-4F46-9B83-6D9EB62E6186}"/>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690665" y="605525"/>
            <a:ext cx="3316572" cy="637969"/>
          </a:xfrm>
          <a:prstGeom prst="rect">
            <a:avLst/>
          </a:prstGeom>
        </p:spPr>
      </p:pic>
      <p:sp>
        <p:nvSpPr>
          <p:cNvPr id="2" name="Title 1"/>
          <p:cNvSpPr>
            <a:spLocks noGrp="1"/>
          </p:cNvSpPr>
          <p:nvPr>
            <p:ph type="ctrTitle" hasCustomPrompt="1"/>
          </p:nvPr>
        </p:nvSpPr>
        <p:spPr>
          <a:xfrm>
            <a:off x="4298817" y="2928123"/>
            <a:ext cx="6990764" cy="1990220"/>
          </a:xfrm>
        </p:spPr>
        <p:txBody>
          <a:bodyPr anchor="ctr" anchorCtr="0">
            <a:normAutofit/>
          </a:bodyPr>
          <a:lstStyle>
            <a:lvl1pPr algn="l">
              <a:defRPr sz="54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298817" y="5030311"/>
            <a:ext cx="6990764" cy="1240971"/>
          </a:xfrm>
        </p:spPr>
        <p:txBody>
          <a:bodyPr>
            <a:normAutofit/>
          </a:bodyPr>
          <a:lstStyle>
            <a:lvl1pPr marL="0" indent="0" algn="l">
              <a:buNone/>
              <a:defRPr sz="2000">
                <a:solidFill>
                  <a:schemeClr val="bg1"/>
                </a:solidFill>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Master subtitle style</a:t>
            </a:r>
          </a:p>
        </p:txBody>
      </p:sp>
    </p:spTree>
    <p:extLst>
      <p:ext uri="{BB962C8B-B14F-4D97-AF65-F5344CB8AC3E}">
        <p14:creationId xmlns:p14="http://schemas.microsoft.com/office/powerpoint/2010/main" val="1234714694"/>
      </p:ext>
    </p:extLst>
  </p:cSld>
  <p:clrMapOvr>
    <a:masterClrMapping/>
  </p:clrMapOvr>
  <p:transition spd="slow">
    <p:plu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A439-2AA2-C55B-82B4-4A8FD7AB75E3}"/>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93648998-030C-6BB5-05A9-B44E52ADE9F9}"/>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5DF422-5B0E-DDFA-A8CE-5F242E56BA67}"/>
              </a:ext>
            </a:extLst>
          </p:cNvPr>
          <p:cNvSpPr>
            <a:spLocks noGrp="1"/>
          </p:cNvSpPr>
          <p:nvPr>
            <p:ph type="dt" sz="half" idx="10"/>
          </p:nvPr>
        </p:nvSpPr>
        <p:spPr/>
        <p:txBody>
          <a:bodyPr/>
          <a:lstStyle/>
          <a:p>
            <a:fld id="{3E0FA9E5-6744-4841-888F-9E7CC0C2B7EC}" type="datetimeFigureOut">
              <a:rPr lang="en-US" smtClean="0"/>
              <a:t>3/11/2024</a:t>
            </a:fld>
            <a:endParaRPr lang="en-US" dirty="0"/>
          </a:p>
        </p:txBody>
      </p:sp>
      <p:sp>
        <p:nvSpPr>
          <p:cNvPr id="5" name="Footer Placeholder 4">
            <a:extLst>
              <a:ext uri="{FF2B5EF4-FFF2-40B4-BE49-F238E27FC236}">
                <a16:creationId xmlns:a16="http://schemas.microsoft.com/office/drawing/2014/main" id="{E69333FC-5AC6-C0EC-0F6C-79B1DFE25CEF}"/>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BDE8329D-1A75-5385-A27D-A6B59AC89329}"/>
              </a:ext>
            </a:extLst>
          </p:cNvPr>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88913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F54E8-2D0F-F85C-41BC-E66B0546E1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30ED9-F3FC-555F-F03B-00F21BFC9C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4885E-3335-ACEC-607E-8A2686FA6E97}"/>
              </a:ext>
            </a:extLst>
          </p:cNvPr>
          <p:cNvSpPr>
            <a:spLocks noGrp="1"/>
          </p:cNvSpPr>
          <p:nvPr>
            <p:ph type="dt" sz="half" idx="10"/>
          </p:nvPr>
        </p:nvSpPr>
        <p:spPr/>
        <p:txBody>
          <a:bodyPr/>
          <a:lstStyle/>
          <a:p>
            <a:fld id="{3E0FA9E5-6744-4841-888F-9E7CC0C2B7EC}" type="datetimeFigureOut">
              <a:rPr lang="en-US" smtClean="0"/>
              <a:t>3/11/2024</a:t>
            </a:fld>
            <a:endParaRPr lang="en-US" dirty="0"/>
          </a:p>
        </p:txBody>
      </p:sp>
      <p:sp>
        <p:nvSpPr>
          <p:cNvPr id="5" name="Footer Placeholder 4">
            <a:extLst>
              <a:ext uri="{FF2B5EF4-FFF2-40B4-BE49-F238E27FC236}">
                <a16:creationId xmlns:a16="http://schemas.microsoft.com/office/drawing/2014/main" id="{5BC62748-5D90-3EBC-4075-CB5FAF669832}"/>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92AD4A7A-CC79-EAC8-D537-D1D816C2194C}"/>
              </a:ext>
            </a:extLst>
          </p:cNvPr>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38162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D65AC-7A76-2FA1-B875-D3E14A490745}"/>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C1F8CA24-4C6B-E114-C5C3-87B85013C5C6}"/>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94D133-5804-B6AD-4AE8-A09E32A5BE56}"/>
              </a:ext>
            </a:extLst>
          </p:cNvPr>
          <p:cNvSpPr>
            <a:spLocks noGrp="1"/>
          </p:cNvSpPr>
          <p:nvPr>
            <p:ph type="dt" sz="half" idx="10"/>
          </p:nvPr>
        </p:nvSpPr>
        <p:spPr/>
        <p:txBody>
          <a:bodyPr/>
          <a:lstStyle/>
          <a:p>
            <a:fld id="{3E0FA9E5-6744-4841-888F-9E7CC0C2B7EC}" type="datetimeFigureOut">
              <a:rPr lang="en-US" smtClean="0"/>
              <a:t>3/11/2024</a:t>
            </a:fld>
            <a:endParaRPr lang="en-US" dirty="0"/>
          </a:p>
        </p:txBody>
      </p:sp>
      <p:sp>
        <p:nvSpPr>
          <p:cNvPr id="5" name="Footer Placeholder 4">
            <a:extLst>
              <a:ext uri="{FF2B5EF4-FFF2-40B4-BE49-F238E27FC236}">
                <a16:creationId xmlns:a16="http://schemas.microsoft.com/office/drawing/2014/main" id="{8193408F-8EF3-8E52-84FD-77715B63E33C}"/>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12C9290B-B480-9115-1D1B-CCBA0A4CBBCE}"/>
              </a:ext>
            </a:extLst>
          </p:cNvPr>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81106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968D-6815-8141-120A-9F3CAE503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B9483-3DD3-FEA7-7B7B-23BE4ECA4B16}"/>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A510FF-59EE-F3ED-CC87-13379C0B384F}"/>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224D48-4726-D1F8-9CDC-879CF80996F1}"/>
              </a:ext>
            </a:extLst>
          </p:cNvPr>
          <p:cNvSpPr>
            <a:spLocks noGrp="1"/>
          </p:cNvSpPr>
          <p:nvPr>
            <p:ph type="dt" sz="half" idx="10"/>
          </p:nvPr>
        </p:nvSpPr>
        <p:spPr/>
        <p:txBody>
          <a:bodyPr/>
          <a:lstStyle/>
          <a:p>
            <a:fld id="{3E0FA9E5-6744-4841-888F-9E7CC0C2B7EC}" type="datetimeFigureOut">
              <a:rPr lang="en-US" smtClean="0"/>
              <a:t>3/11/2024</a:t>
            </a:fld>
            <a:endParaRPr lang="en-US" dirty="0"/>
          </a:p>
        </p:txBody>
      </p:sp>
      <p:sp>
        <p:nvSpPr>
          <p:cNvPr id="6" name="Footer Placeholder 5">
            <a:extLst>
              <a:ext uri="{FF2B5EF4-FFF2-40B4-BE49-F238E27FC236}">
                <a16:creationId xmlns:a16="http://schemas.microsoft.com/office/drawing/2014/main" id="{5BB0C77D-8C2C-8D8E-3E5E-DFBD2C081D13}"/>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750CF066-02F3-B52D-829C-9D6CAF3B922E}"/>
              </a:ext>
            </a:extLst>
          </p:cNvPr>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91846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9C5E-58F2-7E88-ABA0-4022BA7D1166}"/>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056D06-2FE8-233B-FDF0-ED65D5DBA7F8}"/>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A65E21-E1D5-20BC-CAFD-3537CCB5BE85}"/>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FB60A4-E597-0D25-0A25-69437010A689}"/>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FAE2A4-3646-E9C7-A9E4-A5714DD9A873}"/>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5497CF-6D37-7BC1-AECF-DECAD9BCB75A}"/>
              </a:ext>
            </a:extLst>
          </p:cNvPr>
          <p:cNvSpPr>
            <a:spLocks noGrp="1"/>
          </p:cNvSpPr>
          <p:nvPr>
            <p:ph type="dt" sz="half" idx="10"/>
          </p:nvPr>
        </p:nvSpPr>
        <p:spPr/>
        <p:txBody>
          <a:bodyPr/>
          <a:lstStyle/>
          <a:p>
            <a:fld id="{3E0FA9E5-6744-4841-888F-9E7CC0C2B7EC}" type="datetimeFigureOut">
              <a:rPr lang="en-US" smtClean="0"/>
              <a:t>3/11/2024</a:t>
            </a:fld>
            <a:endParaRPr lang="en-US" dirty="0"/>
          </a:p>
        </p:txBody>
      </p:sp>
      <p:sp>
        <p:nvSpPr>
          <p:cNvPr id="8" name="Footer Placeholder 7">
            <a:extLst>
              <a:ext uri="{FF2B5EF4-FFF2-40B4-BE49-F238E27FC236}">
                <a16:creationId xmlns:a16="http://schemas.microsoft.com/office/drawing/2014/main" id="{6B205E8F-5DD4-D3EC-A6B4-DF7A21FD09DC}"/>
              </a:ext>
            </a:extLst>
          </p:cNvPr>
          <p:cNvSpPr>
            <a:spLocks noGrp="1"/>
          </p:cNvSpPr>
          <p:nvPr>
            <p:ph type="ftr" sz="quarter" idx="11"/>
          </p:nvPr>
        </p:nvSpPr>
        <p:spPr/>
        <p:txBody>
          <a:bodyPr/>
          <a:lstStyle/>
          <a:p>
            <a:r>
              <a:rPr lang="en-US"/>
              <a:t>Add a footer</a:t>
            </a:r>
            <a:endParaRPr lang="en-US" dirty="0"/>
          </a:p>
        </p:txBody>
      </p:sp>
      <p:sp>
        <p:nvSpPr>
          <p:cNvPr id="9" name="Slide Number Placeholder 8">
            <a:extLst>
              <a:ext uri="{FF2B5EF4-FFF2-40B4-BE49-F238E27FC236}">
                <a16:creationId xmlns:a16="http://schemas.microsoft.com/office/drawing/2014/main" id="{C343D6AE-E193-C2E0-D6DC-5A988425728F}"/>
              </a:ext>
            </a:extLst>
          </p:cNvPr>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421847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9F1AD-258A-1F04-3337-5F950AB9C2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AC4591-CEDD-7A3E-CF82-D9A1A0445924}"/>
              </a:ext>
            </a:extLst>
          </p:cNvPr>
          <p:cNvSpPr>
            <a:spLocks noGrp="1"/>
          </p:cNvSpPr>
          <p:nvPr>
            <p:ph type="dt" sz="half" idx="10"/>
          </p:nvPr>
        </p:nvSpPr>
        <p:spPr/>
        <p:txBody>
          <a:bodyPr/>
          <a:lstStyle/>
          <a:p>
            <a:fld id="{3E0FA9E5-6744-4841-888F-9E7CC0C2B7EC}" type="datetimeFigureOut">
              <a:rPr lang="en-US" smtClean="0"/>
              <a:t>3/11/2024</a:t>
            </a:fld>
            <a:endParaRPr lang="en-US" dirty="0"/>
          </a:p>
        </p:txBody>
      </p:sp>
      <p:sp>
        <p:nvSpPr>
          <p:cNvPr id="4" name="Footer Placeholder 3">
            <a:extLst>
              <a:ext uri="{FF2B5EF4-FFF2-40B4-BE49-F238E27FC236}">
                <a16:creationId xmlns:a16="http://schemas.microsoft.com/office/drawing/2014/main" id="{945C4E98-5496-B383-BC58-022D0EE58E49}"/>
              </a:ext>
            </a:extLst>
          </p:cNvPr>
          <p:cNvSpPr>
            <a:spLocks noGrp="1"/>
          </p:cNvSpPr>
          <p:nvPr>
            <p:ph type="ftr" sz="quarter" idx="11"/>
          </p:nvPr>
        </p:nvSpPr>
        <p:spPr/>
        <p:txBody>
          <a:bodyPr/>
          <a:lstStyle/>
          <a:p>
            <a:r>
              <a:rPr lang="en-US"/>
              <a:t>Add a footer</a:t>
            </a:r>
            <a:endParaRPr lang="en-US" dirty="0"/>
          </a:p>
        </p:txBody>
      </p:sp>
      <p:sp>
        <p:nvSpPr>
          <p:cNvPr id="5" name="Slide Number Placeholder 4">
            <a:extLst>
              <a:ext uri="{FF2B5EF4-FFF2-40B4-BE49-F238E27FC236}">
                <a16:creationId xmlns:a16="http://schemas.microsoft.com/office/drawing/2014/main" id="{0095BD74-5943-0112-476F-1AA206664DBA}"/>
              </a:ext>
            </a:extLst>
          </p:cNvPr>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57387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3883C4-0012-644C-0D97-F480E4B1A835}"/>
              </a:ext>
            </a:extLst>
          </p:cNvPr>
          <p:cNvSpPr>
            <a:spLocks noGrp="1"/>
          </p:cNvSpPr>
          <p:nvPr>
            <p:ph type="dt" sz="half" idx="10"/>
          </p:nvPr>
        </p:nvSpPr>
        <p:spPr/>
        <p:txBody>
          <a:bodyPr/>
          <a:lstStyle/>
          <a:p>
            <a:fld id="{3E0FA9E5-6744-4841-888F-9E7CC0C2B7EC}" type="datetimeFigureOut">
              <a:rPr lang="en-US" smtClean="0"/>
              <a:t>3/11/2024</a:t>
            </a:fld>
            <a:endParaRPr lang="en-US" dirty="0"/>
          </a:p>
        </p:txBody>
      </p:sp>
      <p:sp>
        <p:nvSpPr>
          <p:cNvPr id="3" name="Footer Placeholder 2">
            <a:extLst>
              <a:ext uri="{FF2B5EF4-FFF2-40B4-BE49-F238E27FC236}">
                <a16:creationId xmlns:a16="http://schemas.microsoft.com/office/drawing/2014/main" id="{3189A414-9FF3-B4CB-3313-44FF091E9475}"/>
              </a:ext>
            </a:extLst>
          </p:cNvPr>
          <p:cNvSpPr>
            <a:spLocks noGrp="1"/>
          </p:cNvSpPr>
          <p:nvPr>
            <p:ph type="ftr" sz="quarter" idx="11"/>
          </p:nvPr>
        </p:nvSpPr>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DC619FAE-0B10-638B-A491-A96FCFFBCC67}"/>
              </a:ext>
            </a:extLst>
          </p:cNvPr>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13534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9EB0-623C-637F-BFA6-9D9A54EAE077}"/>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3352AAC1-CE1B-4CAF-F5B3-26194CD1CF30}"/>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32B67F-B409-273D-55B8-DCE399AA2B85}"/>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F1DFF-0E0E-9D68-14F7-E4BF3BEAEF82}"/>
              </a:ext>
            </a:extLst>
          </p:cNvPr>
          <p:cNvSpPr>
            <a:spLocks noGrp="1"/>
          </p:cNvSpPr>
          <p:nvPr>
            <p:ph type="dt" sz="half" idx="10"/>
          </p:nvPr>
        </p:nvSpPr>
        <p:spPr/>
        <p:txBody>
          <a:bodyPr/>
          <a:lstStyle/>
          <a:p>
            <a:fld id="{3E0FA9E5-6744-4841-888F-9E7CC0C2B7EC}" type="datetimeFigureOut">
              <a:rPr lang="en-US" smtClean="0"/>
              <a:t>3/11/2024</a:t>
            </a:fld>
            <a:endParaRPr lang="en-US" dirty="0"/>
          </a:p>
        </p:txBody>
      </p:sp>
      <p:sp>
        <p:nvSpPr>
          <p:cNvPr id="6" name="Footer Placeholder 5">
            <a:extLst>
              <a:ext uri="{FF2B5EF4-FFF2-40B4-BE49-F238E27FC236}">
                <a16:creationId xmlns:a16="http://schemas.microsoft.com/office/drawing/2014/main" id="{6F19B118-01D9-D1B9-6FF1-C9103C3423EC}"/>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B734BBB6-70A3-3559-E6E6-F12EB7EBA1BD}"/>
              </a:ext>
            </a:extLst>
          </p:cNvPr>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44241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F1EAA-EBDA-242A-94A7-1DE9BEC16F04}"/>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14FD24F9-B89B-FF7B-7FD5-823ED2DF7FA6}"/>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FCE81ECD-7725-0B97-C7B7-8F5B2C9C846C}"/>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3A051E-1592-A2B4-49A5-65AC1BA19BE8}"/>
              </a:ext>
            </a:extLst>
          </p:cNvPr>
          <p:cNvSpPr>
            <a:spLocks noGrp="1"/>
          </p:cNvSpPr>
          <p:nvPr>
            <p:ph type="dt" sz="half" idx="10"/>
          </p:nvPr>
        </p:nvSpPr>
        <p:spPr/>
        <p:txBody>
          <a:bodyPr/>
          <a:lstStyle/>
          <a:p>
            <a:fld id="{B61BEF0D-F0BB-DE4B-95CE-6DB70DBA9567}" type="datetimeFigureOut">
              <a:rPr lang="en-US" smtClean="0"/>
              <a:pPr/>
              <a:t>3/11/2024</a:t>
            </a:fld>
            <a:endParaRPr lang="en-US" dirty="0"/>
          </a:p>
        </p:txBody>
      </p:sp>
      <p:sp>
        <p:nvSpPr>
          <p:cNvPr id="6" name="Footer Placeholder 5">
            <a:extLst>
              <a:ext uri="{FF2B5EF4-FFF2-40B4-BE49-F238E27FC236}">
                <a16:creationId xmlns:a16="http://schemas.microsoft.com/office/drawing/2014/main" id="{17A26157-F897-753A-9EE3-1338D09137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C70019-56F2-1E7E-F051-E9F25D89F83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649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E434-D713-6C7A-93C8-FE68D78216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5F8F97-894D-8D2E-6992-122EBD64DF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BB578-C082-02FB-51A7-BE799056A8AF}"/>
              </a:ext>
            </a:extLst>
          </p:cNvPr>
          <p:cNvSpPr>
            <a:spLocks noGrp="1"/>
          </p:cNvSpPr>
          <p:nvPr>
            <p:ph type="dt" sz="half" idx="10"/>
          </p:nvPr>
        </p:nvSpPr>
        <p:spPr/>
        <p:txBody>
          <a:bodyPr/>
          <a:lstStyle/>
          <a:p>
            <a:fld id="{3E0FA9E5-6744-4841-888F-9E7CC0C2B7EC}" type="datetimeFigureOut">
              <a:rPr lang="en-US" smtClean="0"/>
              <a:t>3/11/2024</a:t>
            </a:fld>
            <a:endParaRPr lang="en-US" dirty="0"/>
          </a:p>
        </p:txBody>
      </p:sp>
      <p:sp>
        <p:nvSpPr>
          <p:cNvPr id="5" name="Footer Placeholder 4">
            <a:extLst>
              <a:ext uri="{FF2B5EF4-FFF2-40B4-BE49-F238E27FC236}">
                <a16:creationId xmlns:a16="http://schemas.microsoft.com/office/drawing/2014/main" id="{F4AE1B00-26ED-3C5E-F2E3-A091D2145CEC}"/>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E2FBE3AF-F1DE-41BB-5503-91B59053997E}"/>
              </a:ext>
            </a:extLst>
          </p:cNvPr>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93723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a:t>Copyright © 2019 Morgan, Brown &amp; Joy, LLP. </a:t>
            </a:r>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7E7B9482-AB56-144E-AAE2-D02B0AB1D0DA}" type="slidenum">
              <a:rPr lang="en-US" smtClean="0"/>
              <a:pPr/>
              <a:t>‹#›</a:t>
            </a:fld>
            <a:endParaRPr lang="en-US" dirty="0"/>
          </a:p>
        </p:txBody>
      </p:sp>
      <p:sp>
        <p:nvSpPr>
          <p:cNvPr id="9" name="Title Placeholder 1">
            <a:extLst>
              <a:ext uri="{FF2B5EF4-FFF2-40B4-BE49-F238E27FC236}">
                <a16:creationId xmlns:a16="http://schemas.microsoft.com/office/drawing/2014/main" id="{2085B2BA-9901-8B47-A873-33BD23195176}"/>
              </a:ext>
            </a:extLst>
          </p:cNvPr>
          <p:cNvSpPr>
            <a:spLocks noGrp="1"/>
          </p:cNvSpPr>
          <p:nvPr>
            <p:ph type="title"/>
          </p:nvPr>
        </p:nvSpPr>
        <p:spPr>
          <a:xfrm>
            <a:off x="635624" y="258770"/>
            <a:ext cx="11323713" cy="1019525"/>
          </a:xfrm>
          <a:prstGeom prst="rect">
            <a:avLst/>
          </a:prstGeom>
        </p:spPr>
        <p:txBody>
          <a:bodyPr vert="horz" lIns="91440" tIns="0" rIns="91440" bIns="0" rtlCol="0" anchor="b" anchorCtr="0">
            <a:normAutofit/>
          </a:bodyPr>
          <a:lstStyle/>
          <a:p>
            <a:r>
              <a:rPr lang="en-US" dirty="0"/>
              <a:t>Click To Edit Master Title</a:t>
            </a:r>
          </a:p>
        </p:txBody>
      </p:sp>
      <p:sp>
        <p:nvSpPr>
          <p:cNvPr id="10" name="Content Placeholder 9">
            <a:extLst>
              <a:ext uri="{FF2B5EF4-FFF2-40B4-BE49-F238E27FC236}">
                <a16:creationId xmlns:a16="http://schemas.microsoft.com/office/drawing/2014/main" id="{52411810-AB10-4547-AEA5-953ED28144ED}"/>
              </a:ext>
            </a:extLst>
          </p:cNvPr>
          <p:cNvSpPr>
            <a:spLocks noGrp="1"/>
          </p:cNvSpPr>
          <p:nvPr>
            <p:ph sz="quarter" idx="13"/>
          </p:nvPr>
        </p:nvSpPr>
        <p:spPr>
          <a:xfrm>
            <a:off x="669707" y="1509713"/>
            <a:ext cx="11289629"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9353164"/>
      </p:ext>
    </p:extLst>
  </p:cSld>
  <p:clrMapOvr>
    <a:masterClrMapping/>
  </p:clrMapOvr>
  <p:transition spd="slow">
    <p:plu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A9F90-A7E6-FDCA-B797-C45EF126F6D1}"/>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9ADBE6-FC21-5A29-8544-006477543A76}"/>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AF8A7-203E-5BF0-64F1-A271B43118AB}"/>
              </a:ext>
            </a:extLst>
          </p:cNvPr>
          <p:cNvSpPr>
            <a:spLocks noGrp="1"/>
          </p:cNvSpPr>
          <p:nvPr>
            <p:ph type="dt" sz="half" idx="10"/>
          </p:nvPr>
        </p:nvSpPr>
        <p:spPr/>
        <p:txBody>
          <a:bodyPr/>
          <a:lstStyle/>
          <a:p>
            <a:fld id="{3E0FA9E5-6744-4841-888F-9E7CC0C2B7EC}" type="datetimeFigureOut">
              <a:rPr lang="en-US" smtClean="0"/>
              <a:t>3/11/2024</a:t>
            </a:fld>
            <a:endParaRPr lang="en-US" dirty="0"/>
          </a:p>
        </p:txBody>
      </p:sp>
      <p:sp>
        <p:nvSpPr>
          <p:cNvPr id="5" name="Footer Placeholder 4">
            <a:extLst>
              <a:ext uri="{FF2B5EF4-FFF2-40B4-BE49-F238E27FC236}">
                <a16:creationId xmlns:a16="http://schemas.microsoft.com/office/drawing/2014/main" id="{0A269A01-66C1-E6F9-7EBD-832023D7960F}"/>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3B7150DA-D322-F84C-135C-E560813E9205}"/>
              </a:ext>
            </a:extLst>
          </p:cNvPr>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66510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erse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21D6D7-201D-9042-960F-494707667E33}"/>
              </a:ext>
            </a:extLst>
          </p:cNvPr>
          <p:cNvPicPr>
            <a:picLocks noChangeAspect="1"/>
          </p:cNvPicPr>
          <p:nvPr userDrawn="1"/>
        </p:nvPicPr>
        <p:blipFill rotWithShape="1">
          <a:blip r:embed="rId2"/>
          <a:srcRect t="45356" r="3726"/>
          <a:stretch/>
        </p:blipFill>
        <p:spPr>
          <a:xfrm>
            <a:off x="457081" y="2527070"/>
            <a:ext cx="11731744" cy="3746509"/>
          </a:xfrm>
          <a:prstGeom prst="rect">
            <a:avLst/>
          </a:prstGeom>
        </p:spPr>
      </p:pic>
      <p:sp>
        <p:nvSpPr>
          <p:cNvPr id="5" name="Footer Placeholder 4"/>
          <p:cNvSpPr>
            <a:spLocks noGrp="1"/>
          </p:cNvSpPr>
          <p:nvPr>
            <p:ph type="ftr" sz="quarter" idx="11"/>
          </p:nvPr>
        </p:nvSpPr>
        <p:spPr/>
        <p:txBody>
          <a:bodyPr/>
          <a:lstStyle>
            <a:lvl1pPr>
              <a:defRPr baseline="0">
                <a:solidFill>
                  <a:srgbClr val="5B5B5B"/>
                </a:solidFill>
              </a:defRPr>
            </a:lvl1pPr>
          </a:lstStyle>
          <a:p>
            <a:r>
              <a:rPr lang="en-US"/>
              <a:t>Copyright © 2019 Morgan, Brown &amp; Joy, LLP. </a:t>
            </a:r>
            <a:endParaRPr lang="en-US" dirty="0"/>
          </a:p>
        </p:txBody>
      </p:sp>
      <p:sp>
        <p:nvSpPr>
          <p:cNvPr id="6" name="Slide Number Placeholder 5"/>
          <p:cNvSpPr>
            <a:spLocks noGrp="1"/>
          </p:cNvSpPr>
          <p:nvPr>
            <p:ph type="sldNum" sz="quarter" idx="12"/>
          </p:nvPr>
        </p:nvSpPr>
        <p:spPr/>
        <p:txBody>
          <a:bodyPr/>
          <a:lstStyle>
            <a:lvl1pPr>
              <a:defRPr baseline="0">
                <a:solidFill>
                  <a:srgbClr val="5B5B5B"/>
                </a:solidFill>
              </a:defRPr>
            </a:lvl1pPr>
          </a:lstStyle>
          <a:p>
            <a:fld id="{7E7B9482-AB56-144E-AAE2-D02B0AB1D0DA}" type="slidenum">
              <a:rPr lang="en-US" smtClean="0"/>
              <a:pPr/>
              <a:t>‹#›</a:t>
            </a:fld>
            <a:endParaRPr lang="en-US" dirty="0"/>
          </a:p>
        </p:txBody>
      </p:sp>
      <p:sp>
        <p:nvSpPr>
          <p:cNvPr id="3" name="Content Placeholder 2"/>
          <p:cNvSpPr>
            <a:spLocks noGrp="1"/>
          </p:cNvSpPr>
          <p:nvPr>
            <p:ph idx="1"/>
          </p:nvPr>
        </p:nvSpPr>
        <p:spPr>
          <a:xfrm>
            <a:off x="1136319" y="3516284"/>
            <a:ext cx="2244958" cy="2202872"/>
          </a:xfrm>
        </p:spPr>
        <p:txBody>
          <a:bodyPr/>
          <a:lstStyle>
            <a:lvl1pPr marL="0" indent="0" algn="ctr">
              <a:buClr>
                <a:schemeClr val="accent1"/>
              </a:buClr>
              <a:buFontTx/>
              <a:buNone/>
              <a:defRPr>
                <a:solidFill>
                  <a:schemeClr val="bg1"/>
                </a:solidFill>
              </a:defRPr>
            </a:lvl1pPr>
            <a:lvl2pPr marL="457086" indent="0" algn="ctr">
              <a:buClr>
                <a:schemeClr val="tx1"/>
              </a:buClr>
              <a:buFontTx/>
              <a:buNone/>
              <a:defRPr>
                <a:solidFill>
                  <a:schemeClr val="bg1"/>
                </a:solidFill>
              </a:defRPr>
            </a:lvl2pPr>
            <a:lvl3pPr marL="914171" indent="0" algn="ctr">
              <a:buClr>
                <a:schemeClr val="tx1"/>
              </a:buClr>
              <a:buFontTx/>
              <a:buNone/>
              <a:defRPr>
                <a:solidFill>
                  <a:schemeClr val="bg1"/>
                </a:solidFill>
              </a:defRPr>
            </a:lvl3pPr>
            <a:lvl4pPr marL="1371257" indent="0" algn="ctr">
              <a:buClr>
                <a:schemeClr val="tx1"/>
              </a:buClr>
              <a:buFontTx/>
              <a:buNone/>
              <a:defRPr>
                <a:solidFill>
                  <a:schemeClr val="bg1"/>
                </a:solidFill>
              </a:defRPr>
            </a:lvl4pPr>
            <a:lvl5pPr marL="1828343" indent="0" algn="ctr">
              <a:buClr>
                <a:schemeClr val="tx1"/>
              </a:buClr>
              <a:buFontTx/>
              <a:buNone/>
              <a:defRPr>
                <a:solidFill>
                  <a:schemeClr val="bg1"/>
                </a:solidFill>
              </a:defRPr>
            </a:lvl5pPr>
          </a:lstStyle>
          <a:p>
            <a:pPr lvl="0"/>
            <a:r>
              <a:rPr lang="en-US" dirty="0"/>
              <a:t>Edit Master text styles</a:t>
            </a:r>
          </a:p>
        </p:txBody>
      </p:sp>
      <p:sp>
        <p:nvSpPr>
          <p:cNvPr id="8" name="Content Placeholder 2">
            <a:extLst>
              <a:ext uri="{FF2B5EF4-FFF2-40B4-BE49-F238E27FC236}">
                <a16:creationId xmlns:a16="http://schemas.microsoft.com/office/drawing/2014/main" id="{78229B7D-0E0F-864D-920F-B789A69B2899}"/>
              </a:ext>
            </a:extLst>
          </p:cNvPr>
          <p:cNvSpPr>
            <a:spLocks noGrp="1"/>
          </p:cNvSpPr>
          <p:nvPr>
            <p:ph idx="13"/>
          </p:nvPr>
        </p:nvSpPr>
        <p:spPr>
          <a:xfrm>
            <a:off x="6736445" y="3516284"/>
            <a:ext cx="2244958" cy="2202872"/>
          </a:xfrm>
        </p:spPr>
        <p:txBody>
          <a:bodyPr/>
          <a:lstStyle>
            <a:lvl1pPr marL="0" indent="0" algn="ctr">
              <a:buClr>
                <a:schemeClr val="accent1"/>
              </a:buClr>
              <a:buFontTx/>
              <a:buNone/>
              <a:defRPr>
                <a:solidFill>
                  <a:schemeClr val="bg1"/>
                </a:solidFill>
              </a:defRPr>
            </a:lvl1pPr>
            <a:lvl2pPr marL="457086" indent="0" algn="ctr">
              <a:buClr>
                <a:schemeClr val="tx1"/>
              </a:buClr>
              <a:buFontTx/>
              <a:buNone/>
              <a:defRPr>
                <a:solidFill>
                  <a:schemeClr val="bg1"/>
                </a:solidFill>
              </a:defRPr>
            </a:lvl2pPr>
            <a:lvl3pPr marL="914171" indent="0" algn="ctr">
              <a:buClr>
                <a:schemeClr val="tx1"/>
              </a:buClr>
              <a:buFontTx/>
              <a:buNone/>
              <a:defRPr>
                <a:solidFill>
                  <a:schemeClr val="bg1"/>
                </a:solidFill>
              </a:defRPr>
            </a:lvl3pPr>
            <a:lvl4pPr marL="1371257" indent="0" algn="ctr">
              <a:buClr>
                <a:schemeClr val="tx1"/>
              </a:buClr>
              <a:buFontTx/>
              <a:buNone/>
              <a:defRPr>
                <a:solidFill>
                  <a:schemeClr val="bg1"/>
                </a:solidFill>
              </a:defRPr>
            </a:lvl4pPr>
            <a:lvl5pPr marL="1828343" indent="0" algn="ctr">
              <a:buClr>
                <a:schemeClr val="tx1"/>
              </a:buClr>
              <a:buFontTx/>
              <a:buNone/>
              <a:defRPr>
                <a:solidFill>
                  <a:schemeClr val="bg1"/>
                </a:solidFill>
              </a:defRPr>
            </a:lvl5pPr>
          </a:lstStyle>
          <a:p>
            <a:pPr lvl="0"/>
            <a:r>
              <a:rPr lang="en-US" dirty="0"/>
              <a:t>Edit Master text styles</a:t>
            </a:r>
          </a:p>
        </p:txBody>
      </p:sp>
      <p:sp>
        <p:nvSpPr>
          <p:cNvPr id="9" name="Content Placeholder 2">
            <a:extLst>
              <a:ext uri="{FF2B5EF4-FFF2-40B4-BE49-F238E27FC236}">
                <a16:creationId xmlns:a16="http://schemas.microsoft.com/office/drawing/2014/main" id="{1F5EF4C8-5966-2143-A3CA-DAC36472A6C8}"/>
              </a:ext>
            </a:extLst>
          </p:cNvPr>
          <p:cNvSpPr>
            <a:spLocks noGrp="1"/>
          </p:cNvSpPr>
          <p:nvPr>
            <p:ph idx="14"/>
          </p:nvPr>
        </p:nvSpPr>
        <p:spPr>
          <a:xfrm>
            <a:off x="9536506" y="3516284"/>
            <a:ext cx="2244958" cy="2202872"/>
          </a:xfrm>
        </p:spPr>
        <p:txBody>
          <a:bodyPr/>
          <a:lstStyle>
            <a:lvl1pPr marL="0" indent="0" algn="ctr">
              <a:buClr>
                <a:schemeClr val="accent1"/>
              </a:buClr>
              <a:buFontTx/>
              <a:buNone/>
              <a:defRPr>
                <a:solidFill>
                  <a:schemeClr val="bg1"/>
                </a:solidFill>
              </a:defRPr>
            </a:lvl1pPr>
            <a:lvl2pPr marL="457086" indent="0" algn="ctr">
              <a:buClr>
                <a:schemeClr val="tx1"/>
              </a:buClr>
              <a:buFontTx/>
              <a:buNone/>
              <a:defRPr>
                <a:solidFill>
                  <a:schemeClr val="bg1"/>
                </a:solidFill>
              </a:defRPr>
            </a:lvl2pPr>
            <a:lvl3pPr marL="914171" indent="0" algn="ctr">
              <a:buClr>
                <a:schemeClr val="tx1"/>
              </a:buClr>
              <a:buFontTx/>
              <a:buNone/>
              <a:defRPr>
                <a:solidFill>
                  <a:schemeClr val="bg1"/>
                </a:solidFill>
              </a:defRPr>
            </a:lvl3pPr>
            <a:lvl4pPr marL="1371257" indent="0" algn="ctr">
              <a:buClr>
                <a:schemeClr val="tx1"/>
              </a:buClr>
              <a:buFontTx/>
              <a:buNone/>
              <a:defRPr>
                <a:solidFill>
                  <a:schemeClr val="bg1"/>
                </a:solidFill>
              </a:defRPr>
            </a:lvl4pPr>
            <a:lvl5pPr marL="1828343" indent="0" algn="ctr">
              <a:buClr>
                <a:schemeClr val="tx1"/>
              </a:buClr>
              <a:buFontTx/>
              <a:buNone/>
              <a:defRPr>
                <a:solidFill>
                  <a:schemeClr val="bg1"/>
                </a:solidFill>
              </a:defRPr>
            </a:lvl5pPr>
          </a:lstStyle>
          <a:p>
            <a:pPr lvl="0"/>
            <a:r>
              <a:rPr lang="en-US" dirty="0"/>
              <a:t>Edit Master text styles</a:t>
            </a:r>
          </a:p>
        </p:txBody>
      </p:sp>
      <p:sp>
        <p:nvSpPr>
          <p:cNvPr id="12" name="Content Placeholder 2">
            <a:extLst>
              <a:ext uri="{FF2B5EF4-FFF2-40B4-BE49-F238E27FC236}">
                <a16:creationId xmlns:a16="http://schemas.microsoft.com/office/drawing/2014/main" id="{2DB0E8CD-0D9B-C74B-A902-8D1BFD39F09F}"/>
              </a:ext>
            </a:extLst>
          </p:cNvPr>
          <p:cNvSpPr>
            <a:spLocks noGrp="1"/>
          </p:cNvSpPr>
          <p:nvPr>
            <p:ph idx="15"/>
          </p:nvPr>
        </p:nvSpPr>
        <p:spPr>
          <a:xfrm>
            <a:off x="3936382" y="3516284"/>
            <a:ext cx="2244958" cy="2202872"/>
          </a:xfrm>
        </p:spPr>
        <p:txBody>
          <a:bodyPr/>
          <a:lstStyle>
            <a:lvl1pPr marL="0" indent="0" algn="ctr">
              <a:buClr>
                <a:schemeClr val="accent1"/>
              </a:buClr>
              <a:buFontTx/>
              <a:buNone/>
              <a:defRPr>
                <a:solidFill>
                  <a:schemeClr val="bg1"/>
                </a:solidFill>
              </a:defRPr>
            </a:lvl1pPr>
            <a:lvl2pPr marL="457086" indent="0" algn="ctr">
              <a:buClr>
                <a:schemeClr val="tx1"/>
              </a:buClr>
              <a:buFontTx/>
              <a:buNone/>
              <a:defRPr>
                <a:solidFill>
                  <a:schemeClr val="bg1"/>
                </a:solidFill>
              </a:defRPr>
            </a:lvl2pPr>
            <a:lvl3pPr marL="914171" indent="0" algn="ctr">
              <a:buClr>
                <a:schemeClr val="tx1"/>
              </a:buClr>
              <a:buFontTx/>
              <a:buNone/>
              <a:defRPr>
                <a:solidFill>
                  <a:schemeClr val="bg1"/>
                </a:solidFill>
              </a:defRPr>
            </a:lvl3pPr>
            <a:lvl4pPr marL="1371257" indent="0" algn="ctr">
              <a:buClr>
                <a:schemeClr val="tx1"/>
              </a:buClr>
              <a:buFontTx/>
              <a:buNone/>
              <a:defRPr>
                <a:solidFill>
                  <a:schemeClr val="bg1"/>
                </a:solidFill>
              </a:defRPr>
            </a:lvl4pPr>
            <a:lvl5pPr marL="1828343" indent="0" algn="ctr">
              <a:buClr>
                <a:schemeClr val="tx1"/>
              </a:buClr>
              <a:buFontTx/>
              <a:buNone/>
              <a:defRPr>
                <a:solidFill>
                  <a:schemeClr val="bg1"/>
                </a:solidFill>
              </a:defRPr>
            </a:lvl5pPr>
          </a:lstStyle>
          <a:p>
            <a:pPr lvl="0"/>
            <a:r>
              <a:rPr lang="en-US" dirty="0"/>
              <a:t>Edit Master text styles</a:t>
            </a:r>
          </a:p>
        </p:txBody>
      </p:sp>
      <p:sp>
        <p:nvSpPr>
          <p:cNvPr id="13" name="Title Placeholder 1">
            <a:extLst>
              <a:ext uri="{FF2B5EF4-FFF2-40B4-BE49-F238E27FC236}">
                <a16:creationId xmlns:a16="http://schemas.microsoft.com/office/drawing/2014/main" id="{2085B2BA-9901-8B47-A873-33BD23195176}"/>
              </a:ext>
            </a:extLst>
          </p:cNvPr>
          <p:cNvSpPr>
            <a:spLocks noGrp="1"/>
          </p:cNvSpPr>
          <p:nvPr>
            <p:ph type="title"/>
          </p:nvPr>
        </p:nvSpPr>
        <p:spPr>
          <a:xfrm>
            <a:off x="635624" y="258770"/>
            <a:ext cx="11323713" cy="1019525"/>
          </a:xfrm>
          <a:prstGeom prst="rect">
            <a:avLst/>
          </a:prstGeom>
        </p:spPr>
        <p:txBody>
          <a:bodyPr vert="horz" lIns="91440" tIns="0" rIns="91440" bIns="0" rtlCol="0" anchor="b" anchorCtr="0">
            <a:normAutofit/>
          </a:bodyPr>
          <a:lstStyle/>
          <a:p>
            <a:r>
              <a:rPr lang="en-US" dirty="0"/>
              <a:t>Click To Edit Master Title</a:t>
            </a:r>
          </a:p>
        </p:txBody>
      </p:sp>
    </p:spTree>
    <p:extLst>
      <p:ext uri="{BB962C8B-B14F-4D97-AF65-F5344CB8AC3E}">
        <p14:creationId xmlns:p14="http://schemas.microsoft.com/office/powerpoint/2010/main" val="1688263644"/>
      </p:ext>
    </p:extLst>
  </p:cSld>
  <p:clrMapOvr>
    <a:masterClrMapping/>
  </p:clrMapOvr>
  <p:transition spd="slow">
    <p:plu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55F815-C673-0D4F-ACBE-0D72A06F0034}"/>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28" name="Title 1">
            <a:extLst>
              <a:ext uri="{FF2B5EF4-FFF2-40B4-BE49-F238E27FC236}">
                <a16:creationId xmlns:a16="http://schemas.microsoft.com/office/drawing/2014/main" id="{006191A3-26C6-A040-A590-41ACF693BE92}"/>
              </a:ext>
            </a:extLst>
          </p:cNvPr>
          <p:cNvSpPr>
            <a:spLocks noGrp="1"/>
          </p:cNvSpPr>
          <p:nvPr>
            <p:ph type="ctrTitle" hasCustomPrompt="1"/>
          </p:nvPr>
        </p:nvSpPr>
        <p:spPr>
          <a:xfrm>
            <a:off x="2436705" y="1657745"/>
            <a:ext cx="7315417" cy="1990220"/>
          </a:xfrm>
        </p:spPr>
        <p:txBody>
          <a:bodyPr anchor="b">
            <a:normAutofit/>
          </a:bodyPr>
          <a:lstStyle>
            <a:lvl1pPr algn="ctr">
              <a:defRPr sz="5499">
                <a:solidFill>
                  <a:schemeClr val="bg1"/>
                </a:solidFill>
              </a:defRPr>
            </a:lvl1pPr>
          </a:lstStyle>
          <a:p>
            <a:r>
              <a:rPr lang="en-US" dirty="0"/>
              <a:t>Click To Edit Master Title Style</a:t>
            </a:r>
          </a:p>
        </p:txBody>
      </p:sp>
      <p:sp>
        <p:nvSpPr>
          <p:cNvPr id="29" name="Subtitle 2">
            <a:extLst>
              <a:ext uri="{FF2B5EF4-FFF2-40B4-BE49-F238E27FC236}">
                <a16:creationId xmlns:a16="http://schemas.microsoft.com/office/drawing/2014/main" id="{B59C8AB0-467B-0A4C-92AE-EBDD73DB7C2B}"/>
              </a:ext>
            </a:extLst>
          </p:cNvPr>
          <p:cNvSpPr>
            <a:spLocks noGrp="1"/>
          </p:cNvSpPr>
          <p:nvPr>
            <p:ph type="subTitle" idx="1"/>
          </p:nvPr>
        </p:nvSpPr>
        <p:spPr>
          <a:xfrm>
            <a:off x="2436705" y="3924139"/>
            <a:ext cx="7315417" cy="1240971"/>
          </a:xfrm>
        </p:spPr>
        <p:txBody>
          <a:bodyPr>
            <a:normAutofit/>
          </a:bodyPr>
          <a:lstStyle>
            <a:lvl1pPr marL="0" indent="0" algn="ctr">
              <a:buNone/>
              <a:defRPr sz="2000">
                <a:solidFill>
                  <a:schemeClr val="bg1"/>
                </a:solidFill>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Master subtitle style</a:t>
            </a:r>
          </a:p>
        </p:txBody>
      </p:sp>
      <p:pic>
        <p:nvPicPr>
          <p:cNvPr id="33" name="Picture 32">
            <a:extLst>
              <a:ext uri="{FF2B5EF4-FFF2-40B4-BE49-F238E27FC236}">
                <a16:creationId xmlns:a16="http://schemas.microsoft.com/office/drawing/2014/main" id="{D535C61F-A7E8-7443-A928-FDB82DACDF8C}"/>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683212" y="6415898"/>
            <a:ext cx="1773603" cy="341167"/>
          </a:xfrm>
          <a:prstGeom prst="rect">
            <a:avLst/>
          </a:prstGeom>
        </p:spPr>
      </p:pic>
    </p:spTree>
    <p:extLst>
      <p:ext uri="{BB962C8B-B14F-4D97-AF65-F5344CB8AC3E}">
        <p14:creationId xmlns:p14="http://schemas.microsoft.com/office/powerpoint/2010/main" val="2252572383"/>
      </p:ext>
    </p:extLst>
  </p:cSld>
  <p:clrMapOvr>
    <a:masterClrMapping/>
  </p:clrMapOvr>
  <p:transition spd="slow">
    <p:plu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rgbClr val="5B5B5B"/>
                </a:solidFill>
              </a:defRPr>
            </a:lvl1pPr>
          </a:lstStyle>
          <a:p>
            <a:r>
              <a:rPr lang="en-US"/>
              <a:t>Copyright © 2019 Morgan, Brown &amp; Joy, LLP. </a:t>
            </a:r>
            <a:endParaRPr lang="en-US" dirty="0"/>
          </a:p>
        </p:txBody>
      </p:sp>
      <p:sp>
        <p:nvSpPr>
          <p:cNvPr id="7" name="Slide Number Placeholder 6"/>
          <p:cNvSpPr>
            <a:spLocks noGrp="1"/>
          </p:cNvSpPr>
          <p:nvPr>
            <p:ph type="sldNum" sz="quarter" idx="12"/>
          </p:nvPr>
        </p:nvSpPr>
        <p:spPr/>
        <p:txBody>
          <a:bodyPr/>
          <a:lstStyle>
            <a:lvl1pPr>
              <a:defRPr>
                <a:solidFill>
                  <a:srgbClr val="5B5B5B"/>
                </a:solidFill>
              </a:defRPr>
            </a:lvl1pPr>
          </a:lstStyle>
          <a:p>
            <a:fld id="{7E7B9482-AB56-144E-AAE2-D02B0AB1D0DA}" type="slidenum">
              <a:rPr lang="en-US" smtClean="0"/>
              <a:pPr/>
              <a:t>‹#›</a:t>
            </a:fld>
            <a:endParaRPr lang="en-US" dirty="0"/>
          </a:p>
        </p:txBody>
      </p:sp>
      <p:sp>
        <p:nvSpPr>
          <p:cNvPr id="3" name="Content Placeholder 2"/>
          <p:cNvSpPr>
            <a:spLocks noGrp="1"/>
          </p:cNvSpPr>
          <p:nvPr>
            <p:ph sz="half" idx="1" hasCustomPrompt="1"/>
          </p:nvPr>
        </p:nvSpPr>
        <p:spPr>
          <a:xfrm>
            <a:off x="818466" y="1512918"/>
            <a:ext cx="5120390" cy="4664047"/>
          </a:xfrm>
        </p:spPr>
        <p:txBody>
          <a:bodyPr/>
          <a:lstStyle>
            <a:lvl1pPr>
              <a:defRPr spc="31" baseline="0"/>
            </a:lvl1pPr>
            <a:lvl2pPr>
              <a:defRPr spc="31"/>
            </a:lvl2pPr>
            <a:lvl3pPr>
              <a:defRPr spc="31"/>
            </a:lvl3pPr>
            <a:lvl4pPr>
              <a:defRPr spc="31"/>
            </a:lvl4pPr>
            <a:lvl5pPr>
              <a:defRPr spc="31"/>
            </a:lvl5pPr>
          </a:lstStyle>
          <a:p>
            <a:pPr lvl="0"/>
            <a:r>
              <a:rPr lang="en-US" dirty="0"/>
              <a:t>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67629" y="1512918"/>
            <a:ext cx="5122416" cy="4664047"/>
          </a:xfrm>
        </p:spPr>
        <p:txBody>
          <a:bodyPr/>
          <a:lstStyle>
            <a:lvl1pPr>
              <a:defRPr spc="31" baseline="0"/>
            </a:lvl1pPr>
            <a:lvl2pPr>
              <a:defRPr spc="31" baseline="0"/>
            </a:lvl2pPr>
            <a:lvl3pPr>
              <a:defRPr spc="31" baseline="0"/>
            </a:lvl3pPr>
            <a:lvl4pPr>
              <a:defRPr spc="31" baseline="0"/>
            </a:lvl4pPr>
            <a:lvl5pPr>
              <a:defRPr spc="31"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2085B2BA-9901-8B47-A873-33BD23195176}"/>
              </a:ext>
            </a:extLst>
          </p:cNvPr>
          <p:cNvSpPr>
            <a:spLocks noGrp="1"/>
          </p:cNvSpPr>
          <p:nvPr>
            <p:ph type="title"/>
          </p:nvPr>
        </p:nvSpPr>
        <p:spPr>
          <a:xfrm>
            <a:off x="635624" y="258770"/>
            <a:ext cx="11323713" cy="1019525"/>
          </a:xfrm>
          <a:prstGeom prst="rect">
            <a:avLst/>
          </a:prstGeom>
        </p:spPr>
        <p:txBody>
          <a:bodyPr vert="horz" lIns="91440" tIns="0" rIns="91440" bIns="0" rtlCol="0" anchor="b" anchorCtr="0">
            <a:normAutofit/>
          </a:bodyPr>
          <a:lstStyle/>
          <a:p>
            <a:r>
              <a:rPr lang="en-US" dirty="0"/>
              <a:t>Click To Edit Master Title</a:t>
            </a:r>
          </a:p>
        </p:txBody>
      </p:sp>
    </p:spTree>
    <p:extLst>
      <p:ext uri="{BB962C8B-B14F-4D97-AF65-F5344CB8AC3E}">
        <p14:creationId xmlns:p14="http://schemas.microsoft.com/office/powerpoint/2010/main" val="3004355026"/>
      </p:ext>
    </p:extLst>
  </p:cSld>
  <p:clrMapOvr>
    <a:masterClrMapping/>
  </p:clrMapOvr>
  <p:transition spd="slow">
    <p:plu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aseline="0"/>
            </a:lvl1pPr>
          </a:lstStyle>
          <a:p>
            <a:r>
              <a:rPr lang="en-US"/>
              <a:t>Copyright © 2019 Morgan, Brown &amp; Joy, LLP. </a:t>
            </a:r>
            <a:endParaRPr lang="en-US" dirty="0"/>
          </a:p>
        </p:txBody>
      </p:sp>
      <p:sp>
        <p:nvSpPr>
          <p:cNvPr id="5" name="Slide Number Placeholder 4"/>
          <p:cNvSpPr>
            <a:spLocks noGrp="1"/>
          </p:cNvSpPr>
          <p:nvPr>
            <p:ph type="sldNum" sz="quarter" idx="12"/>
          </p:nvPr>
        </p:nvSpPr>
        <p:spPr/>
        <p:txBody>
          <a:bodyPr/>
          <a:lstStyle>
            <a:lvl1pPr>
              <a:defRPr baseline="0"/>
            </a:lvl1pPr>
          </a:lstStyle>
          <a:p>
            <a:fld id="{7E7B9482-AB56-144E-AAE2-D02B0AB1D0DA}" type="slidenum">
              <a:rPr lang="en-US" smtClean="0"/>
              <a:pPr/>
              <a:t>‹#›</a:t>
            </a:fld>
            <a:endParaRPr lang="en-US"/>
          </a:p>
        </p:txBody>
      </p:sp>
      <p:sp>
        <p:nvSpPr>
          <p:cNvPr id="7" name="Title Placeholder 1">
            <a:extLst>
              <a:ext uri="{FF2B5EF4-FFF2-40B4-BE49-F238E27FC236}">
                <a16:creationId xmlns:a16="http://schemas.microsoft.com/office/drawing/2014/main" id="{2085B2BA-9901-8B47-A873-33BD23195176}"/>
              </a:ext>
            </a:extLst>
          </p:cNvPr>
          <p:cNvSpPr>
            <a:spLocks noGrp="1"/>
          </p:cNvSpPr>
          <p:nvPr>
            <p:ph type="title"/>
          </p:nvPr>
        </p:nvSpPr>
        <p:spPr>
          <a:xfrm>
            <a:off x="635624" y="258770"/>
            <a:ext cx="11323713" cy="1019525"/>
          </a:xfrm>
          <a:prstGeom prst="rect">
            <a:avLst/>
          </a:prstGeom>
        </p:spPr>
        <p:txBody>
          <a:bodyPr vert="horz" lIns="91440" tIns="0" rIns="91440" bIns="0" rtlCol="0" anchor="b" anchorCtr="0">
            <a:normAutofit/>
          </a:bodyPr>
          <a:lstStyle/>
          <a:p>
            <a:r>
              <a:rPr lang="en-US" dirty="0"/>
              <a:t>Click To Edit Master Title</a:t>
            </a:r>
          </a:p>
        </p:txBody>
      </p:sp>
      <p:sp>
        <p:nvSpPr>
          <p:cNvPr id="6" name="Content Placeholder 9">
            <a:extLst>
              <a:ext uri="{FF2B5EF4-FFF2-40B4-BE49-F238E27FC236}">
                <a16:creationId xmlns:a16="http://schemas.microsoft.com/office/drawing/2014/main" id="{52411810-AB10-4547-AEA5-953ED28144ED}"/>
              </a:ext>
            </a:extLst>
          </p:cNvPr>
          <p:cNvSpPr>
            <a:spLocks noGrp="1"/>
          </p:cNvSpPr>
          <p:nvPr>
            <p:ph sz="quarter" idx="13"/>
          </p:nvPr>
        </p:nvSpPr>
        <p:spPr>
          <a:xfrm>
            <a:off x="669707" y="1509713"/>
            <a:ext cx="11289629"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5047190"/>
      </p:ext>
    </p:extLst>
  </p:cSld>
  <p:clrMapOvr>
    <a:masterClrMapping/>
  </p:clrMapOvr>
  <p:transition spd="slow">
    <p:plu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Copyright © 2019 Morgan, Brown &amp; Joy, LLP. </a:t>
            </a:r>
          </a:p>
        </p:txBody>
      </p:sp>
      <p:sp>
        <p:nvSpPr>
          <p:cNvPr id="4" name="Slide Number Placeholder 3"/>
          <p:cNvSpPr>
            <a:spLocks noGrp="1"/>
          </p:cNvSpPr>
          <p:nvPr>
            <p:ph type="sldNum" sz="quarter" idx="12"/>
          </p:nvPr>
        </p:nvSpPr>
        <p:spPr/>
        <p:txBody>
          <a:bodyPr/>
          <a:lstStyle/>
          <a:p>
            <a:fld id="{7E7B9482-AB56-144E-AAE2-D02B0AB1D0DA}" type="slidenum">
              <a:rPr lang="en-US" smtClean="0"/>
              <a:t>‹#›</a:t>
            </a:fld>
            <a:endParaRPr lang="en-US"/>
          </a:p>
        </p:txBody>
      </p:sp>
      <p:sp>
        <p:nvSpPr>
          <p:cNvPr id="5" name="Title Placeholder 1">
            <a:extLst>
              <a:ext uri="{FF2B5EF4-FFF2-40B4-BE49-F238E27FC236}">
                <a16:creationId xmlns:a16="http://schemas.microsoft.com/office/drawing/2014/main" id="{2085B2BA-9901-8B47-A873-33BD23195176}"/>
              </a:ext>
            </a:extLst>
          </p:cNvPr>
          <p:cNvSpPr>
            <a:spLocks noGrp="1"/>
          </p:cNvSpPr>
          <p:nvPr>
            <p:ph type="title"/>
          </p:nvPr>
        </p:nvSpPr>
        <p:spPr>
          <a:xfrm>
            <a:off x="635624" y="258770"/>
            <a:ext cx="11323713" cy="1019525"/>
          </a:xfrm>
          <a:prstGeom prst="rect">
            <a:avLst/>
          </a:prstGeom>
        </p:spPr>
        <p:txBody>
          <a:bodyPr vert="horz" lIns="91440" tIns="0" rIns="91440" bIns="0" rtlCol="0" anchor="b" anchorCtr="0">
            <a:normAutofit/>
          </a:bodyPr>
          <a:lstStyle/>
          <a:p>
            <a:r>
              <a:rPr lang="en-US" dirty="0"/>
              <a:t>Click To Edit Master Title</a:t>
            </a:r>
          </a:p>
        </p:txBody>
      </p:sp>
      <p:sp>
        <p:nvSpPr>
          <p:cNvPr id="6" name="Content Placeholder 9">
            <a:extLst>
              <a:ext uri="{FF2B5EF4-FFF2-40B4-BE49-F238E27FC236}">
                <a16:creationId xmlns:a16="http://schemas.microsoft.com/office/drawing/2014/main" id="{52411810-AB10-4547-AEA5-953ED28144ED}"/>
              </a:ext>
            </a:extLst>
          </p:cNvPr>
          <p:cNvSpPr>
            <a:spLocks noGrp="1"/>
          </p:cNvSpPr>
          <p:nvPr>
            <p:ph sz="quarter" idx="13"/>
          </p:nvPr>
        </p:nvSpPr>
        <p:spPr>
          <a:xfrm>
            <a:off x="669707" y="1509713"/>
            <a:ext cx="11289629"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246478"/>
      </p:ext>
    </p:extLst>
  </p:cSld>
  <p:clrMapOvr>
    <a:masterClrMapping/>
  </p:clrMapOvr>
  <p:transition spd="slow">
    <p:plu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 2019 Morgan, Brown &amp; Joy, LLP. </a:t>
            </a:r>
            <a:endParaRPr lang="en-US" dirty="0"/>
          </a:p>
        </p:txBody>
      </p:sp>
      <p:sp>
        <p:nvSpPr>
          <p:cNvPr id="4" name="Slide Number Placeholder 3"/>
          <p:cNvSpPr>
            <a:spLocks noGrp="1"/>
          </p:cNvSpPr>
          <p:nvPr>
            <p:ph type="sldNum" sz="quarter" idx="11"/>
          </p:nvPr>
        </p:nvSpPr>
        <p:spPr/>
        <p:txBody>
          <a:bodyPr/>
          <a:lstStyle/>
          <a:p>
            <a:fld id="{7E7B9482-AB56-144E-AAE2-D02B0AB1D0DA}" type="slidenum">
              <a:rPr lang="en-US" smtClean="0"/>
              <a:pPr/>
              <a:t>‹#›</a:t>
            </a:fld>
            <a:endParaRPr lang="en-US" dirty="0"/>
          </a:p>
        </p:txBody>
      </p:sp>
      <p:sp>
        <p:nvSpPr>
          <p:cNvPr id="8" name="Footer Placeholder 3"/>
          <p:cNvSpPr txBox="1">
            <a:spLocks/>
          </p:cNvSpPr>
          <p:nvPr userDrawn="1"/>
        </p:nvSpPr>
        <p:spPr>
          <a:xfrm>
            <a:off x="3272569" y="6403920"/>
            <a:ext cx="8319350" cy="365125"/>
          </a:xfrm>
          <a:prstGeom prst="rect">
            <a:avLst/>
          </a:prstGeom>
        </p:spPr>
        <p:txBody>
          <a:bodyPr vert="horz" lIns="121888" tIns="60944" rIns="121888" bIns="60944" rtlCol="0" anchor="ctr"/>
          <a:lstStyle>
            <a:defPPr>
              <a:defRPr lang="en-US"/>
            </a:defPPr>
            <a:lvl1pPr marL="0" algn="r" defTabSz="342900" rtl="0" eaLnBrk="1" latinLnBrk="0" hangingPunct="1">
              <a:defRPr sz="675" kern="1200" baseline="0">
                <a:solidFill>
                  <a:srgbClr val="5B5B5B"/>
                </a:solidFill>
                <a:latin typeface="Calibri" panose="020F0502020204030204" pitchFamily="34" charset="0"/>
                <a:ea typeface="+mn-ea"/>
                <a:cs typeface="Calibri" panose="020F0502020204030204" pitchFamily="34" charset="0"/>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900"/>
              <a:t>Copyright © 2019 Morgan, Brown &amp; Joy, LLP. </a:t>
            </a:r>
            <a:endParaRPr lang="en-US" sz="900" dirty="0"/>
          </a:p>
        </p:txBody>
      </p:sp>
      <p:sp>
        <p:nvSpPr>
          <p:cNvPr id="9" name="Slide Number Placeholder 4"/>
          <p:cNvSpPr txBox="1">
            <a:spLocks/>
          </p:cNvSpPr>
          <p:nvPr userDrawn="1"/>
        </p:nvSpPr>
        <p:spPr>
          <a:xfrm>
            <a:off x="11591920" y="6403920"/>
            <a:ext cx="367418" cy="365125"/>
          </a:xfrm>
          <a:prstGeom prst="rect">
            <a:avLst/>
          </a:prstGeom>
        </p:spPr>
        <p:txBody>
          <a:bodyPr vert="horz" lIns="121888" tIns="60944" rIns="121888" bIns="60944" rtlCol="0" anchor="ctr"/>
          <a:lstStyle>
            <a:defPPr>
              <a:defRPr lang="en-US"/>
            </a:defPPr>
            <a:lvl1pPr marL="0" algn="r" defTabSz="342900" rtl="0" eaLnBrk="1" latinLnBrk="0" hangingPunct="1">
              <a:defRPr sz="675" kern="1200" baseline="0">
                <a:solidFill>
                  <a:srgbClr val="5B5B5B"/>
                </a:solidFill>
                <a:latin typeface="Calibri" panose="020F0502020204030204" pitchFamily="34" charset="0"/>
                <a:ea typeface="+mn-ea"/>
                <a:cs typeface="Calibri" panose="020F0502020204030204" pitchFamily="34" charset="0"/>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7E7B9482-AB56-144E-AAE2-D02B0AB1D0DA}" type="slidenum">
              <a:rPr lang="en-US" sz="900" smtClean="0"/>
              <a:pPr/>
              <a:t>‹#›</a:t>
            </a:fld>
            <a:endParaRPr lang="en-US" sz="900"/>
          </a:p>
        </p:txBody>
      </p:sp>
      <p:sp>
        <p:nvSpPr>
          <p:cNvPr id="10" name="Title Placeholder 1">
            <a:extLst>
              <a:ext uri="{FF2B5EF4-FFF2-40B4-BE49-F238E27FC236}">
                <a16:creationId xmlns:a16="http://schemas.microsoft.com/office/drawing/2014/main" id="{2085B2BA-9901-8B47-A873-33BD23195176}"/>
              </a:ext>
            </a:extLst>
          </p:cNvPr>
          <p:cNvSpPr>
            <a:spLocks noGrp="1"/>
          </p:cNvSpPr>
          <p:nvPr>
            <p:ph type="title"/>
          </p:nvPr>
        </p:nvSpPr>
        <p:spPr>
          <a:xfrm>
            <a:off x="635624" y="258770"/>
            <a:ext cx="11323713" cy="1019525"/>
          </a:xfrm>
          <a:prstGeom prst="rect">
            <a:avLst/>
          </a:prstGeom>
        </p:spPr>
        <p:txBody>
          <a:bodyPr vert="horz" lIns="91440" tIns="0" rIns="91440" bIns="0" rtlCol="0" anchor="b" anchorCtr="0">
            <a:normAutofit/>
          </a:bodyPr>
          <a:lstStyle/>
          <a:p>
            <a:r>
              <a:rPr lang="en-US" dirty="0"/>
              <a:t>Click To Edit Master Title</a:t>
            </a:r>
          </a:p>
        </p:txBody>
      </p:sp>
      <p:sp>
        <p:nvSpPr>
          <p:cNvPr id="11" name="Content Placeholder 9">
            <a:extLst>
              <a:ext uri="{FF2B5EF4-FFF2-40B4-BE49-F238E27FC236}">
                <a16:creationId xmlns:a16="http://schemas.microsoft.com/office/drawing/2014/main" id="{52411810-AB10-4547-AEA5-953ED28144ED}"/>
              </a:ext>
            </a:extLst>
          </p:cNvPr>
          <p:cNvSpPr>
            <a:spLocks noGrp="1"/>
          </p:cNvSpPr>
          <p:nvPr>
            <p:ph sz="quarter" idx="13"/>
          </p:nvPr>
        </p:nvSpPr>
        <p:spPr>
          <a:xfrm>
            <a:off x="669707" y="1509713"/>
            <a:ext cx="11289629"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0405848"/>
      </p:ext>
    </p:extLst>
  </p:cSld>
  <p:clrMapOvr>
    <a:masterClrMapping/>
  </p:clrMapOvr>
  <p:transition spd="slow">
    <p:plu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1"/>
          <p:cNvSpPr txBox="1">
            <a:spLocks/>
          </p:cNvSpPr>
          <p:nvPr userDrawn="1"/>
        </p:nvSpPr>
        <p:spPr>
          <a:xfrm>
            <a:off x="444022" y="656461"/>
            <a:ext cx="11284526"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88" tIns="60944" rIns="121888" bIns="60944" numCol="1" anchor="ctr" anchorCtr="0" compatLnSpc="1">
            <a:prstTxWarp prst="textNoShape">
              <a:avLst/>
            </a:prstTxWarp>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ts val="4932"/>
              </a:lnSpc>
            </a:pPr>
            <a:endParaRPr lang="en-US" sz="5332" dirty="0">
              <a:solidFill>
                <a:schemeClr val="accent1"/>
              </a:solidFill>
              <a:latin typeface="Georgia" panose="02040502050405020303" pitchFamily="18" charset="0"/>
            </a:endParaRPr>
          </a:p>
        </p:txBody>
      </p:sp>
      <p:sp>
        <p:nvSpPr>
          <p:cNvPr id="5" name="Footer Placeholder 3"/>
          <p:cNvSpPr>
            <a:spLocks noGrp="1"/>
          </p:cNvSpPr>
          <p:nvPr>
            <p:ph type="ftr" sz="quarter" idx="11"/>
          </p:nvPr>
        </p:nvSpPr>
        <p:spPr>
          <a:xfrm>
            <a:off x="3272569" y="6403920"/>
            <a:ext cx="8319350" cy="365125"/>
          </a:xfrm>
        </p:spPr>
        <p:txBody>
          <a:bodyPr/>
          <a:lstStyle>
            <a:lvl1pPr>
              <a:defRPr baseline="0"/>
            </a:lvl1pPr>
          </a:lstStyle>
          <a:p>
            <a:r>
              <a:rPr lang="en-US"/>
              <a:t>Copyright © 2019 Morgan, Brown &amp; Joy, LLP. </a:t>
            </a:r>
            <a:endParaRPr lang="en-US" dirty="0"/>
          </a:p>
        </p:txBody>
      </p:sp>
      <p:sp>
        <p:nvSpPr>
          <p:cNvPr id="7" name="Slide Number Placeholder 4"/>
          <p:cNvSpPr>
            <a:spLocks noGrp="1"/>
          </p:cNvSpPr>
          <p:nvPr>
            <p:ph type="sldNum" sz="quarter" idx="12"/>
          </p:nvPr>
        </p:nvSpPr>
        <p:spPr>
          <a:xfrm>
            <a:off x="11591920" y="6403920"/>
            <a:ext cx="367418" cy="365125"/>
          </a:xfrm>
        </p:spPr>
        <p:txBody>
          <a:bodyPr/>
          <a:lstStyle>
            <a:lvl1pPr>
              <a:defRPr baseline="0"/>
            </a:lvl1pPr>
          </a:lstStyle>
          <a:p>
            <a:fld id="{7E7B9482-AB56-144E-AAE2-D02B0AB1D0DA}" type="slidenum">
              <a:rPr lang="en-US" smtClean="0"/>
              <a:pPr/>
              <a:t>‹#›</a:t>
            </a:fld>
            <a:endParaRPr lang="en-US"/>
          </a:p>
        </p:txBody>
      </p:sp>
      <p:sp>
        <p:nvSpPr>
          <p:cNvPr id="8" name="Title Placeholder 1">
            <a:extLst>
              <a:ext uri="{FF2B5EF4-FFF2-40B4-BE49-F238E27FC236}">
                <a16:creationId xmlns:a16="http://schemas.microsoft.com/office/drawing/2014/main" id="{2085B2BA-9901-8B47-A873-33BD23195176}"/>
              </a:ext>
            </a:extLst>
          </p:cNvPr>
          <p:cNvSpPr>
            <a:spLocks noGrp="1"/>
          </p:cNvSpPr>
          <p:nvPr>
            <p:ph type="title"/>
          </p:nvPr>
        </p:nvSpPr>
        <p:spPr>
          <a:xfrm>
            <a:off x="635624" y="258770"/>
            <a:ext cx="11323713" cy="1019525"/>
          </a:xfrm>
          <a:prstGeom prst="rect">
            <a:avLst/>
          </a:prstGeom>
        </p:spPr>
        <p:txBody>
          <a:bodyPr vert="horz" lIns="91440" tIns="0" rIns="91440" bIns="0" rtlCol="0" anchor="b" anchorCtr="0">
            <a:normAutofit/>
          </a:bodyPr>
          <a:lstStyle/>
          <a:p>
            <a:r>
              <a:rPr lang="en-US" dirty="0"/>
              <a:t>Click To Edit Master Title</a:t>
            </a:r>
          </a:p>
        </p:txBody>
      </p:sp>
      <p:sp>
        <p:nvSpPr>
          <p:cNvPr id="11" name="Content Placeholder 9">
            <a:extLst>
              <a:ext uri="{FF2B5EF4-FFF2-40B4-BE49-F238E27FC236}">
                <a16:creationId xmlns:a16="http://schemas.microsoft.com/office/drawing/2014/main" id="{52411810-AB10-4547-AEA5-953ED28144ED}"/>
              </a:ext>
            </a:extLst>
          </p:cNvPr>
          <p:cNvSpPr>
            <a:spLocks noGrp="1"/>
          </p:cNvSpPr>
          <p:nvPr>
            <p:ph sz="quarter" idx="13"/>
          </p:nvPr>
        </p:nvSpPr>
        <p:spPr>
          <a:xfrm>
            <a:off x="669707" y="1509713"/>
            <a:ext cx="11289629"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3621719"/>
      </p:ext>
    </p:extLst>
  </p:cSld>
  <p:clrMapOvr>
    <a:masterClrMapping/>
  </p:clrMapOvr>
  <p:transition spd="slow">
    <p:plu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42F113-2F37-934D-94A4-9F7F5DD34AAD}"/>
              </a:ext>
            </a:extLst>
          </p:cNvPr>
          <p:cNvSpPr/>
          <p:nvPr userDrawn="1"/>
        </p:nvSpPr>
        <p:spPr>
          <a:xfrm>
            <a:off x="0" y="1"/>
            <a:ext cx="12188825" cy="1278295"/>
          </a:xfrm>
          <a:prstGeom prst="rect">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Picture 14">
            <a:extLst>
              <a:ext uri="{FF2B5EF4-FFF2-40B4-BE49-F238E27FC236}">
                <a16:creationId xmlns:a16="http://schemas.microsoft.com/office/drawing/2014/main" id="{7099111F-98AD-294D-8AC7-BF7025021507}"/>
              </a:ext>
            </a:extLst>
          </p:cNvPr>
          <p:cNvPicPr>
            <a:picLocks noChangeAspect="1"/>
          </p:cNvPicPr>
          <p:nvPr userDrawn="1"/>
        </p:nvPicPr>
        <p:blipFill rotWithShape="1">
          <a:blip r:embed="rId11" cstate="screen">
            <a:alphaModFix amt="20000"/>
            <a:extLst>
              <a:ext uri="{28A0092B-C50C-407E-A947-70E740481C1C}">
                <a14:useLocalDpi xmlns:a14="http://schemas.microsoft.com/office/drawing/2010/main"/>
              </a:ext>
            </a:extLst>
          </a:blip>
          <a:srcRect/>
          <a:stretch/>
        </p:blipFill>
        <p:spPr>
          <a:xfrm>
            <a:off x="1" y="0"/>
            <a:ext cx="457081" cy="6858000"/>
          </a:xfrm>
          <a:prstGeom prst="rect">
            <a:avLst/>
          </a:prstGeom>
        </p:spPr>
      </p:pic>
      <p:sp>
        <p:nvSpPr>
          <p:cNvPr id="5" name="Footer Placeholder 4"/>
          <p:cNvSpPr>
            <a:spLocks noGrp="1"/>
          </p:cNvSpPr>
          <p:nvPr>
            <p:ph type="ftr" sz="quarter" idx="3"/>
          </p:nvPr>
        </p:nvSpPr>
        <p:spPr>
          <a:xfrm>
            <a:off x="3272569" y="6403920"/>
            <a:ext cx="8319350" cy="365125"/>
          </a:xfrm>
          <a:prstGeom prst="rect">
            <a:avLst/>
          </a:prstGeom>
        </p:spPr>
        <p:txBody>
          <a:bodyPr vert="horz" lIns="91440" tIns="45720" rIns="91440" bIns="45720" rtlCol="0" anchor="ctr"/>
          <a:lstStyle>
            <a:lvl1pPr algn="r">
              <a:defRPr sz="900">
                <a:solidFill>
                  <a:srgbClr val="5B5B5B"/>
                </a:solidFill>
                <a:latin typeface="Calibri" panose="020F0502020204030204" pitchFamily="34" charset="0"/>
                <a:cs typeface="Calibri" panose="020F0502020204030204" pitchFamily="34" charset="0"/>
              </a:defRPr>
            </a:lvl1pPr>
          </a:lstStyle>
          <a:p>
            <a:r>
              <a:rPr lang="en-US"/>
              <a:t>Copyright © 2019 Morgan, Brown &amp; Joy, LLP. </a:t>
            </a:r>
            <a:endParaRPr lang="en-US" dirty="0"/>
          </a:p>
        </p:txBody>
      </p:sp>
      <p:sp>
        <p:nvSpPr>
          <p:cNvPr id="6" name="Slide Number Placeholder 5"/>
          <p:cNvSpPr>
            <a:spLocks noGrp="1"/>
          </p:cNvSpPr>
          <p:nvPr>
            <p:ph type="sldNum" sz="quarter" idx="4"/>
          </p:nvPr>
        </p:nvSpPr>
        <p:spPr>
          <a:xfrm>
            <a:off x="11591920" y="6403920"/>
            <a:ext cx="367418" cy="365125"/>
          </a:xfrm>
          <a:prstGeom prst="rect">
            <a:avLst/>
          </a:prstGeom>
        </p:spPr>
        <p:txBody>
          <a:bodyPr vert="horz" lIns="91440" tIns="45720" rIns="91440" bIns="45720" rtlCol="0" anchor="ctr"/>
          <a:lstStyle>
            <a:lvl1pPr algn="r">
              <a:defRPr sz="900">
                <a:solidFill>
                  <a:srgbClr val="5B5B5B"/>
                </a:solidFill>
                <a:latin typeface="Calibri" panose="020F0502020204030204" pitchFamily="34" charset="0"/>
                <a:cs typeface="Calibri" panose="020F0502020204030204" pitchFamily="34" charset="0"/>
              </a:defRPr>
            </a:lvl1pPr>
          </a:lstStyle>
          <a:p>
            <a:fld id="{7E7B9482-AB56-144E-AAE2-D02B0AB1D0DA}" type="slidenum">
              <a:rPr lang="en-US" smtClean="0"/>
              <a:pPr/>
              <a:t>‹#›</a:t>
            </a:fld>
            <a:endParaRPr lang="en-US" dirty="0"/>
          </a:p>
        </p:txBody>
      </p:sp>
      <p:sp>
        <p:nvSpPr>
          <p:cNvPr id="3" name="Text Placeholder 2"/>
          <p:cNvSpPr>
            <a:spLocks noGrp="1"/>
          </p:cNvSpPr>
          <p:nvPr>
            <p:ph type="body" idx="1"/>
          </p:nvPr>
        </p:nvSpPr>
        <p:spPr>
          <a:xfrm>
            <a:off x="669711" y="1512918"/>
            <a:ext cx="10946201" cy="466404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E851275-ED9E-F14A-96D6-F734E386C81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26924" y="6415898"/>
            <a:ext cx="1773603" cy="341167"/>
          </a:xfrm>
          <a:prstGeom prst="rect">
            <a:avLst/>
          </a:prstGeom>
        </p:spPr>
      </p:pic>
      <p:pic>
        <p:nvPicPr>
          <p:cNvPr id="7" name="Picture 6">
            <a:extLst>
              <a:ext uri="{FF2B5EF4-FFF2-40B4-BE49-F238E27FC236}">
                <a16:creationId xmlns:a16="http://schemas.microsoft.com/office/drawing/2014/main" id="{3B637A00-5056-7B4F-89AC-1A9984A278DE}"/>
              </a:ext>
            </a:extLst>
          </p:cNvPr>
          <p:cNvPicPr>
            <a:picLocks noChangeAspect="1"/>
          </p:cNvPicPr>
          <p:nvPr userDrawn="1"/>
        </p:nvPicPr>
        <p:blipFill rotWithShape="1">
          <a:blip r:embed="rId13"/>
          <a:srcRect t="1486" b="1921"/>
          <a:stretch/>
        </p:blipFill>
        <p:spPr>
          <a:xfrm>
            <a:off x="8495952" y="0"/>
            <a:ext cx="3692873" cy="1285960"/>
          </a:xfrm>
          <a:prstGeom prst="rect">
            <a:avLst/>
          </a:prstGeom>
        </p:spPr>
      </p:pic>
      <p:sp>
        <p:nvSpPr>
          <p:cNvPr id="2" name="Title Placeholder 1"/>
          <p:cNvSpPr>
            <a:spLocks noGrp="1"/>
          </p:cNvSpPr>
          <p:nvPr>
            <p:ph type="title"/>
          </p:nvPr>
        </p:nvSpPr>
        <p:spPr>
          <a:xfrm>
            <a:off x="626920" y="258770"/>
            <a:ext cx="10971578" cy="1019525"/>
          </a:xfrm>
          <a:prstGeom prst="rect">
            <a:avLst/>
          </a:prstGeom>
        </p:spPr>
        <p:txBody>
          <a:bodyPr vert="horz" lIns="91440" tIns="0" rIns="91440" bIns="0" rtlCol="0" anchor="b" anchorCtr="0">
            <a:normAutofit/>
          </a:bodyPr>
          <a:lstStyle/>
          <a:p>
            <a:r>
              <a:rPr lang="en-US" dirty="0"/>
              <a:t>Click To Edit Master Title</a:t>
            </a:r>
          </a:p>
        </p:txBody>
      </p:sp>
    </p:spTree>
    <p:extLst>
      <p:ext uri="{BB962C8B-B14F-4D97-AF65-F5344CB8AC3E}">
        <p14:creationId xmlns:p14="http://schemas.microsoft.com/office/powerpoint/2010/main" val="1541554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slow">
    <p:plus/>
  </p:transition>
  <p:hf hdr="0" dt="0"/>
  <p:txStyles>
    <p:titleStyle>
      <a:lvl1pPr algn="l" defTabSz="914171" rtl="0" eaLnBrk="1" latinLnBrk="0" hangingPunct="1">
        <a:lnSpc>
          <a:spcPct val="90000"/>
        </a:lnSpc>
        <a:spcBef>
          <a:spcPct val="0"/>
        </a:spcBef>
        <a:buNone/>
        <a:defRPr sz="4399" kern="1200">
          <a:solidFill>
            <a:schemeClr val="accent1"/>
          </a:solidFill>
          <a:latin typeface="+mj-lt"/>
          <a:ea typeface="+mj-ea"/>
          <a:cs typeface="+mj-cs"/>
        </a:defRPr>
      </a:lvl1pPr>
    </p:titleStyle>
    <p:bodyStyle>
      <a:lvl1pPr marL="228543" indent="-228543" algn="l" defTabSz="914171" rtl="0" eaLnBrk="1" latinLnBrk="0" hangingPunct="1">
        <a:lnSpc>
          <a:spcPct val="100000"/>
        </a:lnSpc>
        <a:spcBef>
          <a:spcPts val="1000"/>
        </a:spcBef>
        <a:spcAft>
          <a:spcPts val="300"/>
        </a:spcAft>
        <a:buClr>
          <a:schemeClr val="accent1"/>
        </a:buClr>
        <a:buFont typeface="Arial"/>
        <a:buChar char="•"/>
        <a:defRPr sz="2999" kern="1200" spc="31" baseline="0">
          <a:solidFill>
            <a:schemeClr val="tx1"/>
          </a:solidFill>
          <a:latin typeface="+mn-lt"/>
          <a:ea typeface="+mn-ea"/>
          <a:cs typeface="+mn-cs"/>
        </a:defRPr>
      </a:lvl1pPr>
      <a:lvl2pPr marL="574531" indent="-234892" algn="l" defTabSz="914171" rtl="0" eaLnBrk="1" latinLnBrk="0" hangingPunct="1">
        <a:lnSpc>
          <a:spcPct val="100000"/>
        </a:lnSpc>
        <a:spcBef>
          <a:spcPts val="500"/>
        </a:spcBef>
        <a:buClr>
          <a:srgbClr val="0D5B90"/>
        </a:buClr>
        <a:buFont typeface="System Font Regular"/>
        <a:buChar char="-"/>
        <a:defRPr sz="2999" kern="1200" spc="31" baseline="0">
          <a:solidFill>
            <a:schemeClr val="tx1"/>
          </a:solidFill>
          <a:latin typeface="+mn-lt"/>
          <a:ea typeface="+mn-ea"/>
          <a:cs typeface="+mn-cs"/>
        </a:defRPr>
      </a:lvl2pPr>
      <a:lvl3pPr marL="1026857" indent="-339640" algn="l" defTabSz="914171" rtl="0" eaLnBrk="1" latinLnBrk="0" hangingPunct="1">
        <a:lnSpc>
          <a:spcPct val="100000"/>
        </a:lnSpc>
        <a:spcBef>
          <a:spcPts val="500"/>
        </a:spcBef>
        <a:buClr>
          <a:srgbClr val="135190"/>
        </a:buClr>
        <a:buSzPct val="85000"/>
        <a:buFont typeface="Courier New" panose="02070309020205020404" pitchFamily="49" charset="0"/>
        <a:buChar char="o"/>
        <a:defRPr sz="2999" kern="1200" spc="31" baseline="0">
          <a:solidFill>
            <a:schemeClr val="tx1"/>
          </a:solidFill>
          <a:latin typeface="+mn-lt"/>
          <a:ea typeface="+mn-ea"/>
          <a:cs typeface="+mn-cs"/>
        </a:defRPr>
      </a:lvl3pPr>
      <a:lvl4pPr marL="1376019" indent="-234892" algn="l" defTabSz="914171" rtl="0" eaLnBrk="1" latinLnBrk="0" hangingPunct="1">
        <a:lnSpc>
          <a:spcPct val="100000"/>
        </a:lnSpc>
        <a:spcBef>
          <a:spcPts val="500"/>
        </a:spcBef>
        <a:buFont typeface="System Font Regular"/>
        <a:buChar char="-"/>
        <a:defRPr sz="2999" kern="1200" spc="31" baseline="0">
          <a:solidFill>
            <a:schemeClr val="tx1"/>
          </a:solidFill>
          <a:latin typeface="+mn-lt"/>
          <a:ea typeface="+mn-ea"/>
          <a:cs typeface="+mn-cs"/>
        </a:defRPr>
      </a:lvl4pPr>
      <a:lvl5pPr marL="1715659" indent="-226957" algn="l" defTabSz="914171" rtl="0" eaLnBrk="1" latinLnBrk="0" hangingPunct="1">
        <a:lnSpc>
          <a:spcPct val="100000"/>
        </a:lnSpc>
        <a:spcBef>
          <a:spcPts val="500"/>
        </a:spcBef>
        <a:buFont typeface="System Font Regular"/>
        <a:buChar char="-"/>
        <a:defRPr sz="2999" kern="1200" spc="31" baseline="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143" indent="-228543" algn="l" defTabSz="914171"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228" indent="-228543" algn="l" defTabSz="914171"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8B0F2C-1525-BADD-81E0-9DB6105A997A}"/>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080F6D-0059-CA15-04EA-7184FC1A5DA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C3CFFA-B446-4125-B128-F1EBE42E534B}"/>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3AC48-9286-4540-910F-0E62EF37AE60}" type="datetimeFigureOut">
              <a:rPr lang="en-US" smtClean="0"/>
              <a:t>3/11/2024</a:t>
            </a:fld>
            <a:endParaRPr lang="en-US"/>
          </a:p>
        </p:txBody>
      </p:sp>
      <p:sp>
        <p:nvSpPr>
          <p:cNvPr id="5" name="Footer Placeholder 4">
            <a:extLst>
              <a:ext uri="{FF2B5EF4-FFF2-40B4-BE49-F238E27FC236}">
                <a16:creationId xmlns:a16="http://schemas.microsoft.com/office/drawing/2014/main" id="{B68AE2D5-DB6C-B3CB-11FB-4A833AB43863}"/>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 2019 Morgan, Brown &amp; Joy, LLP. </a:t>
            </a:r>
            <a:endParaRPr lang="en-US" dirty="0"/>
          </a:p>
        </p:txBody>
      </p:sp>
      <p:sp>
        <p:nvSpPr>
          <p:cNvPr id="6" name="Slide Number Placeholder 5">
            <a:extLst>
              <a:ext uri="{FF2B5EF4-FFF2-40B4-BE49-F238E27FC236}">
                <a16:creationId xmlns:a16="http://schemas.microsoft.com/office/drawing/2014/main" id="{1230B545-A70E-38C4-F7E8-39C4422D75A2}"/>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B9482-AB56-144E-AAE2-D02B0AB1D0DA}" type="slidenum">
              <a:rPr lang="en-US" smtClean="0"/>
              <a:pPr/>
              <a:t>‹#›</a:t>
            </a:fld>
            <a:endParaRPr lang="en-US" dirty="0"/>
          </a:p>
        </p:txBody>
      </p:sp>
    </p:spTree>
    <p:extLst>
      <p:ext uri="{BB962C8B-B14F-4D97-AF65-F5344CB8AC3E}">
        <p14:creationId xmlns:p14="http://schemas.microsoft.com/office/powerpoint/2010/main" val="29853689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ti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people-equation.com/want-to-land-that-job-pay-attention-to-the-big-4-of-hir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s://www.higheredjobs.com/Articles/articleDisplay.cfm?ID=767"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www.wallpaperflare.com/search?wallpaper=contract&amp;page=2"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thebluediamondgallery.com/legal/discrimination-lawsuit.html"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www.bayjoinery.com/benefits-of-hiring-a-recruiting-agenc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hyperlink" Target="https://www.wallpaperflare.com/search?wallpaper=crimina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hyperlink" Target="https://calaborlawnews.com/legal-news/family-medical-leave-act-lawsuit-21759.php"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peoplematters.in/article/talent-management/heres-what-employees-want-from-hr-systems-14843" TargetMode="External"/><Relationship Id="rId3" Type="http://schemas.openxmlformats.org/officeDocument/2006/relationships/diagramLayout" Target="../diagrams/layout1.xml"/><Relationship Id="rId7" Type="http://schemas.openxmlformats.org/officeDocument/2006/relationships/image" Target="../media/image20.jp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hyperlink" Target="https://www.mass.gov/how-to/how-to-apply-for-paid-family-and-medical-leave-pfml" TargetMode="External"/><Relationship Id="rId7" Type="http://schemas.openxmlformats.org/officeDocument/2006/relationships/hyperlink" Target="https://www.mass.gov/orgs/department-of-family-and-medical-leave" TargetMode="External"/><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hyperlink" Target="https://www.mass.gov/doc/employer-notice-for-a-workforce-with-25-or-more-covered-individuals/download" TargetMode="External"/><Relationship Id="rId5" Type="http://schemas.openxmlformats.org/officeDocument/2006/relationships/hyperlink" Target="https://calculator.digital.mass.gov/pfml/yourbenefits/" TargetMode="External"/><Relationship Id="rId4" Type="http://schemas.openxmlformats.org/officeDocument/2006/relationships/hyperlink" Target="https://www.mass.gov/info-details/your-eligibility-for-paid-family-and-medical-leave-pfml#earnings-requirement-"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hyperlink" Target="https://hackingchristianity.net/2013/02/holding-the-umc-hostage-02-the-blueprint.html"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hyperlink" Target="https://1.next.westlaw.com/Link/Document/FullText?findType=L&amp;pubNum=1000042&amp;cite=MAST149S150&amp;originatingDoc=N61CA38B0ED8C11DDBBDDD3E9DEA03375&amp;refType=LQ&amp;originationContext=document&amp;transitionType=DocumentItem&amp;ppcid=ec20d78a1b7441438a5817f427679e23&amp;contextData=(sc.DocLink)" TargetMode="External"/><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hyperlink" Target="https://techboomers.com/how-to-troubleshoot-basic-computer-problems"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hyperlink" Target="https://pixabay.com/en/hanging-files-filing-cabinet-1920437/"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hyperlink" Target="https://calaborlawnews.com/lawsuit/california-wrongful-termination-labor-law.php"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hyperlink" Target="file:///C:\Users\mmdeoliveira\Downloads\Guidance%20in%20Response%20to%20Inquiries%20about%20the%20McLaren%20Macomb%20Decision%20(1).pdf" TargetMode="External"/><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www.mass.gov/doc/criminal-offender-record-procedure-reforms/download"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hyperlink" Target="mailto:mmdeoliveira@kslegal.com" TargetMode="External"/><Relationship Id="rId1" Type="http://schemas.openxmlformats.org/officeDocument/2006/relationships/slideLayout" Target="../slideLayouts/slideLayout18.xml"/><Relationship Id="rId6" Type="http://schemas.openxmlformats.org/officeDocument/2006/relationships/hyperlink" Target="mailto:azoia@morganbrown.com" TargetMode="External"/><Relationship Id="rId5" Type="http://schemas.openxmlformats.org/officeDocument/2006/relationships/image" Target="../media/image10.JPG"/><Relationship Id="rId4"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4537" y="2511648"/>
            <a:ext cx="10899750" cy="1414255"/>
          </a:xfrm>
        </p:spPr>
        <p:txBody>
          <a:bodyPr vert="horz" lIns="91440" tIns="45720" rIns="91440" bIns="45720" rtlCol="0" anchor="b">
            <a:normAutofit/>
          </a:bodyPr>
          <a:lstStyle/>
          <a:p>
            <a:pPr defTabSz="914400"/>
            <a:r>
              <a:rPr lang="en-US" sz="4800" dirty="0">
                <a:solidFill>
                  <a:schemeClr val="tx1">
                    <a:lumMod val="85000"/>
                    <a:lumOff val="15000"/>
                  </a:schemeClr>
                </a:solidFill>
                <a:latin typeface="PT Serif" panose="020A0603040505020204" pitchFamily="18" charset="0"/>
              </a:rPr>
              <a:t>Avoiding HR Landmines That Can Lead To Lawsuits</a:t>
            </a:r>
          </a:p>
        </p:txBody>
      </p:sp>
      <p:pic>
        <p:nvPicPr>
          <p:cNvPr id="4" name="Picture 3" descr="A person with dark hair wearing a black jacket and red shirt&#10;&#10;Description automatically generated">
            <a:extLst>
              <a:ext uri="{FF2B5EF4-FFF2-40B4-BE49-F238E27FC236}">
                <a16:creationId xmlns:a16="http://schemas.microsoft.com/office/drawing/2014/main" id="{5184EF46-926F-4B00-B605-210A1B8BFDB6}"/>
              </a:ext>
            </a:extLst>
          </p:cNvPr>
          <p:cNvPicPr>
            <a:picLocks noChangeAspect="1"/>
          </p:cNvPicPr>
          <p:nvPr/>
        </p:nvPicPr>
        <p:blipFill>
          <a:blip r:embed="rId3"/>
          <a:srcRect/>
          <a:stretch/>
        </p:blipFill>
        <p:spPr>
          <a:xfrm>
            <a:off x="1009134" y="4355815"/>
            <a:ext cx="1804719" cy="1588534"/>
          </a:xfrm>
          <a:prstGeom prst="ellipse">
            <a:avLst/>
          </a:prstGeom>
          <a:ln w="952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7A932D26-D098-5F41-BAFF-EB189DA2C7F5}"/>
              </a:ext>
            </a:extLst>
          </p:cNvPr>
          <p:cNvSpPr txBox="1"/>
          <p:nvPr/>
        </p:nvSpPr>
        <p:spPr>
          <a:xfrm>
            <a:off x="2860673" y="4502257"/>
            <a:ext cx="2551912" cy="646331"/>
          </a:xfrm>
          <a:prstGeom prst="rect">
            <a:avLst/>
          </a:prstGeom>
          <a:noFill/>
        </p:spPr>
        <p:txBody>
          <a:bodyPr wrap="square" rtlCol="0">
            <a:spAutoFit/>
          </a:bodyPr>
          <a:lstStyle/>
          <a:p>
            <a:pPr defTabSz="603504"/>
            <a:r>
              <a:rPr lang="en-US" dirty="0"/>
              <a:t>Michelle De Oliveira, Esq.</a:t>
            </a:r>
          </a:p>
          <a:p>
            <a:pPr defTabSz="603504"/>
            <a:r>
              <a:rPr lang="en-US" dirty="0"/>
              <a:t>Kenney &amp; Sams, P.C.</a:t>
            </a:r>
          </a:p>
        </p:txBody>
      </p:sp>
      <p:pic>
        <p:nvPicPr>
          <p:cNvPr id="1026" name="Picture 2" descr="A logo of a company&#10;&#10;Description automatically generated">
            <a:extLst>
              <a:ext uri="{FF2B5EF4-FFF2-40B4-BE49-F238E27FC236}">
                <a16:creationId xmlns:a16="http://schemas.microsoft.com/office/drawing/2014/main" id="{B97FDF32-6986-4A31-3077-7F9D72A60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853" y="5225533"/>
            <a:ext cx="1164714" cy="54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9C5E5B92-81AC-AE3B-7893-00868EDCF3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0102" y="548848"/>
            <a:ext cx="3485705" cy="1701844"/>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4">
            <a:extLst>
              <a:ext uri="{FF2B5EF4-FFF2-40B4-BE49-F238E27FC236}">
                <a16:creationId xmlns:a16="http://schemas.microsoft.com/office/drawing/2014/main" id="{BD333447-C19D-3D57-7CE8-BB116E4D4695}"/>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3" name="Picture 2">
            <a:extLst>
              <a:ext uri="{FF2B5EF4-FFF2-40B4-BE49-F238E27FC236}">
                <a16:creationId xmlns:a16="http://schemas.microsoft.com/office/drawing/2014/main" id="{C56F0066-09F6-B3BF-7124-BE9ED9A8FCA5}"/>
              </a:ext>
            </a:extLst>
          </p:cNvPr>
          <p:cNvPicPr>
            <a:picLocks noChangeAspect="1"/>
          </p:cNvPicPr>
          <p:nvPr/>
        </p:nvPicPr>
        <p:blipFill>
          <a:blip r:embed="rId6"/>
          <a:srcRect t="3104" b="3104"/>
          <a:stretch/>
        </p:blipFill>
        <p:spPr>
          <a:xfrm>
            <a:off x="6158359" y="4355815"/>
            <a:ext cx="1804719" cy="1588534"/>
          </a:xfrm>
          <a:prstGeom prst="ellipse">
            <a:avLst/>
          </a:prstGeom>
          <a:ln w="952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0C9A5C1F-F61F-03CB-989D-3A079EBABEA7}"/>
              </a:ext>
            </a:extLst>
          </p:cNvPr>
          <p:cNvSpPr txBox="1"/>
          <p:nvPr/>
        </p:nvSpPr>
        <p:spPr>
          <a:xfrm>
            <a:off x="8186420" y="4502258"/>
            <a:ext cx="2971800" cy="646331"/>
          </a:xfrm>
          <a:prstGeom prst="rect">
            <a:avLst/>
          </a:prstGeom>
          <a:noFill/>
        </p:spPr>
        <p:txBody>
          <a:bodyPr wrap="square" rtlCol="0">
            <a:spAutoFit/>
          </a:bodyPr>
          <a:lstStyle/>
          <a:p>
            <a:r>
              <a:rPr lang="en-US" dirty="0"/>
              <a:t>Andrea E. Zoia, Esq.</a:t>
            </a:r>
          </a:p>
          <a:p>
            <a:r>
              <a:rPr lang="en-US" dirty="0"/>
              <a:t>Morgan, Brown &amp; Joy LLP</a:t>
            </a:r>
          </a:p>
        </p:txBody>
      </p:sp>
      <p:pic>
        <p:nvPicPr>
          <p:cNvPr id="10" name="gmail-m_5642427198643349535Picture 1" descr="Morgan, Brown &amp; Joy">
            <a:extLst>
              <a:ext uri="{FF2B5EF4-FFF2-40B4-BE49-F238E27FC236}">
                <a16:creationId xmlns:a16="http://schemas.microsoft.com/office/drawing/2014/main" id="{F87C0DF0-4CCA-2B3E-0303-E10C63C9AC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6801" y="5212447"/>
            <a:ext cx="1933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25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9A41E-15F1-3E38-5ACD-8EB8C49AC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B2D2E-6133-A72C-2007-644E837DAA73}"/>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OK, Now What?</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E6C39805-DECE-810E-5A62-A57C9EC9E512}"/>
              </a:ext>
            </a:extLst>
          </p:cNvPr>
          <p:cNvSpPr>
            <a:spLocks noGrp="1"/>
          </p:cNvSpPr>
          <p:nvPr>
            <p:ph idx="1"/>
          </p:nvPr>
        </p:nvSpPr>
        <p:spPr>
          <a:xfrm>
            <a:off x="837981" y="1600200"/>
            <a:ext cx="10512862" cy="5029200"/>
          </a:xfrm>
        </p:spPr>
        <p:txBody>
          <a:bodyPr>
            <a:normAutofit/>
          </a:bodyPr>
          <a:lstStyle/>
          <a:p>
            <a:pPr marL="0" indent="0" algn="just">
              <a:lnSpc>
                <a:spcPct val="110000"/>
              </a:lnSpc>
              <a:spcAft>
                <a:spcPts val="2400"/>
              </a:spcAft>
              <a:buNone/>
            </a:pPr>
            <a:r>
              <a:rPr lang="en-US" altLang="en-US" sz="2200" b="1" u="sng" kern="0" dirty="0">
                <a:latin typeface="Arial" panose="020B0604020202020204" pitchFamily="34" charset="0"/>
                <a:cs typeface="Arial" panose="020B0604020202020204" pitchFamily="34" charset="0"/>
              </a:rPr>
              <a:t>Rule # 1: Start by controlling the hiring process as much as possible</a:t>
            </a:r>
          </a:p>
          <a:p>
            <a:pPr marL="228531" lvl="1" algn="just">
              <a:lnSpc>
                <a:spcPct val="110000"/>
              </a:lnSpc>
              <a:spcBef>
                <a:spcPts val="1000"/>
              </a:spcBef>
              <a:spcAft>
                <a:spcPts val="2400"/>
              </a:spcAft>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Who is involved? </a:t>
            </a:r>
          </a:p>
          <a:p>
            <a:pPr marL="228531" lvl="1" algn="just">
              <a:lnSpc>
                <a:spcPct val="110000"/>
              </a:lnSpc>
              <a:spcBef>
                <a:spcPts val="1000"/>
              </a:spcBef>
              <a:spcAft>
                <a:spcPts val="2400"/>
              </a:spcAft>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Does your organization have guidance for a consistent (and lawful!) approach to hiring?</a:t>
            </a:r>
          </a:p>
          <a:p>
            <a:pPr marL="228531" lvl="1" algn="just">
              <a:lnSpc>
                <a:spcPct val="110000"/>
              </a:lnSpc>
              <a:spcBef>
                <a:spcPts val="1000"/>
              </a:spcBef>
              <a:spcAft>
                <a:spcPts val="2400"/>
              </a:spcAft>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Do you have a list of questions to use as a guide?</a:t>
            </a:r>
          </a:p>
          <a:p>
            <a:pPr algn="just">
              <a:lnSpc>
                <a:spcPct val="100000"/>
              </a:lnSpc>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A6EC24DF-FE48-87C6-4F09-DF19E35A2233}"/>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250604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36EE9-D595-5C5E-575C-1A7EC2FC3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2997A-5141-1BF1-CC0B-CA969D64CC9F}"/>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OK, Now What?</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171EA37B-B7D6-6C77-BF62-E568616CFF0D}"/>
              </a:ext>
            </a:extLst>
          </p:cNvPr>
          <p:cNvSpPr>
            <a:spLocks noGrp="1"/>
          </p:cNvSpPr>
          <p:nvPr>
            <p:ph idx="1"/>
          </p:nvPr>
        </p:nvSpPr>
        <p:spPr>
          <a:xfrm>
            <a:off x="837981" y="1600200"/>
            <a:ext cx="10512862" cy="5029200"/>
          </a:xfrm>
        </p:spPr>
        <p:txBody>
          <a:bodyPr>
            <a:normAutofit/>
          </a:bodyPr>
          <a:lstStyle/>
          <a:p>
            <a:pPr marL="0" indent="0" algn="just">
              <a:lnSpc>
                <a:spcPct val="110000"/>
              </a:lnSpc>
              <a:spcAft>
                <a:spcPts val="2400"/>
              </a:spcAft>
              <a:buNone/>
            </a:pPr>
            <a:r>
              <a:rPr lang="en-US" altLang="en-US" sz="2200" b="1" u="sng" kern="0" dirty="0">
                <a:latin typeface="Arial" panose="020B0604020202020204" pitchFamily="34" charset="0"/>
                <a:cs typeface="Arial" panose="020B0604020202020204" pitchFamily="34" charset="0"/>
              </a:rPr>
              <a:t>Rule # 2: Know the list of protected characteristics</a:t>
            </a:r>
          </a:p>
          <a:p>
            <a:pPr lvl="1"/>
            <a:r>
              <a:rPr lang="en-US" altLang="en-US" sz="2000" dirty="0">
                <a:latin typeface="Arial" panose="020B0604020202020204" pitchFamily="34" charset="0"/>
                <a:cs typeface="Arial" panose="020B0604020202020204" pitchFamily="34" charset="0"/>
              </a:rPr>
              <a:t>Race/color/hairstyle</a:t>
            </a:r>
          </a:p>
          <a:p>
            <a:pPr lvl="1"/>
            <a:r>
              <a:rPr lang="en-US" altLang="en-US" sz="2000" dirty="0">
                <a:latin typeface="Arial" panose="020B0604020202020204" pitchFamily="34" charset="0"/>
                <a:cs typeface="Arial" panose="020B0604020202020204" pitchFamily="34" charset="0"/>
              </a:rPr>
              <a:t>Gender</a:t>
            </a:r>
          </a:p>
          <a:p>
            <a:pPr lvl="1"/>
            <a:r>
              <a:rPr lang="en-US" altLang="en-US" sz="2000" dirty="0">
                <a:latin typeface="Arial" panose="020B0604020202020204" pitchFamily="34" charset="0"/>
                <a:cs typeface="Arial" panose="020B0604020202020204" pitchFamily="34" charset="0"/>
              </a:rPr>
              <a:t>Pregnancy/pregnancy-related conditions</a:t>
            </a:r>
          </a:p>
          <a:p>
            <a:pPr lvl="1"/>
            <a:r>
              <a:rPr lang="en-US" altLang="en-US" sz="2000" dirty="0">
                <a:latin typeface="Arial" panose="020B0604020202020204" pitchFamily="34" charset="0"/>
                <a:cs typeface="Arial" panose="020B0604020202020204" pitchFamily="34" charset="0"/>
              </a:rPr>
              <a:t>Gender identity or expression</a:t>
            </a:r>
          </a:p>
          <a:p>
            <a:pPr lvl="1"/>
            <a:r>
              <a:rPr lang="en-US" altLang="en-US" sz="2000" dirty="0">
                <a:latin typeface="Arial" panose="020B0604020202020204" pitchFamily="34" charset="0"/>
                <a:cs typeface="Arial" panose="020B0604020202020204" pitchFamily="34" charset="0"/>
              </a:rPr>
              <a:t>Sexual Orientation</a:t>
            </a:r>
          </a:p>
          <a:p>
            <a:pPr lvl="1"/>
            <a:r>
              <a:rPr lang="en-US" altLang="en-US" sz="2000" dirty="0">
                <a:latin typeface="Arial" panose="020B0604020202020204" pitchFamily="34" charset="0"/>
                <a:cs typeface="Arial" panose="020B0604020202020204" pitchFamily="34" charset="0"/>
              </a:rPr>
              <a:t>National Origin/ancestry</a:t>
            </a:r>
          </a:p>
          <a:p>
            <a:pPr lvl="1"/>
            <a:r>
              <a:rPr lang="en-US" altLang="en-US" sz="2000" dirty="0">
                <a:latin typeface="Arial" panose="020B0604020202020204" pitchFamily="34" charset="0"/>
                <a:cs typeface="Arial" panose="020B0604020202020204" pitchFamily="34" charset="0"/>
              </a:rPr>
              <a:t>Religion </a:t>
            </a:r>
          </a:p>
          <a:p>
            <a:pPr lvl="1"/>
            <a:r>
              <a:rPr lang="en-US" altLang="en-US" sz="2000" dirty="0">
                <a:latin typeface="Arial" panose="020B0604020202020204" pitchFamily="34" charset="0"/>
                <a:cs typeface="Arial" panose="020B0604020202020204" pitchFamily="34" charset="0"/>
              </a:rPr>
              <a:t>Age</a:t>
            </a:r>
          </a:p>
          <a:p>
            <a:pPr lvl="1"/>
            <a:r>
              <a:rPr lang="en-US" altLang="en-US" sz="2000" dirty="0">
                <a:latin typeface="Arial" panose="020B0604020202020204" pitchFamily="34" charset="0"/>
                <a:cs typeface="Arial" panose="020B0604020202020204" pitchFamily="34" charset="0"/>
              </a:rPr>
              <a:t>Military status</a:t>
            </a:r>
          </a:p>
          <a:p>
            <a:pPr lvl="1"/>
            <a:r>
              <a:rPr lang="en-US" altLang="en-US" sz="2000" dirty="0">
                <a:latin typeface="Arial" panose="020B0604020202020204" pitchFamily="34" charset="0"/>
                <a:cs typeface="Arial" panose="020B0604020202020204" pitchFamily="34" charset="0"/>
              </a:rPr>
              <a:t>Physical/mental disability</a:t>
            </a:r>
          </a:p>
          <a:p>
            <a:pPr lvl="1"/>
            <a:r>
              <a:rPr lang="en-US" altLang="en-US" sz="2000" dirty="0">
                <a:latin typeface="Arial" panose="020B0604020202020204" pitchFamily="34" charset="0"/>
                <a:cs typeface="Arial" panose="020B0604020202020204" pitchFamily="34" charset="0"/>
              </a:rPr>
              <a:t>Genetic Information</a:t>
            </a:r>
          </a:p>
          <a:p>
            <a:pPr algn="just">
              <a:lnSpc>
                <a:spcPct val="100000"/>
              </a:lnSpc>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C68E6EB6-8E9E-688C-D030-059F549EC262}"/>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195484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363AE-FC84-8B1E-AEC8-C9670BD0BE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598ACB-357F-C6EA-8CCF-E963B4969092}"/>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OK, Now What?</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8CBA7E25-334F-B9B5-674A-8B9065CDF148}"/>
              </a:ext>
            </a:extLst>
          </p:cNvPr>
          <p:cNvSpPr>
            <a:spLocks noGrp="1"/>
          </p:cNvSpPr>
          <p:nvPr>
            <p:ph idx="1"/>
          </p:nvPr>
        </p:nvSpPr>
        <p:spPr>
          <a:xfrm>
            <a:off x="837981" y="1600200"/>
            <a:ext cx="10512862" cy="5029200"/>
          </a:xfrm>
        </p:spPr>
        <p:txBody>
          <a:bodyPr>
            <a:normAutofit/>
          </a:bodyPr>
          <a:lstStyle/>
          <a:p>
            <a:pPr marL="0" indent="0" algn="just">
              <a:lnSpc>
                <a:spcPct val="110000"/>
              </a:lnSpc>
              <a:spcAft>
                <a:spcPts val="2400"/>
              </a:spcAft>
              <a:buNone/>
            </a:pPr>
            <a:endParaRPr lang="en-US" altLang="en-US" sz="2200" b="1" u="sng" kern="0" dirty="0">
              <a:latin typeface="Arial" panose="020B0604020202020204" pitchFamily="34" charset="0"/>
              <a:cs typeface="Arial" panose="020B0604020202020204" pitchFamily="34" charset="0"/>
            </a:endParaRPr>
          </a:p>
          <a:p>
            <a:pPr marL="0" indent="0" algn="ctr">
              <a:lnSpc>
                <a:spcPct val="110000"/>
              </a:lnSpc>
              <a:spcAft>
                <a:spcPts val="2400"/>
              </a:spcAft>
              <a:buNone/>
            </a:pPr>
            <a:r>
              <a:rPr lang="en-US" altLang="en-US" sz="2600" b="1" i="1" kern="0" dirty="0">
                <a:latin typeface="Arial" panose="020B0604020202020204" pitchFamily="34" charset="0"/>
                <a:cs typeface="Arial" panose="020B0604020202020204" pitchFamily="34" charset="0"/>
              </a:rPr>
              <a:t>Ready to move to interview process?</a:t>
            </a:r>
          </a:p>
          <a:p>
            <a:pPr marL="0" indent="0" algn="just">
              <a:lnSpc>
                <a:spcPct val="100000"/>
              </a:lnSpc>
              <a:buNone/>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7AB1B468-AD60-6243-C23D-106968350693}"/>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176314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CA04C-19A8-51D5-D64C-1F4AE1B09E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E17B3E-2551-2B4C-DED6-650DB3C8D1FB}"/>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Interview Process</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79D1236F-F638-8F75-78E0-FD67B06344BC}"/>
              </a:ext>
            </a:extLst>
          </p:cNvPr>
          <p:cNvSpPr>
            <a:spLocks noGrp="1"/>
          </p:cNvSpPr>
          <p:nvPr>
            <p:ph idx="1"/>
          </p:nvPr>
        </p:nvSpPr>
        <p:spPr>
          <a:xfrm>
            <a:off x="533072" y="1371600"/>
            <a:ext cx="8456940" cy="5241235"/>
          </a:xfrm>
        </p:spPr>
        <p:txBody>
          <a:bodyPr>
            <a:normAutofit lnSpcReduction="10000"/>
          </a:bodyPr>
          <a:lstStyle/>
          <a:p>
            <a:pPr marL="0" indent="0" algn="just">
              <a:lnSpc>
                <a:spcPct val="100000"/>
              </a:lnSpc>
              <a:buNone/>
            </a:pPr>
            <a:endParaRPr lang="en-US" altLang="en-US" sz="2200" kern="0" dirty="0">
              <a:latin typeface="Arial" panose="020B0604020202020204" pitchFamily="34" charset="0"/>
              <a:cs typeface="Arial" panose="020B0604020202020204" pitchFamily="34" charset="0"/>
            </a:endParaRPr>
          </a:p>
          <a:p>
            <a:pPr marL="228531" lvl="1" algn="just">
              <a:lnSpc>
                <a:spcPct val="100000"/>
              </a:lnSpc>
              <a:spcBef>
                <a:spcPts val="1000"/>
              </a:spcBef>
              <a:spcAft>
                <a:spcPts val="2400"/>
              </a:spcAft>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Be cautious and calculated when asking questions aimed at specific skills</a:t>
            </a:r>
          </a:p>
          <a:p>
            <a:pPr marL="228531" lvl="2" algn="just">
              <a:lnSpc>
                <a:spcPct val="100000"/>
              </a:lnSpc>
              <a:spcBef>
                <a:spcPts val="1000"/>
              </a:spcBef>
              <a:spcAft>
                <a:spcPts val="2400"/>
              </a:spcAft>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Replace </a:t>
            </a:r>
            <a:r>
              <a:rPr lang="en-US" altLang="en-US" sz="2200" i="1" kern="0" dirty="0">
                <a:latin typeface="Arial" panose="020B0604020202020204" pitchFamily="34" charset="0"/>
                <a:cs typeface="Arial" panose="020B0604020202020204" pitchFamily="34" charset="0"/>
              </a:rPr>
              <a:t>“tell me about yourself” </a:t>
            </a:r>
            <a:r>
              <a:rPr lang="en-US" altLang="en-US" sz="2200" kern="0" dirty="0">
                <a:latin typeface="Arial" panose="020B0604020202020204" pitchFamily="34" charset="0"/>
                <a:cs typeface="Arial" panose="020B0604020202020204" pitchFamily="34" charset="0"/>
              </a:rPr>
              <a:t>with questions focused on the essential functions of the job</a:t>
            </a:r>
          </a:p>
          <a:p>
            <a:pPr marL="228531" lvl="2" algn="just">
              <a:lnSpc>
                <a:spcPct val="100000"/>
              </a:lnSpc>
              <a:spcBef>
                <a:spcPts val="1000"/>
              </a:spcBef>
              <a:spcAft>
                <a:spcPts val="2400"/>
              </a:spcAft>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Ask the candidate for examples of how they have or would handle scenarios that illustrate the need for certain skills</a:t>
            </a:r>
          </a:p>
          <a:p>
            <a:pPr marL="228531" lvl="2" algn="just">
              <a:lnSpc>
                <a:spcPct val="100000"/>
              </a:lnSpc>
              <a:spcBef>
                <a:spcPts val="1000"/>
              </a:spcBef>
              <a:spcAft>
                <a:spcPts val="2400"/>
              </a:spcAft>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NO questions regarding protected classes! </a:t>
            </a:r>
          </a:p>
          <a:p>
            <a:pPr marL="228531" lvl="2" algn="just">
              <a:lnSpc>
                <a:spcPct val="100000"/>
              </a:lnSpc>
              <a:spcBef>
                <a:spcPts val="1000"/>
              </a:spcBef>
              <a:spcAft>
                <a:spcPts val="2400"/>
              </a:spcAft>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NO questions about wage history!</a:t>
            </a:r>
          </a:p>
          <a:p>
            <a:pPr algn="just">
              <a:lnSpc>
                <a:spcPct val="100000"/>
              </a:lnSpc>
              <a:buFont typeface="Wingdings" panose="05000000000000000000" pitchFamily="2" charset="2"/>
              <a:buChar char="§"/>
            </a:pP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01EC1FE9-F048-56FF-AF64-710A99D033A2}"/>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6" name="Picture 5" descr="A person smiling at a person&#10;&#10;Description automatically generated">
            <a:extLst>
              <a:ext uri="{FF2B5EF4-FFF2-40B4-BE49-F238E27FC236}">
                <a16:creationId xmlns:a16="http://schemas.microsoft.com/office/drawing/2014/main" id="{30D36D01-55B1-6A74-CF5E-51F11C2F0E0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33748" y="493203"/>
            <a:ext cx="2857500" cy="6364798"/>
          </a:xfrm>
          <a:prstGeom prst="rect">
            <a:avLst/>
          </a:prstGeom>
        </p:spPr>
      </p:pic>
    </p:spTree>
    <p:extLst>
      <p:ext uri="{BB962C8B-B14F-4D97-AF65-F5344CB8AC3E}">
        <p14:creationId xmlns:p14="http://schemas.microsoft.com/office/powerpoint/2010/main" val="105740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8CDE2-2073-E9B6-EBA8-46FAE2C46D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6B14E2-197E-5D39-3AE5-6A81C0781C40}"/>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Job Offer</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C9F41316-ED11-8985-B4DF-E348F8ECEA85}"/>
              </a:ext>
            </a:extLst>
          </p:cNvPr>
          <p:cNvSpPr>
            <a:spLocks noGrp="1"/>
          </p:cNvSpPr>
          <p:nvPr>
            <p:ph idx="1"/>
          </p:nvPr>
        </p:nvSpPr>
        <p:spPr>
          <a:xfrm>
            <a:off x="531812" y="1371600"/>
            <a:ext cx="8456940" cy="5257800"/>
          </a:xfrm>
        </p:spPr>
        <p:txBody>
          <a:bodyPr>
            <a:normAutofit fontScale="85000" lnSpcReduction="20000"/>
          </a:bodyPr>
          <a:lstStyle/>
          <a:p>
            <a:pPr marL="0" indent="0" algn="just">
              <a:lnSpc>
                <a:spcPct val="100000"/>
              </a:lnSpc>
              <a:buNone/>
            </a:pPr>
            <a:endParaRPr lang="en-US" altLang="en-US" sz="2200" kern="0" dirty="0">
              <a:latin typeface="Arial" panose="020B0604020202020204" pitchFamily="34" charset="0"/>
              <a:cs typeface="Arial" panose="020B0604020202020204" pitchFamily="34" charset="0"/>
            </a:endParaRPr>
          </a:p>
          <a:p>
            <a:pPr marL="228531" lvl="1" algn="just">
              <a:lnSpc>
                <a:spcPct val="100000"/>
              </a:lnSpc>
              <a:spcBef>
                <a:spcPts val="1000"/>
              </a:spcBef>
              <a:spcAft>
                <a:spcPts val="2400"/>
              </a:spcAft>
              <a:buFont typeface="Wingdings" panose="05000000000000000000" pitchFamily="2" charset="2"/>
              <a:buChar char="§"/>
            </a:pPr>
            <a:r>
              <a:rPr lang="en-US" altLang="en-US" sz="2400" b="1" kern="0" dirty="0">
                <a:latin typeface="Arial" panose="020B0604020202020204" pitchFamily="34" charset="0"/>
                <a:cs typeface="Arial" panose="020B0604020202020204" pitchFamily="34" charset="0"/>
              </a:rPr>
              <a:t>Job Offer Letter</a:t>
            </a:r>
          </a:p>
          <a:p>
            <a:pPr marL="685594" lvl="2" algn="just">
              <a:lnSpc>
                <a:spcPct val="120000"/>
              </a:lnSpc>
              <a:spcBef>
                <a:spcPts val="0"/>
              </a:spcBef>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Any contingencies?</a:t>
            </a:r>
          </a:p>
          <a:p>
            <a:pPr marL="457063" lvl="2" indent="0" algn="just">
              <a:lnSpc>
                <a:spcPct val="120000"/>
              </a:lnSpc>
              <a:spcBef>
                <a:spcPts val="0"/>
              </a:spcBef>
              <a:buNone/>
            </a:pPr>
            <a:endParaRPr lang="en-US" altLang="en-US" sz="2200" kern="0" dirty="0">
              <a:latin typeface="Arial" panose="020B0604020202020204" pitchFamily="34" charset="0"/>
              <a:cs typeface="Arial" panose="020B0604020202020204" pitchFamily="34" charset="0"/>
            </a:endParaRPr>
          </a:p>
          <a:p>
            <a:pPr marL="1199876" lvl="3" indent="-285750" algn="just">
              <a:lnSpc>
                <a:spcPct val="120000"/>
              </a:lnSpc>
              <a:spcBef>
                <a:spcPts val="0"/>
              </a:spcBef>
              <a:buFont typeface="Wingdings" panose="05000000000000000000" pitchFamily="2" charset="2"/>
              <a:buChar char="Ø"/>
            </a:pPr>
            <a:r>
              <a:rPr lang="en-US" altLang="en-US" sz="2000" kern="0" dirty="0">
                <a:latin typeface="Arial" panose="020B0604020202020204" pitchFamily="34" charset="0"/>
                <a:cs typeface="Arial" panose="020B0604020202020204" pitchFamily="34" charset="0"/>
              </a:rPr>
              <a:t>proper consent &amp; notices </a:t>
            </a:r>
          </a:p>
          <a:p>
            <a:pPr marL="914126" lvl="3" indent="0" algn="just">
              <a:lnSpc>
                <a:spcPct val="120000"/>
              </a:lnSpc>
              <a:spcBef>
                <a:spcPts val="0"/>
              </a:spcBef>
              <a:buNone/>
            </a:pPr>
            <a:endParaRPr lang="en-US" altLang="en-US" sz="2000" kern="0" dirty="0">
              <a:latin typeface="Arial" panose="020B0604020202020204" pitchFamily="34" charset="0"/>
              <a:cs typeface="Arial" panose="020B0604020202020204" pitchFamily="34" charset="0"/>
            </a:endParaRPr>
          </a:p>
          <a:p>
            <a:pPr marL="685594" lvl="2" algn="just">
              <a:lnSpc>
                <a:spcPct val="120000"/>
              </a:lnSpc>
              <a:spcBef>
                <a:spcPts val="0"/>
              </a:spcBef>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Employment Agreement?</a:t>
            </a:r>
          </a:p>
          <a:p>
            <a:pPr marL="457063" lvl="2" indent="0" algn="just">
              <a:lnSpc>
                <a:spcPct val="120000"/>
              </a:lnSpc>
              <a:spcBef>
                <a:spcPts val="0"/>
              </a:spcBef>
              <a:buNone/>
            </a:pPr>
            <a:endParaRPr lang="en-US" altLang="en-US" sz="2200" kern="0" dirty="0">
              <a:latin typeface="Arial" panose="020B0604020202020204" pitchFamily="34" charset="0"/>
              <a:cs typeface="Arial" panose="020B0604020202020204" pitchFamily="34" charset="0"/>
            </a:endParaRPr>
          </a:p>
          <a:p>
            <a:pPr marL="685594" lvl="2" algn="just">
              <a:lnSpc>
                <a:spcPct val="120000"/>
              </a:lnSpc>
              <a:spcBef>
                <a:spcPts val="0"/>
              </a:spcBef>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Restrictive Covenants?</a:t>
            </a:r>
          </a:p>
          <a:p>
            <a:pPr marL="457063" lvl="2" indent="0" algn="just">
              <a:lnSpc>
                <a:spcPct val="120000"/>
              </a:lnSpc>
              <a:spcBef>
                <a:spcPts val="0"/>
              </a:spcBef>
              <a:buNone/>
            </a:pPr>
            <a:endParaRPr lang="en-US" altLang="en-US" sz="2200" kern="0" dirty="0">
              <a:latin typeface="Arial" panose="020B0604020202020204" pitchFamily="34" charset="0"/>
              <a:cs typeface="Arial" panose="020B0604020202020204" pitchFamily="34" charset="0"/>
            </a:endParaRPr>
          </a:p>
          <a:p>
            <a:pPr marL="685594" lvl="2" algn="just">
              <a:lnSpc>
                <a:spcPct val="120000"/>
              </a:lnSpc>
              <a:spcBef>
                <a:spcPts val="0"/>
              </a:spcBef>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Location in which job needs to be performed </a:t>
            </a:r>
          </a:p>
          <a:p>
            <a:pPr marL="457063" lvl="2" indent="0" algn="just">
              <a:lnSpc>
                <a:spcPct val="120000"/>
              </a:lnSpc>
              <a:spcBef>
                <a:spcPts val="0"/>
              </a:spcBef>
              <a:buNone/>
            </a:pPr>
            <a:endParaRPr lang="en-US" altLang="en-US" sz="2200" kern="0" dirty="0">
              <a:latin typeface="Arial" panose="020B0604020202020204" pitchFamily="34" charset="0"/>
              <a:cs typeface="Arial" panose="020B0604020202020204" pitchFamily="34" charset="0"/>
            </a:endParaRPr>
          </a:p>
          <a:p>
            <a:pPr marL="685594" lvl="2" algn="just">
              <a:lnSpc>
                <a:spcPct val="120000"/>
              </a:lnSpc>
              <a:spcBef>
                <a:spcPts val="0"/>
              </a:spcBef>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Too many promises?</a:t>
            </a:r>
          </a:p>
          <a:p>
            <a:pPr marL="457063" lvl="2" indent="0" algn="just">
              <a:lnSpc>
                <a:spcPct val="120000"/>
              </a:lnSpc>
              <a:spcBef>
                <a:spcPts val="0"/>
              </a:spcBef>
              <a:buNone/>
            </a:pPr>
            <a:endParaRPr lang="en-US" altLang="en-US" sz="2400" b="1" kern="0" dirty="0">
              <a:latin typeface="Arial" panose="020B0604020202020204" pitchFamily="34" charset="0"/>
              <a:cs typeface="Arial" panose="020B0604020202020204" pitchFamily="34" charset="0"/>
            </a:endParaRPr>
          </a:p>
          <a:p>
            <a:pPr marL="228531" lvl="1" algn="just">
              <a:lnSpc>
                <a:spcPct val="100000"/>
              </a:lnSpc>
              <a:spcBef>
                <a:spcPts val="1000"/>
              </a:spcBef>
              <a:spcAft>
                <a:spcPts val="2400"/>
              </a:spcAft>
              <a:buFont typeface="Wingdings" panose="05000000000000000000" pitchFamily="2" charset="2"/>
              <a:buChar char="§"/>
            </a:pPr>
            <a:r>
              <a:rPr lang="en-US" altLang="en-US" sz="2400" b="1" kern="0" dirty="0">
                <a:latin typeface="Arial" panose="020B0604020202020204" pitchFamily="34" charset="0"/>
                <a:cs typeface="Arial" panose="020B0604020202020204" pitchFamily="34" charset="0"/>
              </a:rPr>
              <a:t>Job Description</a:t>
            </a: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6231017E-3551-B7C0-5D72-B04BA8BF42F1}"/>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7" name="Picture 6" descr="A person holding a pen and paper&#10;&#10;Description automatically generated">
            <a:extLst>
              <a:ext uri="{FF2B5EF4-FFF2-40B4-BE49-F238E27FC236}">
                <a16:creationId xmlns:a16="http://schemas.microsoft.com/office/drawing/2014/main" id="{96A63F6A-4E47-A7B0-AAA1-AFDD12A0DC5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94612" y="499828"/>
            <a:ext cx="4494213" cy="6358172"/>
          </a:xfrm>
          <a:prstGeom prst="rect">
            <a:avLst/>
          </a:prstGeom>
        </p:spPr>
      </p:pic>
    </p:spTree>
    <p:extLst>
      <p:ext uri="{BB962C8B-B14F-4D97-AF65-F5344CB8AC3E}">
        <p14:creationId xmlns:p14="http://schemas.microsoft.com/office/powerpoint/2010/main" val="394054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2C7D3-BF7D-9D30-6310-5B22977F18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56314-DC8B-8FA2-B7C0-75ED9B8B9739}"/>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Pay Equity</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265581C7-FE3B-5C63-C70E-25BBA4CEA991}"/>
              </a:ext>
            </a:extLst>
          </p:cNvPr>
          <p:cNvSpPr>
            <a:spLocks noGrp="1"/>
          </p:cNvSpPr>
          <p:nvPr>
            <p:ph idx="1"/>
          </p:nvPr>
        </p:nvSpPr>
        <p:spPr>
          <a:xfrm>
            <a:off x="912812" y="1371600"/>
            <a:ext cx="10591800" cy="5012635"/>
          </a:xfrm>
        </p:spPr>
        <p:txBody>
          <a:bodyPr>
            <a:normAutofit/>
          </a:bodyPr>
          <a:lstStyle/>
          <a:p>
            <a:pPr marL="0" indent="0" algn="just">
              <a:lnSpc>
                <a:spcPct val="100000"/>
              </a:lnSpc>
              <a:buNone/>
            </a:pPr>
            <a:endParaRPr lang="en-US" altLang="en-US" sz="2200" kern="0" dirty="0">
              <a:latin typeface="Arial" panose="020B0604020202020204" pitchFamily="34" charset="0"/>
              <a:cs typeface="Arial" panose="020B0604020202020204" pitchFamily="34" charset="0"/>
            </a:endParaRPr>
          </a:p>
          <a:p>
            <a:pPr marL="228531" lvl="1" algn="just">
              <a:lnSpc>
                <a:spcPct val="100000"/>
              </a:lnSpc>
              <a:spcBef>
                <a:spcPts val="1000"/>
              </a:spcBef>
              <a:spcAft>
                <a:spcPts val="2400"/>
              </a:spcAft>
              <a:buFont typeface="Wingdings" panose="05000000000000000000" pitchFamily="2" charset="2"/>
              <a:buChar char="§"/>
              <a:defRPr/>
            </a:pPr>
            <a:r>
              <a:rPr lang="en-US" altLang="en-US" sz="2200" kern="0" dirty="0">
                <a:latin typeface="Arial" panose="020B0604020202020204" pitchFamily="34" charset="0"/>
                <a:cs typeface="Arial" panose="020B0604020202020204" pitchFamily="34" charset="0"/>
              </a:rPr>
              <a:t>Took effect July 1, 2018</a:t>
            </a:r>
          </a:p>
          <a:p>
            <a:pPr marL="228531" lvl="1" algn="just">
              <a:lnSpc>
                <a:spcPct val="100000"/>
              </a:lnSpc>
              <a:spcBef>
                <a:spcPts val="1000"/>
              </a:spcBef>
              <a:spcAft>
                <a:spcPts val="2400"/>
              </a:spcAft>
              <a:buFont typeface="Wingdings" panose="05000000000000000000" pitchFamily="2" charset="2"/>
              <a:buChar char="§"/>
              <a:defRPr/>
            </a:pPr>
            <a:r>
              <a:rPr lang="en-US" altLang="en-US" sz="2200" kern="0" dirty="0">
                <a:latin typeface="Arial" panose="020B0604020202020204" pitchFamily="34" charset="0"/>
                <a:cs typeface="Arial" panose="020B0604020202020204" pitchFamily="34" charset="0"/>
              </a:rPr>
              <a:t>Same pay for comparable work between genders</a:t>
            </a:r>
          </a:p>
          <a:p>
            <a:pPr marL="228531" lvl="1" algn="just">
              <a:lnSpc>
                <a:spcPct val="100000"/>
              </a:lnSpc>
              <a:spcBef>
                <a:spcPts val="1000"/>
              </a:spcBef>
              <a:spcAft>
                <a:spcPts val="2400"/>
              </a:spcAft>
              <a:buFont typeface="Wingdings" panose="05000000000000000000" pitchFamily="2" charset="2"/>
              <a:buChar char="§"/>
              <a:defRPr/>
            </a:pPr>
            <a:r>
              <a:rPr lang="en-US" altLang="en-US" sz="2200" kern="0" dirty="0">
                <a:latin typeface="Arial" panose="020B0604020202020204" pitchFamily="34" charset="0"/>
                <a:cs typeface="Arial" panose="020B0604020202020204" pitchFamily="34" charset="0"/>
              </a:rPr>
              <a:t>If work is comparable, any identified difference in pay must be explained by one of only six exceptions </a:t>
            </a:r>
          </a:p>
          <a:p>
            <a:pPr marL="228531" lvl="1" algn="just">
              <a:lnSpc>
                <a:spcPct val="100000"/>
              </a:lnSpc>
              <a:spcBef>
                <a:spcPts val="1000"/>
              </a:spcBef>
              <a:spcAft>
                <a:spcPts val="2400"/>
              </a:spcAft>
              <a:buFont typeface="Wingdings" panose="05000000000000000000" pitchFamily="2" charset="2"/>
              <a:buChar char="§"/>
              <a:defRPr/>
            </a:pPr>
            <a:r>
              <a:rPr lang="en-US" sz="2200" kern="0" dirty="0">
                <a:latin typeface="Arial" panose="020B0604020202020204" pitchFamily="34" charset="0"/>
                <a:cs typeface="Arial" panose="020B0604020202020204" pitchFamily="34" charset="0"/>
              </a:rPr>
              <a:t>Cannot ask about salary history</a:t>
            </a: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2DA59674-940A-8B0B-E010-06CDF2C8DD80}"/>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153717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458C4-E2F9-F22E-C4AC-60F1C1387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87D00-0A06-CA11-2004-01BE06CBC6B9}"/>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Pay Equity</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66C0CE72-75E6-2F46-F4F9-464311DFFF4A}"/>
              </a:ext>
            </a:extLst>
          </p:cNvPr>
          <p:cNvSpPr>
            <a:spLocks noGrp="1"/>
          </p:cNvSpPr>
          <p:nvPr>
            <p:ph idx="1"/>
          </p:nvPr>
        </p:nvSpPr>
        <p:spPr>
          <a:xfrm>
            <a:off x="912812" y="1371600"/>
            <a:ext cx="10591800" cy="5012635"/>
          </a:xfrm>
        </p:spPr>
        <p:txBody>
          <a:bodyPr>
            <a:normAutofit/>
          </a:bodyPr>
          <a:lstStyle/>
          <a:p>
            <a:pPr marL="0" indent="0" algn="just">
              <a:lnSpc>
                <a:spcPct val="100000"/>
              </a:lnSpc>
              <a:buNone/>
            </a:pPr>
            <a:endParaRPr lang="en-US" altLang="en-US" sz="2200" kern="0" dirty="0">
              <a:latin typeface="Arial" panose="020B0604020202020204" pitchFamily="34" charset="0"/>
              <a:cs typeface="Arial" panose="020B0604020202020204" pitchFamily="34" charset="0"/>
            </a:endParaRPr>
          </a:p>
          <a:p>
            <a:pPr marL="0" lvl="1" indent="0" algn="just">
              <a:lnSpc>
                <a:spcPct val="110000"/>
              </a:lnSpc>
              <a:spcBef>
                <a:spcPts val="1000"/>
              </a:spcBef>
              <a:spcAft>
                <a:spcPts val="2400"/>
              </a:spcAft>
              <a:buClr>
                <a:srgbClr val="134E8D"/>
              </a:buClr>
              <a:buNone/>
              <a:defRPr/>
            </a:pPr>
            <a:r>
              <a:rPr lang="en-US" altLang="en-US" sz="2200" b="1" u="sng" kern="0" dirty="0">
                <a:latin typeface="Arial" panose="020B0604020202020204" pitchFamily="34" charset="0"/>
                <a:cs typeface="Arial" panose="020B0604020202020204" pitchFamily="34" charset="0"/>
              </a:rPr>
              <a:t>Wage History: To Ask or Not To Ask?</a:t>
            </a:r>
          </a:p>
          <a:p>
            <a:pPr marL="228531" lvl="1" algn="just">
              <a:lnSpc>
                <a:spcPct val="110000"/>
              </a:lnSpc>
              <a:spcBef>
                <a:spcPts val="1000"/>
              </a:spcBef>
              <a:spcAft>
                <a:spcPts val="2400"/>
              </a:spcAft>
              <a:buClr>
                <a:srgbClr val="134E8D"/>
              </a:buClr>
              <a:buFont typeface="Wingdings" panose="05000000000000000000" pitchFamily="2" charset="2"/>
              <a:buChar char="§"/>
              <a:defRPr/>
            </a:pPr>
            <a:r>
              <a:rPr lang="en-US" altLang="en-US" sz="2200" kern="0" dirty="0">
                <a:latin typeface="Arial" panose="020B0604020202020204" pitchFamily="34" charset="0"/>
                <a:cs typeface="Arial" panose="020B0604020202020204" pitchFamily="34" charset="0"/>
              </a:rPr>
              <a:t>Employers may not seek wage history from the candidate except</a:t>
            </a:r>
          </a:p>
          <a:p>
            <a:pPr marL="742813" lvl="2" indent="-285750" algn="just">
              <a:lnSpc>
                <a:spcPct val="110000"/>
              </a:lnSpc>
              <a:spcBef>
                <a:spcPts val="1000"/>
              </a:spcBef>
              <a:spcAft>
                <a:spcPts val="2400"/>
              </a:spcAft>
              <a:buClr>
                <a:srgbClr val="134E8D"/>
              </a:buClr>
              <a:defRPr/>
            </a:pPr>
            <a:r>
              <a:rPr lang="en-US" altLang="en-US" sz="2200" kern="0" dirty="0">
                <a:latin typeface="Arial" panose="020B0604020202020204" pitchFamily="34" charset="0"/>
                <a:cs typeface="Arial" panose="020B0604020202020204" pitchFamily="34" charset="0"/>
              </a:rPr>
              <a:t>To confirm wage history info voluntarily shared by candidate, or</a:t>
            </a:r>
          </a:p>
          <a:p>
            <a:pPr marL="742813" lvl="2" indent="-285750" algn="just">
              <a:lnSpc>
                <a:spcPct val="110000"/>
              </a:lnSpc>
              <a:spcBef>
                <a:spcPts val="1000"/>
              </a:spcBef>
              <a:spcAft>
                <a:spcPts val="2400"/>
              </a:spcAft>
              <a:buClr>
                <a:srgbClr val="134E8D"/>
              </a:buClr>
              <a:defRPr/>
            </a:pPr>
            <a:r>
              <a:rPr lang="en-US" altLang="en-US" sz="2200" kern="0" dirty="0">
                <a:latin typeface="Arial" panose="020B0604020202020204" pitchFamily="34" charset="0"/>
                <a:cs typeface="Arial" panose="020B0604020202020204" pitchFamily="34" charset="0"/>
              </a:rPr>
              <a:t>After extending an offer of employment with compensation</a:t>
            </a:r>
          </a:p>
          <a:p>
            <a:pPr marL="228531" lvl="1" algn="just">
              <a:lnSpc>
                <a:spcPct val="110000"/>
              </a:lnSpc>
              <a:spcBef>
                <a:spcPts val="1000"/>
              </a:spcBef>
              <a:spcAft>
                <a:spcPts val="2400"/>
              </a:spcAft>
              <a:buClr>
                <a:srgbClr val="134E8D"/>
              </a:buClr>
              <a:buFont typeface="Wingdings" panose="05000000000000000000" pitchFamily="2" charset="2"/>
              <a:buChar char="§"/>
              <a:defRPr/>
            </a:pPr>
            <a:r>
              <a:rPr lang="en-US" altLang="en-US" sz="2200" kern="0" dirty="0">
                <a:latin typeface="Arial" panose="020B0604020202020204" pitchFamily="34" charset="0"/>
                <a:cs typeface="Arial" panose="020B0604020202020204" pitchFamily="34" charset="0"/>
              </a:rPr>
              <a:t>Employers may not screen candidates based on previous wages or require a candidate’s wage history to meet certain criteria</a:t>
            </a: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CD112598-CF02-05DC-F2A0-9038EB11A69B}"/>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192482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D201-B677-0020-0A46-F326BCC77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AE8EC5-32EE-39EC-A012-40BCA23C3F8E}"/>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Pay Equity</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033F5602-1667-C51D-0DD4-6B50948E772B}"/>
              </a:ext>
            </a:extLst>
          </p:cNvPr>
          <p:cNvSpPr>
            <a:spLocks noGrp="1"/>
          </p:cNvSpPr>
          <p:nvPr>
            <p:ph idx="1"/>
          </p:nvPr>
        </p:nvSpPr>
        <p:spPr>
          <a:xfrm>
            <a:off x="912812" y="1371600"/>
            <a:ext cx="10591800" cy="5012635"/>
          </a:xfrm>
        </p:spPr>
        <p:txBody>
          <a:bodyPr>
            <a:normAutofit/>
          </a:bodyPr>
          <a:lstStyle/>
          <a:p>
            <a:pPr marL="0" indent="0" algn="just">
              <a:lnSpc>
                <a:spcPct val="100000"/>
              </a:lnSpc>
              <a:buNone/>
            </a:pPr>
            <a:endParaRPr lang="en-US" altLang="en-US" sz="2200" kern="0" dirty="0">
              <a:latin typeface="Arial" panose="020B0604020202020204" pitchFamily="34" charset="0"/>
              <a:cs typeface="Arial" panose="020B0604020202020204" pitchFamily="34" charset="0"/>
            </a:endParaRPr>
          </a:p>
          <a:p>
            <a:pPr marL="0" lvl="1" indent="0" algn="just">
              <a:lnSpc>
                <a:spcPct val="110000"/>
              </a:lnSpc>
              <a:spcBef>
                <a:spcPts val="1000"/>
              </a:spcBef>
              <a:spcAft>
                <a:spcPts val="2400"/>
              </a:spcAft>
              <a:buClr>
                <a:srgbClr val="134E8D"/>
              </a:buClr>
              <a:buNone/>
              <a:defRPr/>
            </a:pPr>
            <a:r>
              <a:rPr lang="en-US" altLang="en-US" sz="2400" b="1" u="sng" kern="0" dirty="0">
                <a:latin typeface="Arial" panose="020B0604020202020204" pitchFamily="34" charset="0"/>
                <a:cs typeface="Arial" panose="020B0604020202020204" pitchFamily="34" charset="0"/>
              </a:rPr>
              <a:t>Wage History: To Ask or Not To Ask?</a:t>
            </a:r>
          </a:p>
          <a:p>
            <a:pPr marL="545400" lvl="2" indent="-342900">
              <a:spcBef>
                <a:spcPts val="0"/>
              </a:spcBef>
              <a:spcAft>
                <a:spcPts val="2250"/>
              </a:spcAft>
              <a:buClr>
                <a:srgbClr val="134E8D"/>
              </a:buClr>
              <a:defRPr/>
            </a:pPr>
            <a:r>
              <a:rPr lang="en-US" altLang="en-US" sz="2400" dirty="0">
                <a:solidFill>
                  <a:schemeClr val="tx1"/>
                </a:solidFill>
                <a:latin typeface="Arial" panose="020B0604020202020204" pitchFamily="34" charset="0"/>
                <a:cs typeface="Arial" panose="020B0604020202020204" pitchFamily="34" charset="0"/>
              </a:rPr>
              <a:t>Employers may ask candidates about their salary requirements or expectations BUT…</a:t>
            </a:r>
          </a:p>
          <a:p>
            <a:pPr marL="202500" lvl="2" indent="0">
              <a:spcBef>
                <a:spcPts val="0"/>
              </a:spcBef>
              <a:spcAft>
                <a:spcPts val="2250"/>
              </a:spcAft>
              <a:buClr>
                <a:srgbClr val="134E8D"/>
              </a:buClr>
              <a:buNone/>
              <a:defRPr/>
            </a:pPr>
            <a:endParaRPr lang="en-US" altLang="en-US" sz="2400" dirty="0">
              <a:solidFill>
                <a:schemeClr val="tx1"/>
              </a:solidFill>
              <a:latin typeface="Arial" panose="020B0604020202020204" pitchFamily="34" charset="0"/>
              <a:cs typeface="Arial" panose="020B0604020202020204" pitchFamily="34" charset="0"/>
            </a:endParaRPr>
          </a:p>
          <a:p>
            <a:pPr marL="545400" lvl="2" indent="-342900">
              <a:spcBef>
                <a:spcPts val="0"/>
              </a:spcBef>
              <a:spcAft>
                <a:spcPts val="2250"/>
              </a:spcAft>
              <a:buClr>
                <a:srgbClr val="134E8D"/>
              </a:buClr>
              <a:defRPr/>
            </a:pPr>
            <a:r>
              <a:rPr lang="en-US" altLang="en-US" sz="2400" dirty="0">
                <a:solidFill>
                  <a:schemeClr val="tx1"/>
                </a:solidFill>
                <a:latin typeface="Arial" panose="020B0604020202020204" pitchFamily="34" charset="0"/>
                <a:cs typeface="Arial" panose="020B0604020202020204" pitchFamily="34" charset="0"/>
              </a:rPr>
              <a:t>Be sure that questions are not framed or posed in a way that is intended to elicit information from the candidate about wage history.</a:t>
            </a: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9D5A1882-52B5-A405-45C1-191177FA80CB}"/>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55475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66F-F9D0-DFA6-4323-FE437AC8C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EEA03-B260-FD95-F631-B3DF0F37A404}"/>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Pay Equity</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056323F1-3190-FA06-C634-286F8946C0BE}"/>
              </a:ext>
            </a:extLst>
          </p:cNvPr>
          <p:cNvSpPr>
            <a:spLocks noGrp="1"/>
          </p:cNvSpPr>
          <p:nvPr>
            <p:ph idx="1"/>
          </p:nvPr>
        </p:nvSpPr>
        <p:spPr>
          <a:xfrm>
            <a:off x="912812" y="1371600"/>
            <a:ext cx="11125200" cy="5257800"/>
          </a:xfrm>
        </p:spPr>
        <p:txBody>
          <a:bodyPr>
            <a:normAutofit/>
          </a:bodyPr>
          <a:lstStyle/>
          <a:p>
            <a:pPr marL="0" indent="0" algn="just">
              <a:lnSpc>
                <a:spcPct val="100000"/>
              </a:lnSpc>
              <a:buNone/>
            </a:pPr>
            <a:endParaRPr lang="en-US" altLang="en-US" sz="2200" kern="0" dirty="0">
              <a:latin typeface="Arial" panose="020B0604020202020204" pitchFamily="34" charset="0"/>
              <a:cs typeface="Arial" panose="020B0604020202020204" pitchFamily="34" charset="0"/>
            </a:endParaRPr>
          </a:p>
          <a:p>
            <a:pPr marL="0" lvl="1" indent="0" algn="just">
              <a:lnSpc>
                <a:spcPct val="110000"/>
              </a:lnSpc>
              <a:spcBef>
                <a:spcPts val="1000"/>
              </a:spcBef>
              <a:spcAft>
                <a:spcPts val="2400"/>
              </a:spcAft>
              <a:buClr>
                <a:srgbClr val="134E8D"/>
              </a:buClr>
              <a:buNone/>
              <a:defRPr/>
            </a:pPr>
            <a:r>
              <a:rPr lang="en-US" altLang="en-US" sz="2400" b="1" u="sng" kern="0" dirty="0">
                <a:latin typeface="Arial" panose="020B0604020202020204" pitchFamily="34" charset="0"/>
                <a:cs typeface="Arial" panose="020B0604020202020204" pitchFamily="34" charset="0"/>
              </a:rPr>
              <a:t>Comparable Work </a:t>
            </a:r>
          </a:p>
          <a:p>
            <a:pPr marL="545400" lvl="2" indent="-342900">
              <a:lnSpc>
                <a:spcPct val="100000"/>
              </a:lnSpc>
              <a:spcBef>
                <a:spcPts val="0"/>
              </a:spcBef>
              <a:buClr>
                <a:schemeClr val="tx1"/>
              </a:buClr>
              <a:buSzPct val="92000"/>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To be “comparable work,” the positions must require substantially similar</a:t>
            </a:r>
          </a:p>
          <a:p>
            <a:pPr marL="1002463" lvl="3" indent="-342900">
              <a:lnSpc>
                <a:spcPct val="100000"/>
              </a:lnSpc>
              <a:spcBef>
                <a:spcPts val="0"/>
              </a:spcBef>
              <a:buClr>
                <a:srgbClr val="134E8D"/>
              </a:buClr>
              <a:buSzPct val="92000"/>
              <a:defRPr/>
            </a:pPr>
            <a:r>
              <a:rPr lang="en-US" altLang="en-US" sz="2400" b="1" i="1" dirty="0">
                <a:latin typeface="Arial" panose="020B0604020202020204" pitchFamily="34" charset="0"/>
                <a:cs typeface="Arial" panose="020B0604020202020204" pitchFamily="34" charset="0"/>
              </a:rPr>
              <a:t>Skill: </a:t>
            </a:r>
            <a:r>
              <a:rPr lang="en-US" altLang="en-US" sz="2400" dirty="0">
                <a:latin typeface="Arial" panose="020B0604020202020204" pitchFamily="34" charset="0"/>
                <a:cs typeface="Arial" panose="020B0604020202020204" pitchFamily="34" charset="0"/>
              </a:rPr>
              <a:t>experience, education and training the job actually requires</a:t>
            </a:r>
          </a:p>
          <a:p>
            <a:pPr marL="1002463" lvl="3" indent="-342900">
              <a:lnSpc>
                <a:spcPct val="100000"/>
              </a:lnSpc>
              <a:spcBef>
                <a:spcPts val="0"/>
              </a:spcBef>
              <a:spcAft>
                <a:spcPts val="2250"/>
              </a:spcAft>
              <a:buClr>
                <a:srgbClr val="134E8D"/>
              </a:buClr>
              <a:buSzPct val="75000"/>
              <a:defRPr/>
            </a:pPr>
            <a:r>
              <a:rPr lang="en-US" altLang="en-US" sz="2400" b="1" i="1" dirty="0">
                <a:latin typeface="Arial" panose="020B0604020202020204" pitchFamily="34" charset="0"/>
                <a:cs typeface="Arial" panose="020B0604020202020204" pitchFamily="34" charset="0"/>
              </a:rPr>
              <a:t>Effort: </a:t>
            </a:r>
            <a:r>
              <a:rPr lang="en-US" altLang="en-US" sz="2400" dirty="0">
                <a:latin typeface="Arial" panose="020B0604020202020204" pitchFamily="34" charset="0"/>
                <a:cs typeface="Arial" panose="020B0604020202020204" pitchFamily="34" charset="0"/>
              </a:rPr>
              <a:t>amount of physical/mental exertion needed for the job</a:t>
            </a:r>
          </a:p>
          <a:p>
            <a:pPr marL="1002463" lvl="3" indent="-342900">
              <a:lnSpc>
                <a:spcPct val="100000"/>
              </a:lnSpc>
              <a:spcBef>
                <a:spcPts val="0"/>
              </a:spcBef>
              <a:spcAft>
                <a:spcPts val="2250"/>
              </a:spcAft>
              <a:buClr>
                <a:srgbClr val="134E8D"/>
              </a:buClr>
              <a:buSzPct val="75000"/>
              <a:defRPr/>
            </a:pPr>
            <a:r>
              <a:rPr lang="en-US" altLang="en-US" sz="2400" b="1" i="1" dirty="0">
                <a:latin typeface="Arial" panose="020B0604020202020204" pitchFamily="34" charset="0"/>
                <a:cs typeface="Arial" panose="020B0604020202020204" pitchFamily="34" charset="0"/>
              </a:rPr>
              <a:t>Responsibility: </a:t>
            </a:r>
            <a:r>
              <a:rPr lang="en-US" altLang="en-US" sz="2400" dirty="0">
                <a:latin typeface="Arial" panose="020B0604020202020204" pitchFamily="34" charset="0"/>
                <a:cs typeface="Arial" panose="020B0604020202020204" pitchFamily="34" charset="0"/>
              </a:rPr>
              <a:t>degree of supervision and decision-making involved</a:t>
            </a:r>
          </a:p>
          <a:p>
            <a:pPr marL="545400" lvl="2" indent="-342900">
              <a:spcBef>
                <a:spcPts val="0"/>
              </a:spcBef>
              <a:spcAft>
                <a:spcPts val="2250"/>
              </a:spcAft>
              <a:buClr>
                <a:srgbClr val="134E8D"/>
              </a:buClr>
              <a:buSzPct val="92000"/>
              <a:defRPr/>
            </a:pPr>
            <a:r>
              <a:rPr lang="en-US" altLang="en-US" sz="2400" dirty="0">
                <a:latin typeface="Arial" panose="020B0604020202020204" pitchFamily="34" charset="0"/>
                <a:cs typeface="Arial" panose="020B0604020202020204" pitchFamily="34" charset="0"/>
              </a:rPr>
              <a:t>Be performed under similar working conditions</a:t>
            </a:r>
          </a:p>
          <a:p>
            <a:pPr marL="1002463" lvl="3" indent="-342900">
              <a:spcBef>
                <a:spcPts val="0"/>
              </a:spcBef>
              <a:spcAft>
                <a:spcPts val="2250"/>
              </a:spcAft>
              <a:buClr>
                <a:srgbClr val="134E8D"/>
              </a:buClr>
              <a:buSzPct val="92000"/>
              <a:defRPr/>
            </a:pPr>
            <a:r>
              <a:rPr lang="en-US" altLang="en-US" sz="2400" dirty="0">
                <a:latin typeface="Arial" panose="020B0604020202020204" pitchFamily="34" charset="0"/>
                <a:cs typeface="Arial" panose="020B0604020202020204" pitchFamily="34" charset="0"/>
              </a:rPr>
              <a:t>consider physical surroundings/hazards, shift differentials</a:t>
            </a:r>
          </a:p>
          <a:p>
            <a:pPr marL="545400" lvl="2" indent="-342900">
              <a:spcBef>
                <a:spcPts val="0"/>
              </a:spcBef>
              <a:spcAft>
                <a:spcPts val="2250"/>
              </a:spcAft>
              <a:buClr>
                <a:srgbClr val="134E8D"/>
              </a:buClr>
              <a:buSzPct val="92000"/>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Part-time/full-time positions may be paid differently</a:t>
            </a: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0A89C198-F507-1432-2EA4-B9DC2680D576}"/>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211272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D8891-4856-A46A-537F-9EF3FBC1C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F7F80-86F2-5904-EEC8-988C55DF3740}"/>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Pay Equity</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9028966F-6FE6-EC90-D667-00F73608860C}"/>
              </a:ext>
            </a:extLst>
          </p:cNvPr>
          <p:cNvSpPr>
            <a:spLocks noGrp="1"/>
          </p:cNvSpPr>
          <p:nvPr>
            <p:ph idx="1"/>
          </p:nvPr>
        </p:nvSpPr>
        <p:spPr>
          <a:xfrm>
            <a:off x="912812" y="1371600"/>
            <a:ext cx="11125200" cy="5257800"/>
          </a:xfrm>
        </p:spPr>
        <p:txBody>
          <a:bodyPr>
            <a:normAutofit/>
          </a:bodyPr>
          <a:lstStyle/>
          <a:p>
            <a:pPr marL="0" indent="0" algn="just">
              <a:lnSpc>
                <a:spcPct val="100000"/>
              </a:lnSpc>
              <a:buNone/>
            </a:pPr>
            <a:endParaRPr lang="en-US" altLang="en-US" sz="2200" kern="0" dirty="0">
              <a:latin typeface="Arial" panose="020B0604020202020204" pitchFamily="34" charset="0"/>
              <a:cs typeface="Arial" panose="020B0604020202020204" pitchFamily="34" charset="0"/>
            </a:endParaRPr>
          </a:p>
          <a:p>
            <a:pPr marL="0" lvl="1" indent="0" algn="just">
              <a:lnSpc>
                <a:spcPct val="110000"/>
              </a:lnSpc>
              <a:spcBef>
                <a:spcPts val="1000"/>
              </a:spcBef>
              <a:spcAft>
                <a:spcPts val="2400"/>
              </a:spcAft>
              <a:buClr>
                <a:srgbClr val="134E8D"/>
              </a:buClr>
              <a:buNone/>
              <a:defRPr/>
            </a:pPr>
            <a:r>
              <a:rPr lang="en-US" altLang="en-US" sz="2400" b="1" u="sng" kern="0" dirty="0">
                <a:latin typeface="Arial" panose="020B0604020202020204" pitchFamily="34" charset="0"/>
                <a:cs typeface="Arial" panose="020B0604020202020204" pitchFamily="34" charset="0"/>
              </a:rPr>
              <a:t>Variations In Wages OK if Based On</a:t>
            </a:r>
          </a:p>
          <a:p>
            <a:pPr marL="457200" lvl="1" indent="-457200" algn="just">
              <a:lnSpc>
                <a:spcPct val="120000"/>
              </a:lnSpc>
              <a:spcBef>
                <a:spcPts val="0"/>
              </a:spcBef>
              <a:buClr>
                <a:schemeClr val="tx1"/>
              </a:buClr>
              <a:buFont typeface="+mj-lt"/>
              <a:buAutoNum type="arabicPeriod"/>
              <a:defRPr/>
            </a:pPr>
            <a:r>
              <a:rPr lang="en-US" altLang="en-US" sz="2400" kern="0" dirty="0">
                <a:latin typeface="Arial" panose="020B0604020202020204" pitchFamily="34" charset="0"/>
                <a:cs typeface="Arial" panose="020B0604020202020204" pitchFamily="34" charset="0"/>
              </a:rPr>
              <a:t>System that rewards seniority with the employer</a:t>
            </a:r>
          </a:p>
          <a:p>
            <a:pPr marL="457200" lvl="1" indent="-457200" algn="just">
              <a:lnSpc>
                <a:spcPct val="120000"/>
              </a:lnSpc>
              <a:spcBef>
                <a:spcPts val="0"/>
              </a:spcBef>
              <a:buClr>
                <a:schemeClr val="tx1"/>
              </a:buClr>
              <a:buFont typeface="+mj-lt"/>
              <a:buAutoNum type="arabicPeriod"/>
              <a:defRPr/>
            </a:pPr>
            <a:r>
              <a:rPr lang="en-US" altLang="en-US" sz="2400" kern="0" dirty="0">
                <a:latin typeface="Arial" panose="020B0604020202020204" pitchFamily="34" charset="0"/>
                <a:cs typeface="Arial" panose="020B0604020202020204" pitchFamily="34" charset="0"/>
              </a:rPr>
              <a:t>Merit system</a:t>
            </a:r>
          </a:p>
          <a:p>
            <a:pPr marL="457200" lvl="1" indent="-457200" algn="just">
              <a:lnSpc>
                <a:spcPct val="120000"/>
              </a:lnSpc>
              <a:spcBef>
                <a:spcPts val="0"/>
              </a:spcBef>
              <a:buClr>
                <a:schemeClr val="tx1"/>
              </a:buClr>
              <a:buFont typeface="+mj-lt"/>
              <a:buAutoNum type="arabicPeriod"/>
              <a:defRPr/>
            </a:pPr>
            <a:r>
              <a:rPr lang="en-US" altLang="en-US" sz="2400" kern="0" dirty="0">
                <a:latin typeface="Arial" panose="020B0604020202020204" pitchFamily="34" charset="0"/>
                <a:cs typeface="Arial" panose="020B0604020202020204" pitchFamily="34" charset="0"/>
              </a:rPr>
              <a:t>System which measures earnings by quantity or quality of production, sales or revenue</a:t>
            </a:r>
          </a:p>
          <a:p>
            <a:pPr marL="457200" lvl="1" indent="-457200" algn="just">
              <a:lnSpc>
                <a:spcPct val="120000"/>
              </a:lnSpc>
              <a:spcBef>
                <a:spcPts val="0"/>
              </a:spcBef>
              <a:buClr>
                <a:schemeClr val="tx1"/>
              </a:buClr>
              <a:buFont typeface="+mj-lt"/>
              <a:buAutoNum type="arabicPeriod"/>
              <a:defRPr/>
            </a:pPr>
            <a:r>
              <a:rPr lang="en-US" altLang="en-US" sz="2400" kern="0" dirty="0">
                <a:latin typeface="Arial" panose="020B0604020202020204" pitchFamily="34" charset="0"/>
                <a:cs typeface="Arial" panose="020B0604020202020204" pitchFamily="34" charset="0"/>
              </a:rPr>
              <a:t>Geographic location in which job is performed </a:t>
            </a:r>
          </a:p>
          <a:p>
            <a:pPr marL="457200" lvl="1" indent="-457200" algn="just">
              <a:lnSpc>
                <a:spcPct val="120000"/>
              </a:lnSpc>
              <a:spcBef>
                <a:spcPts val="0"/>
              </a:spcBef>
              <a:buClr>
                <a:schemeClr val="tx1"/>
              </a:buClr>
              <a:buFont typeface="+mj-lt"/>
              <a:buAutoNum type="arabicPeriod"/>
              <a:defRPr/>
            </a:pPr>
            <a:r>
              <a:rPr lang="en-US" altLang="en-US" sz="2400" kern="0" dirty="0">
                <a:latin typeface="Arial" panose="020B0604020202020204" pitchFamily="34" charset="0"/>
                <a:cs typeface="Arial" panose="020B0604020202020204" pitchFamily="34" charset="0"/>
              </a:rPr>
              <a:t>Education, training or experience to the extent reasonably related to the particular job and consistent with business necessity</a:t>
            </a:r>
          </a:p>
          <a:p>
            <a:pPr marL="457200" lvl="1" indent="-457200" algn="just">
              <a:lnSpc>
                <a:spcPct val="120000"/>
              </a:lnSpc>
              <a:spcBef>
                <a:spcPts val="0"/>
              </a:spcBef>
              <a:buClr>
                <a:schemeClr val="tx1"/>
              </a:buClr>
              <a:buFont typeface="+mj-lt"/>
              <a:buAutoNum type="arabicPeriod"/>
              <a:defRPr/>
            </a:pPr>
            <a:r>
              <a:rPr lang="en-US" altLang="en-US" sz="2400" kern="0" dirty="0">
                <a:latin typeface="Arial" panose="020B0604020202020204" pitchFamily="34" charset="0"/>
                <a:cs typeface="Arial" panose="020B0604020202020204" pitchFamily="34" charset="0"/>
              </a:rPr>
              <a:t>Travel, if regular and necessary condition of job </a:t>
            </a: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C524113F-ABAC-0DBD-A731-D38F04AC7EE0}"/>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14512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PT Serif Bold" panose="020B0604020202020204" charset="0"/>
              </a:rPr>
              <a:t>Agenda</a:t>
            </a:r>
          </a:p>
        </p:txBody>
      </p:sp>
      <p:sp>
        <p:nvSpPr>
          <p:cNvPr id="14" name="Content Placeholder 13"/>
          <p:cNvSpPr>
            <a:spLocks noGrp="1"/>
          </p:cNvSpPr>
          <p:nvPr>
            <p:ph idx="1"/>
          </p:nvPr>
        </p:nvSpPr>
        <p:spPr>
          <a:xfrm>
            <a:off x="837982" y="1447800"/>
            <a:ext cx="10512862" cy="4729163"/>
          </a:xfrm>
        </p:spPr>
        <p:txBody>
          <a:bodyPr>
            <a:noAutofit/>
          </a:bodyPr>
          <a:lstStyle/>
          <a:p>
            <a:pPr algn="just">
              <a:lnSpc>
                <a:spcPct val="100000"/>
              </a:lnSpc>
              <a:buFont typeface="Wingdings" panose="05000000000000000000" pitchFamily="2" charset="2"/>
              <a:buChar char="§"/>
            </a:pPr>
            <a:r>
              <a:rPr lang="en-US" sz="2100" dirty="0">
                <a:solidFill>
                  <a:schemeClr val="tx1"/>
                </a:solidFill>
                <a:latin typeface="Arial" panose="020B0604020202020204" pitchFamily="34" charset="0"/>
                <a:cs typeface="Arial" panose="020B0604020202020204" pitchFamily="34" charset="0"/>
              </a:rPr>
              <a:t>Considerations Regarding The Hiring Process</a:t>
            </a:r>
          </a:p>
          <a:p>
            <a:pPr algn="just">
              <a:lnSpc>
                <a:spcPct val="100000"/>
              </a:lnSpc>
              <a:buFont typeface="Wingdings" panose="05000000000000000000" pitchFamily="2" charset="2"/>
              <a:buChar char="§"/>
            </a:pPr>
            <a:r>
              <a:rPr lang="en-US" sz="2100" dirty="0">
                <a:latin typeface="Arial" panose="020B0604020202020204" pitchFamily="34" charset="0"/>
                <a:cs typeface="Arial" panose="020B0604020202020204" pitchFamily="34" charset="0"/>
              </a:rPr>
              <a:t>The Basics: Applicable Employment Law Framework</a:t>
            </a:r>
          </a:p>
          <a:p>
            <a:pPr lvl="1" algn="just">
              <a:lnSpc>
                <a:spcPct val="100000"/>
              </a:lnSpc>
              <a:buFont typeface="Wingdings" panose="05000000000000000000" pitchFamily="2" charset="2"/>
              <a:buChar char="§"/>
            </a:pPr>
            <a:r>
              <a:rPr lang="en-US" sz="1700" dirty="0">
                <a:latin typeface="Arial" panose="020B0604020202020204" pitchFamily="34" charset="0"/>
                <a:cs typeface="Arial" panose="020B0604020202020204" pitchFamily="34" charset="0"/>
              </a:rPr>
              <a:t>At-Will Employment Doctrine and the exceptions</a:t>
            </a:r>
          </a:p>
          <a:p>
            <a:pPr lvl="1" algn="just">
              <a:lnSpc>
                <a:spcPct val="100000"/>
              </a:lnSpc>
              <a:buFont typeface="Wingdings" panose="05000000000000000000" pitchFamily="2" charset="2"/>
              <a:buChar char="§"/>
            </a:pPr>
            <a:r>
              <a:rPr lang="en-US" sz="1700" dirty="0">
                <a:latin typeface="Arial" panose="020B0604020202020204" pitchFamily="34" charset="0"/>
                <a:cs typeface="Arial" panose="020B0604020202020204" pitchFamily="34" charset="0"/>
              </a:rPr>
              <a:t>Discrimination</a:t>
            </a:r>
          </a:p>
          <a:p>
            <a:pPr lvl="1" algn="just">
              <a:lnSpc>
                <a:spcPct val="100000"/>
              </a:lnSpc>
              <a:buFont typeface="Wingdings" panose="05000000000000000000" pitchFamily="2" charset="2"/>
              <a:buChar char="§"/>
            </a:pPr>
            <a:r>
              <a:rPr lang="en-US" sz="1700" dirty="0">
                <a:latin typeface="Arial" panose="020B0604020202020204" pitchFamily="34" charset="0"/>
                <a:cs typeface="Arial" panose="020B0604020202020204" pitchFamily="34" charset="0"/>
              </a:rPr>
              <a:t>Retaliation</a:t>
            </a:r>
          </a:p>
          <a:p>
            <a:pPr lvl="1" algn="just">
              <a:lnSpc>
                <a:spcPct val="100000"/>
              </a:lnSpc>
              <a:buFont typeface="Wingdings" panose="05000000000000000000" pitchFamily="2" charset="2"/>
              <a:buChar char="§"/>
            </a:pPr>
            <a:r>
              <a:rPr lang="en-US" sz="1700" dirty="0">
                <a:latin typeface="Arial" panose="020B0604020202020204" pitchFamily="34" charset="0"/>
                <a:cs typeface="Arial" panose="020B0604020202020204" pitchFamily="34" charset="0"/>
              </a:rPr>
              <a:t>Leaves of Absence </a:t>
            </a:r>
          </a:p>
          <a:p>
            <a:pPr lvl="1" algn="just">
              <a:lnSpc>
                <a:spcPct val="100000"/>
              </a:lnSpc>
              <a:buFont typeface="Wingdings" panose="05000000000000000000" pitchFamily="2" charset="2"/>
              <a:buChar char="§"/>
            </a:pPr>
            <a:r>
              <a:rPr lang="en-US" sz="1700" dirty="0">
                <a:latin typeface="Arial" panose="020B0604020202020204" pitchFamily="34" charset="0"/>
                <a:cs typeface="Arial" panose="020B0604020202020204" pitchFamily="34" charset="0"/>
              </a:rPr>
              <a:t>Wage and Hour</a:t>
            </a:r>
          </a:p>
          <a:p>
            <a:pPr lvl="1" algn="just">
              <a:lnSpc>
                <a:spcPct val="100000"/>
              </a:lnSpc>
              <a:buFont typeface="Wingdings" panose="05000000000000000000" pitchFamily="2" charset="2"/>
              <a:buChar char="§"/>
            </a:pPr>
            <a:r>
              <a:rPr lang="en-US" sz="1700" dirty="0">
                <a:latin typeface="Arial" panose="020B0604020202020204" pitchFamily="34" charset="0"/>
                <a:cs typeface="Arial" panose="020B0604020202020204" pitchFamily="34" charset="0"/>
              </a:rPr>
              <a:t>Earned Sick Time</a:t>
            </a:r>
          </a:p>
          <a:p>
            <a:pPr lvl="1" algn="just">
              <a:lnSpc>
                <a:spcPct val="100000"/>
              </a:lnSpc>
              <a:buFont typeface="Wingdings" panose="05000000000000000000" pitchFamily="2" charset="2"/>
              <a:buChar char="§"/>
            </a:pPr>
            <a:r>
              <a:rPr lang="en-US" sz="1700" dirty="0">
                <a:latin typeface="Arial" panose="020B0604020202020204" pitchFamily="34" charset="0"/>
                <a:cs typeface="Arial" panose="020B0604020202020204" pitchFamily="34" charset="0"/>
              </a:rPr>
              <a:t>Personnel Records Statute</a:t>
            </a:r>
          </a:p>
          <a:p>
            <a:pPr algn="just">
              <a:lnSpc>
                <a:spcPct val="100000"/>
              </a:lnSpc>
              <a:buFont typeface="Wingdings" panose="05000000000000000000" pitchFamily="2" charset="2"/>
              <a:buChar char="§"/>
            </a:pPr>
            <a:r>
              <a:rPr lang="en-US" sz="2100" dirty="0">
                <a:solidFill>
                  <a:schemeClr val="tx1"/>
                </a:solidFill>
                <a:latin typeface="Arial" panose="020B0604020202020204" pitchFamily="34" charset="0"/>
                <a:cs typeface="Arial" panose="020B0604020202020204" pitchFamily="34" charset="0"/>
              </a:rPr>
              <a:t>Sev</a:t>
            </a:r>
            <a:r>
              <a:rPr lang="en-US" sz="2100" dirty="0">
                <a:latin typeface="Arial" panose="020B0604020202020204" pitchFamily="34" charset="0"/>
                <a:cs typeface="Arial" panose="020B0604020202020204" pitchFamily="34" charset="0"/>
              </a:rPr>
              <a:t>erance Considerations</a:t>
            </a:r>
          </a:p>
          <a:p>
            <a:pPr algn="just">
              <a:lnSpc>
                <a:spcPct val="100000"/>
              </a:lnSpc>
              <a:buFont typeface="Wingdings" panose="05000000000000000000" pitchFamily="2" charset="2"/>
              <a:buChar char="§"/>
            </a:pPr>
            <a:r>
              <a:rPr lang="en-US" sz="2100" dirty="0">
                <a:solidFill>
                  <a:schemeClr val="tx1"/>
                </a:solidFill>
                <a:latin typeface="Arial" panose="020B0604020202020204" pitchFamily="34" charset="0"/>
                <a:cs typeface="Arial" panose="020B0604020202020204" pitchFamily="34" charset="0"/>
              </a:rPr>
              <a:t>Best </a:t>
            </a:r>
            <a:r>
              <a:rPr lang="en-US" sz="2100" dirty="0">
                <a:latin typeface="Arial" panose="020B0604020202020204" pitchFamily="34" charset="0"/>
                <a:cs typeface="Arial" panose="020B0604020202020204" pitchFamily="34" charset="0"/>
              </a:rPr>
              <a:t>Practices</a:t>
            </a:r>
          </a:p>
          <a:p>
            <a:pPr algn="just">
              <a:lnSpc>
                <a:spcPct val="100000"/>
              </a:lnSpc>
              <a:buFont typeface="Wingdings" panose="05000000000000000000" pitchFamily="2" charset="2"/>
              <a:buChar char="§"/>
            </a:pPr>
            <a:r>
              <a:rPr lang="en-US" sz="2100" dirty="0">
                <a:latin typeface="Arial" panose="020B0604020202020204" pitchFamily="34" charset="0"/>
                <a:cs typeface="Arial" panose="020B0604020202020204" pitchFamily="34" charset="0"/>
              </a:rPr>
              <a:t>“Ask the Experts” Q&amp;A Section</a:t>
            </a:r>
            <a:endParaRPr lang="en-US" sz="2100" dirty="0">
              <a:solidFill>
                <a:schemeClr val="tx1"/>
              </a:solidFill>
              <a:latin typeface="Arial" panose="020B0604020202020204" pitchFamily="34" charset="0"/>
              <a:cs typeface="Arial" panose="020B0604020202020204" pitchFamily="34" charset="0"/>
            </a:endParaRPr>
          </a:p>
        </p:txBody>
      </p:sp>
      <p:sp>
        <p:nvSpPr>
          <p:cNvPr id="3" name="Freeform 4">
            <a:extLst>
              <a:ext uri="{FF2B5EF4-FFF2-40B4-BE49-F238E27FC236}">
                <a16:creationId xmlns:a16="http://schemas.microsoft.com/office/drawing/2014/main" id="{43D2E104-7A82-9128-6880-70267E0F77C1}"/>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143723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62478-180F-B481-8AE1-6931459C4F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F33E9-F27C-FB5B-E9F3-B1A34423077C}"/>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Pay Equity</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829EAFFC-4FA4-9680-D5A4-DB29A058A45D}"/>
              </a:ext>
            </a:extLst>
          </p:cNvPr>
          <p:cNvSpPr>
            <a:spLocks noGrp="1"/>
          </p:cNvSpPr>
          <p:nvPr>
            <p:ph idx="1"/>
          </p:nvPr>
        </p:nvSpPr>
        <p:spPr>
          <a:xfrm>
            <a:off x="912812" y="1371600"/>
            <a:ext cx="11125200" cy="5257800"/>
          </a:xfrm>
        </p:spPr>
        <p:txBody>
          <a:bodyPr>
            <a:normAutofit/>
          </a:bodyPr>
          <a:lstStyle/>
          <a:p>
            <a:pPr marL="0" indent="0" algn="just">
              <a:lnSpc>
                <a:spcPct val="100000"/>
              </a:lnSpc>
              <a:buNone/>
            </a:pPr>
            <a:endParaRPr lang="en-US" altLang="en-US" sz="2200" kern="0" dirty="0">
              <a:latin typeface="Arial" panose="020B0604020202020204" pitchFamily="34" charset="0"/>
              <a:cs typeface="Arial" panose="020B0604020202020204" pitchFamily="34" charset="0"/>
            </a:endParaRPr>
          </a:p>
          <a:p>
            <a:pPr marL="0" lvl="1" indent="0" algn="just">
              <a:lnSpc>
                <a:spcPct val="110000"/>
              </a:lnSpc>
              <a:spcBef>
                <a:spcPts val="1000"/>
              </a:spcBef>
              <a:spcAft>
                <a:spcPts val="2400"/>
              </a:spcAft>
              <a:buClr>
                <a:srgbClr val="134E8D"/>
              </a:buClr>
              <a:buNone/>
              <a:defRPr/>
            </a:pPr>
            <a:r>
              <a:rPr lang="en-US" altLang="en-US" sz="2400" b="1" u="sng" kern="0" dirty="0">
                <a:latin typeface="Arial" panose="020B0604020202020204" pitchFamily="34" charset="0"/>
                <a:cs typeface="Arial" panose="020B0604020202020204" pitchFamily="34" charset="0"/>
              </a:rPr>
              <a:t>What is a Merit or Seniority System?</a:t>
            </a:r>
          </a:p>
          <a:p>
            <a:pPr marL="0" lvl="1" indent="0" algn="just">
              <a:lnSpc>
                <a:spcPct val="110000"/>
              </a:lnSpc>
              <a:spcBef>
                <a:spcPts val="1000"/>
              </a:spcBef>
              <a:spcAft>
                <a:spcPts val="2400"/>
              </a:spcAft>
              <a:buClr>
                <a:srgbClr val="134E8D"/>
              </a:buClr>
              <a:buNone/>
              <a:defRPr/>
            </a:pPr>
            <a:r>
              <a:rPr lang="en-US" altLang="en-US" sz="2400" dirty="0">
                <a:solidFill>
                  <a:schemeClr val="tx1"/>
                </a:solidFill>
                <a:latin typeface="Arial" panose="020B0604020202020204" pitchFamily="34" charset="0"/>
                <a:cs typeface="Arial" panose="020B0604020202020204" pitchFamily="34" charset="0"/>
              </a:rPr>
              <a:t>A “system” is a “plan, policy or practice that is predetermined or predefined; used . . . to make compensation decisions; and uniformly applied in good faith . . .”</a:t>
            </a:r>
          </a:p>
          <a:p>
            <a:pPr lvl="1">
              <a:spcBef>
                <a:spcPts val="900"/>
              </a:spcBef>
              <a:spcAft>
                <a:spcPts val="900"/>
              </a:spcAft>
            </a:pPr>
            <a:r>
              <a:rPr lang="en-US" altLang="en-US" sz="2200" dirty="0">
                <a:solidFill>
                  <a:schemeClr val="tx1"/>
                </a:solidFill>
                <a:latin typeface="Arial" panose="020B0604020202020204" pitchFamily="34" charset="0"/>
                <a:cs typeface="Arial" panose="020B0604020202020204" pitchFamily="34" charset="0"/>
              </a:rPr>
              <a:t>Compensation decisions must be based on predetermined criteria, such as annual reviews with objective measurements </a:t>
            </a:r>
          </a:p>
          <a:p>
            <a:pPr lvl="1">
              <a:spcBef>
                <a:spcPts val="900"/>
              </a:spcBef>
              <a:spcAft>
                <a:spcPts val="900"/>
              </a:spcAft>
            </a:pPr>
            <a:r>
              <a:rPr lang="en-US" altLang="en-US" sz="2200" dirty="0">
                <a:solidFill>
                  <a:schemeClr val="tx1"/>
                </a:solidFill>
                <a:latin typeface="Arial" panose="020B0604020202020204" pitchFamily="34" charset="0"/>
                <a:cs typeface="Arial" panose="020B0604020202020204" pitchFamily="34" charset="0"/>
              </a:rPr>
              <a:t>Legitimate, job-related criteria, not ad hoc decisions after the fact</a:t>
            </a:r>
          </a:p>
          <a:p>
            <a:pPr lvl="1">
              <a:spcBef>
                <a:spcPts val="900"/>
              </a:spcBef>
              <a:spcAft>
                <a:spcPts val="900"/>
              </a:spcAft>
            </a:pPr>
            <a:r>
              <a:rPr lang="en-US" altLang="en-US" sz="2200" dirty="0">
                <a:solidFill>
                  <a:schemeClr val="tx1"/>
                </a:solidFill>
                <a:latin typeface="Arial" panose="020B0604020202020204" pitchFamily="34" charset="0"/>
                <a:cs typeface="Arial" panose="020B0604020202020204" pitchFamily="34" charset="0"/>
              </a:rPr>
              <a:t>Leave for pregnancy-related conditions and protected parental, family and medical leave cannot be counted on to reduce seniority</a:t>
            </a: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marL="228531" lvl="1" algn="just">
              <a:lnSpc>
                <a:spcPct val="100000"/>
              </a:lnSpc>
              <a:spcBef>
                <a:spcPts val="1000"/>
              </a:spcBef>
              <a:spcAft>
                <a:spcPts val="2400"/>
              </a:spcAft>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73739CD5-07BE-A1B6-44B5-D8801C96B893}"/>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291194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D27C5-E38D-799D-1715-A9CAAA42BF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CDF3E-5B24-AF2A-D1A6-0297E37A9C0E}"/>
              </a:ext>
            </a:extLst>
          </p:cNvPr>
          <p:cNvSpPr>
            <a:spLocks noGrp="1"/>
          </p:cNvSpPr>
          <p:nvPr>
            <p:ph type="title"/>
          </p:nvPr>
        </p:nvSpPr>
        <p:spPr>
          <a:xfrm>
            <a:off x="369249" y="1104900"/>
            <a:ext cx="6096000" cy="4648200"/>
          </a:xfrm>
        </p:spPr>
        <p:txBody>
          <a:bodyPr anchor="t">
            <a:normAutofit/>
          </a:bodyPr>
          <a:lstStyle/>
          <a:p>
            <a:pPr>
              <a:lnSpc>
                <a:spcPct val="100000"/>
              </a:lnSpc>
            </a:pPr>
            <a:r>
              <a:rPr lang="en-US" sz="4800" b="1" kern="0" dirty="0">
                <a:latin typeface="PT Serif" panose="020A0603040505020204" pitchFamily="18" charset="0"/>
              </a:rPr>
              <a:t>The Basics: Applicable Employment Law Framework</a:t>
            </a:r>
          </a:p>
        </p:txBody>
      </p:sp>
      <p:sp>
        <p:nvSpPr>
          <p:cNvPr id="5" name="Freeform 3">
            <a:extLst>
              <a:ext uri="{FF2B5EF4-FFF2-40B4-BE49-F238E27FC236}">
                <a16:creationId xmlns:a16="http://schemas.microsoft.com/office/drawing/2014/main" id="{62ED407E-4ABE-3A09-202F-212172A2BD98}"/>
              </a:ext>
            </a:extLst>
          </p:cNvPr>
          <p:cNvSpPr/>
          <p:nvPr/>
        </p:nvSpPr>
        <p:spPr>
          <a:xfrm>
            <a:off x="6780212" y="493202"/>
            <a:ext cx="5412669" cy="6364798"/>
          </a:xfrm>
          <a:custGeom>
            <a:avLst/>
            <a:gdLst/>
            <a:ahLst/>
            <a:cxnLst/>
            <a:rect l="l" t="t" r="r" b="b"/>
            <a:pathLst>
              <a:path w="11983119" h="13884021">
                <a:moveTo>
                  <a:pt x="0" y="0"/>
                </a:moveTo>
                <a:lnTo>
                  <a:pt x="11983119" y="0"/>
                </a:lnTo>
                <a:lnTo>
                  <a:pt x="11983119" y="13884021"/>
                </a:lnTo>
                <a:lnTo>
                  <a:pt x="0" y="13884021"/>
                </a:lnTo>
                <a:lnTo>
                  <a:pt x="0" y="0"/>
                </a:lnTo>
                <a:close/>
              </a:path>
            </a:pathLst>
          </a:custGeom>
          <a:blipFill>
            <a:blip r:embed="rId3"/>
            <a:stretch>
              <a:fillRect l="-36870" r="-36870"/>
            </a:stretch>
          </a:blipFill>
        </p:spPr>
        <p:txBody>
          <a:bodyPr/>
          <a:lstStyle/>
          <a:p>
            <a:endParaRPr lang="en-US"/>
          </a:p>
        </p:txBody>
      </p:sp>
      <p:sp>
        <p:nvSpPr>
          <p:cNvPr id="3" name="Freeform 4">
            <a:extLst>
              <a:ext uri="{FF2B5EF4-FFF2-40B4-BE49-F238E27FC236}">
                <a16:creationId xmlns:a16="http://schemas.microsoft.com/office/drawing/2014/main" id="{09BA1633-2399-C5E5-A479-3AA830C8FAD1}"/>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158148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078A2-3880-8F8B-A16C-7D838C222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663D7-E687-E36E-D626-286562588ED7}"/>
              </a:ext>
            </a:extLst>
          </p:cNvPr>
          <p:cNvSpPr>
            <a:spLocks noGrp="1"/>
          </p:cNvSpPr>
          <p:nvPr>
            <p:ph type="title"/>
          </p:nvPr>
        </p:nvSpPr>
        <p:spPr>
          <a:xfrm>
            <a:off x="369249" y="1104900"/>
            <a:ext cx="6096000" cy="4648200"/>
          </a:xfrm>
        </p:spPr>
        <p:txBody>
          <a:bodyPr anchor="t">
            <a:normAutofit/>
          </a:bodyPr>
          <a:lstStyle/>
          <a:p>
            <a:pPr>
              <a:lnSpc>
                <a:spcPct val="100000"/>
              </a:lnSpc>
            </a:pPr>
            <a:r>
              <a:rPr lang="en-US" sz="4800" b="1" kern="0" dirty="0">
                <a:latin typeface="PT Serif" panose="020A0603040505020204" pitchFamily="18" charset="0"/>
              </a:rPr>
              <a:t>At-Will Employment Doctrine</a:t>
            </a:r>
          </a:p>
        </p:txBody>
      </p:sp>
      <p:sp>
        <p:nvSpPr>
          <p:cNvPr id="3" name="Freeform 4">
            <a:extLst>
              <a:ext uri="{FF2B5EF4-FFF2-40B4-BE49-F238E27FC236}">
                <a16:creationId xmlns:a16="http://schemas.microsoft.com/office/drawing/2014/main" id="{444B5959-CDEF-0052-460B-E2A583449527}"/>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5" name="Picture 4" descr="Close-up of hands shaking in an office&#10;&#10;Description automatically generated">
            <a:extLst>
              <a:ext uri="{FF2B5EF4-FFF2-40B4-BE49-F238E27FC236}">
                <a16:creationId xmlns:a16="http://schemas.microsoft.com/office/drawing/2014/main" id="{A25190C9-A413-DB6D-7560-6A30016723B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53937" y="493202"/>
            <a:ext cx="5534888" cy="6364798"/>
          </a:xfrm>
          <a:prstGeom prst="rect">
            <a:avLst/>
          </a:prstGeom>
        </p:spPr>
      </p:pic>
    </p:spTree>
    <p:extLst>
      <p:ext uri="{BB962C8B-B14F-4D97-AF65-F5344CB8AC3E}">
        <p14:creationId xmlns:p14="http://schemas.microsoft.com/office/powerpoint/2010/main" val="28681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D8372-D695-C2F4-6765-F1165C3A9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E901E-08FB-FDE2-9C6D-561D1752EB16}"/>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At-Will Employment </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0A331521-81CE-AB84-7753-4F91951BAFD5}"/>
              </a:ext>
            </a:extLst>
          </p:cNvPr>
          <p:cNvSpPr>
            <a:spLocks noGrp="1"/>
          </p:cNvSpPr>
          <p:nvPr>
            <p:ph idx="1"/>
          </p:nvPr>
        </p:nvSpPr>
        <p:spPr>
          <a:xfrm>
            <a:off x="837982" y="1825625"/>
            <a:ext cx="10512862" cy="4803775"/>
          </a:xfrm>
        </p:spPr>
        <p:txBody>
          <a:bodyPr>
            <a:normAutofit/>
          </a:bodyPr>
          <a:lstStyle/>
          <a:p>
            <a:r>
              <a:rPr lang="en-US" sz="2400" dirty="0">
                <a:latin typeface="Arial" panose="020B0604020202020204" pitchFamily="34" charset="0"/>
                <a:cs typeface="Arial" panose="020B0604020202020204" pitchFamily="34" charset="0"/>
              </a:rPr>
              <a:t>Absent an agreement to the contrary, employment in Massachusetts is </a:t>
            </a:r>
            <a:r>
              <a:rPr lang="en-US" sz="2400" b="1" cap="small" dirty="0">
                <a:solidFill>
                  <a:srgbClr val="FF0000"/>
                </a:solidFill>
                <a:latin typeface="Arial" panose="020B0604020202020204" pitchFamily="34" charset="0"/>
                <a:cs typeface="Arial" panose="020B0604020202020204" pitchFamily="34" charset="0"/>
              </a:rPr>
              <a:t>at-will</a:t>
            </a:r>
            <a:r>
              <a:rPr lang="en-US" sz="2400" dirty="0">
                <a:latin typeface="Arial" panose="020B0604020202020204" pitchFamily="34" charset="0"/>
                <a:cs typeface="Arial" panose="020B0604020202020204" pitchFamily="34" charset="0"/>
              </a:rPr>
              <a:t>, which in turn means that the employer can end the employment relationship at any time for any reason — or even for no reason at all. </a:t>
            </a:r>
          </a:p>
          <a:p>
            <a:pPr marL="0" indent="0">
              <a:buNone/>
            </a:pPr>
            <a:endParaRPr lang="en-US" sz="2400" dirty="0">
              <a:latin typeface="Arial" panose="020B0604020202020204" pitchFamily="34" charset="0"/>
              <a:cs typeface="Arial" panose="020B0604020202020204" pitchFamily="34" charset="0"/>
            </a:endParaRPr>
          </a:p>
          <a:p>
            <a:pPr lvl="2">
              <a:lnSpc>
                <a:spcPct val="100000"/>
              </a:lnSpc>
            </a:pPr>
            <a:r>
              <a:rPr lang="en-US" sz="2200" dirty="0">
                <a:latin typeface="Arial" panose="020B0604020202020204" pitchFamily="34" charset="0"/>
                <a:cs typeface="Arial" panose="020B0604020202020204" pitchFamily="34" charset="0"/>
              </a:rPr>
              <a:t>NO need for advanced notice</a:t>
            </a:r>
          </a:p>
          <a:p>
            <a:pPr lvl="2">
              <a:lnSpc>
                <a:spcPct val="100000"/>
              </a:lnSpc>
            </a:pPr>
            <a:r>
              <a:rPr lang="en-US" sz="2200" dirty="0">
                <a:latin typeface="Arial" panose="020B0604020202020204" pitchFamily="34" charset="0"/>
                <a:cs typeface="Arial" panose="020B0604020202020204" pitchFamily="34" charset="0"/>
              </a:rPr>
              <a:t>NO need for cause</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But . . . termination may NOT be okay despite the at-will employment doctrine if:</a:t>
            </a:r>
          </a:p>
          <a:p>
            <a:pPr lvl="2">
              <a:lnSpc>
                <a:spcPct val="100000"/>
              </a:lnSpc>
            </a:pPr>
            <a:r>
              <a:rPr lang="en-US" sz="2200" dirty="0">
                <a:latin typeface="Arial" panose="020B0604020202020204" pitchFamily="34" charset="0"/>
                <a:cs typeface="Arial" panose="020B0604020202020204" pitchFamily="34" charset="0"/>
              </a:rPr>
              <a:t>It is otherwise unlawful, or </a:t>
            </a:r>
          </a:p>
          <a:p>
            <a:pPr lvl="2">
              <a:lnSpc>
                <a:spcPct val="100000"/>
              </a:lnSpc>
            </a:pPr>
            <a:r>
              <a:rPr lang="en-US" sz="2200" dirty="0">
                <a:latin typeface="Arial" panose="020B0604020202020204" pitchFamily="34" charset="0"/>
                <a:cs typeface="Arial" panose="020B0604020202020204" pitchFamily="34" charset="0"/>
              </a:rPr>
              <a:t>Violates public policy</a:t>
            </a: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AD007418-514A-C857-162E-D9153791B601}"/>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39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28AFE-0525-14B5-9665-8A0B83325D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862B2-659A-C55D-AEB1-D54890DE5182}"/>
              </a:ext>
            </a:extLst>
          </p:cNvPr>
          <p:cNvSpPr>
            <a:spLocks noGrp="1"/>
          </p:cNvSpPr>
          <p:nvPr>
            <p:ph type="title"/>
          </p:nvPr>
        </p:nvSpPr>
        <p:spPr>
          <a:xfrm>
            <a:off x="369249" y="1104900"/>
            <a:ext cx="6096000" cy="4648200"/>
          </a:xfrm>
        </p:spPr>
        <p:txBody>
          <a:bodyPr anchor="t">
            <a:normAutofit/>
          </a:bodyPr>
          <a:lstStyle/>
          <a:p>
            <a:pPr>
              <a:lnSpc>
                <a:spcPct val="100000"/>
              </a:lnSpc>
            </a:pPr>
            <a:r>
              <a:rPr lang="en-US" sz="4800" b="1" kern="0" dirty="0">
                <a:latin typeface="PT Serif" panose="020A0603040505020204" pitchFamily="18" charset="0"/>
              </a:rPr>
              <a:t>Discrimination</a:t>
            </a:r>
          </a:p>
        </p:txBody>
      </p:sp>
      <p:sp>
        <p:nvSpPr>
          <p:cNvPr id="3" name="Freeform 4">
            <a:extLst>
              <a:ext uri="{FF2B5EF4-FFF2-40B4-BE49-F238E27FC236}">
                <a16:creationId xmlns:a16="http://schemas.microsoft.com/office/drawing/2014/main" id="{1CA27493-02AF-D954-DBFB-B5C0F9B91B2D}"/>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8" name="Picture 7" descr="A gavel and a sign on a table&#10;&#10;Description automatically generated">
            <a:extLst>
              <a:ext uri="{FF2B5EF4-FFF2-40B4-BE49-F238E27FC236}">
                <a16:creationId xmlns:a16="http://schemas.microsoft.com/office/drawing/2014/main" id="{22218644-64A0-2D0C-6B29-497A3A35B6C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876" y="3200400"/>
            <a:ext cx="12201702" cy="3657600"/>
          </a:xfrm>
          <a:prstGeom prst="rect">
            <a:avLst/>
          </a:prstGeom>
        </p:spPr>
      </p:pic>
    </p:spTree>
    <p:extLst>
      <p:ext uri="{BB962C8B-B14F-4D97-AF65-F5344CB8AC3E}">
        <p14:creationId xmlns:p14="http://schemas.microsoft.com/office/powerpoint/2010/main" val="393169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B64E-545B-A089-3EDB-732B2C1AD0EE}"/>
              </a:ext>
            </a:extLst>
          </p:cNvPr>
          <p:cNvSpPr>
            <a:spLocks noGrp="1"/>
          </p:cNvSpPr>
          <p:nvPr>
            <p:ph type="title"/>
          </p:nvPr>
        </p:nvSpPr>
        <p:spPr>
          <a:xfrm>
            <a:off x="455612" y="685800"/>
            <a:ext cx="10591800" cy="1066800"/>
          </a:xfrm>
        </p:spPr>
        <p:txBody>
          <a:bodyPr>
            <a:normAutofit/>
          </a:bodyPr>
          <a:lstStyle/>
          <a:p>
            <a:pPr marL="1828800" indent="-1828800">
              <a:lnSpc>
                <a:spcPct val="100000"/>
              </a:lnSpc>
            </a:pPr>
            <a:r>
              <a:rPr lang="en-US" b="1" kern="0" dirty="0">
                <a:latin typeface="PT Serif" panose="020A0603040505020204" pitchFamily="18" charset="0"/>
              </a:rPr>
              <a:t>Discrimination</a:t>
            </a:r>
            <a:endParaRPr lang="en-US" kern="0" dirty="0">
              <a:latin typeface="PT Serif" panose="020A0603040505020204" pitchFamily="18" charset="0"/>
            </a:endParaRPr>
          </a:p>
        </p:txBody>
      </p:sp>
      <p:sp>
        <p:nvSpPr>
          <p:cNvPr id="3" name="Text Placeholder 2">
            <a:extLst>
              <a:ext uri="{FF2B5EF4-FFF2-40B4-BE49-F238E27FC236}">
                <a16:creationId xmlns:a16="http://schemas.microsoft.com/office/drawing/2014/main" id="{B6FA8B8D-BA30-C0C3-D180-35AA6DABFA02}"/>
              </a:ext>
            </a:extLst>
          </p:cNvPr>
          <p:cNvSpPr>
            <a:spLocks noGrp="1"/>
          </p:cNvSpPr>
          <p:nvPr>
            <p:ph type="body" idx="1"/>
          </p:nvPr>
        </p:nvSpPr>
        <p:spPr>
          <a:xfrm>
            <a:off x="450013" y="1937176"/>
            <a:ext cx="10896600" cy="4844624"/>
          </a:xfrm>
        </p:spPr>
        <p:txBody>
          <a:bodyPr>
            <a:noAutofit/>
          </a:bodyPr>
          <a:lstStyle/>
          <a:p>
            <a:pPr algn="just">
              <a:lnSpc>
                <a:spcPct val="100000"/>
              </a:lnSpc>
              <a:spcBef>
                <a:spcPts val="300"/>
              </a:spcBef>
            </a:pPr>
            <a:r>
              <a:rPr lang="en-US" sz="2400" kern="0" dirty="0">
                <a:solidFill>
                  <a:schemeClr val="tx1"/>
                </a:solidFill>
                <a:latin typeface="Arial" panose="020B0604020202020204" pitchFamily="34" charset="0"/>
                <a:ea typeface="Calibri" panose="020F0502020204030204" pitchFamily="34" charset="0"/>
                <a:cs typeface="Arial" panose="020B0604020202020204" pitchFamily="34" charset="0"/>
              </a:rPr>
              <a:t>M.G.L. c. 151B</a:t>
            </a:r>
            <a:endParaRPr lang="en-US" sz="2400" kern="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0000"/>
              </a:lnSpc>
              <a:spcBef>
                <a:spcPts val="300"/>
              </a:spcBef>
            </a:pPr>
            <a:endParaRPr lang="en-US" sz="2100" kern="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lvl="1" indent="-342900" algn="just">
              <a:lnSpc>
                <a:spcPct val="100000"/>
              </a:lnSpc>
              <a:spcBef>
                <a:spcPts val="300"/>
              </a:spcBef>
              <a:buFont typeface="Arial" panose="020B0604020202020204" pitchFamily="34" charset="0"/>
              <a:buChar char="•"/>
            </a:pPr>
            <a:r>
              <a:rPr kumimoji="0" lang="en-US" sz="2400" b="0" i="0" u="none" strike="noStrike" kern="0" cap="none"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Prohibits employers from:</a:t>
            </a:r>
          </a:p>
          <a:p>
            <a:pPr marL="1257163" lvl="2" indent="-342900" algn="just">
              <a:lnSpc>
                <a:spcPct val="100000"/>
              </a:lnSpc>
              <a:spcBef>
                <a:spcPts val="300"/>
              </a:spcBef>
              <a:buFont typeface="Wingdings" panose="05000000000000000000" pitchFamily="2" charset="2"/>
              <a:buChar char="q"/>
            </a:pPr>
            <a:r>
              <a:rPr kumimoji="0" lang="en-US" sz="2200" b="0" i="0" u="none" strike="noStrike" kern="0" cap="none"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discriminating against </a:t>
            </a:r>
            <a:r>
              <a:rPr kumimoji="0" lang="en-US" sz="2200" i="0" u="none" strike="noStrike" kern="0" cap="none"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employees “because of the race, color, religious creed, national origin, sex, gender identity, sexual orientation . . . genetic information, pregnancy or a condition related to said pregnancy . . . ancestry or status as a veteran</a:t>
            </a:r>
            <a:r>
              <a:rPr kumimoji="0" lang="en-US" sz="2200" b="0" i="0" u="none" strike="noStrike" kern="0" cap="none"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of any employee</a:t>
            </a:r>
          </a:p>
          <a:p>
            <a:pPr lvl="1" algn="just">
              <a:lnSpc>
                <a:spcPct val="100000"/>
              </a:lnSpc>
              <a:spcBef>
                <a:spcPts val="300"/>
              </a:spcBef>
            </a:pPr>
            <a:endParaRPr kumimoji="0" lang="en-US" sz="2200" b="0" i="0" u="none" strike="noStrike" kern="0" cap="none"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1257163" lvl="2" indent="-342900" algn="just">
              <a:lnSpc>
                <a:spcPct val="100000"/>
              </a:lnSpc>
              <a:spcBef>
                <a:spcPts val="300"/>
              </a:spcBef>
              <a:buFont typeface="Wingdings" panose="05000000000000000000" pitchFamily="2" charset="2"/>
              <a:buChar char="q"/>
            </a:pPr>
            <a:r>
              <a:rPr lang="en-US" sz="2200" b="0" kern="0" dirty="0">
                <a:solidFill>
                  <a:srgbClr val="000000"/>
                </a:solidFill>
                <a:latin typeface="Arial" panose="020B0604020202020204" pitchFamily="34" charset="0"/>
                <a:cs typeface="Arial" panose="020B0604020202020204" pitchFamily="34" charset="0"/>
              </a:rPr>
              <a:t>discriminating</a:t>
            </a:r>
            <a:r>
              <a:rPr kumimoji="0" lang="en-US" sz="2200" b="0" i="0" u="none" strike="noStrike" kern="0" cap="none"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against employees because of that employee’s disability where that person is a “qualified handicapped person, capable of performing the essential functions of the position involved with reasonable accommodation,” roughly mirroring the federal Americans with Disabilities Act (ADA)</a:t>
            </a:r>
          </a:p>
        </p:txBody>
      </p:sp>
      <p:sp>
        <p:nvSpPr>
          <p:cNvPr id="4" name="Freeform 4">
            <a:extLst>
              <a:ext uri="{FF2B5EF4-FFF2-40B4-BE49-F238E27FC236}">
                <a16:creationId xmlns:a16="http://schemas.microsoft.com/office/drawing/2014/main" id="{9A17F54C-F893-079C-97B8-BF8EB8599675}"/>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273237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647D-BF25-3BBF-A044-8B8877039937}"/>
              </a:ext>
            </a:extLst>
          </p:cNvPr>
          <p:cNvSpPr>
            <a:spLocks noGrp="1"/>
          </p:cNvSpPr>
          <p:nvPr>
            <p:ph type="title"/>
          </p:nvPr>
        </p:nvSpPr>
        <p:spPr>
          <a:xfrm>
            <a:off x="379412" y="818101"/>
            <a:ext cx="10591800" cy="1066800"/>
          </a:xfrm>
        </p:spPr>
        <p:txBody>
          <a:bodyPr>
            <a:noAutofit/>
          </a:bodyPr>
          <a:lstStyle/>
          <a:p>
            <a:pPr marL="1887538" indent="-1887538">
              <a:lnSpc>
                <a:spcPct val="100000"/>
              </a:lnSpc>
            </a:pPr>
            <a:r>
              <a:rPr lang="en-US" sz="4000" b="1" kern="0" dirty="0">
                <a:latin typeface="PT Serif" panose="020A0603040505020204" pitchFamily="18" charset="0"/>
              </a:rPr>
              <a:t>Discrimination: Burden of Proof</a:t>
            </a:r>
            <a:endParaRPr lang="en-US" sz="4000" kern="0" dirty="0">
              <a:latin typeface="PT Serif" panose="020A0603040505020204" pitchFamily="18" charset="0"/>
            </a:endParaRPr>
          </a:p>
        </p:txBody>
      </p:sp>
      <p:sp>
        <p:nvSpPr>
          <p:cNvPr id="9" name="Content Placeholder 4">
            <a:extLst>
              <a:ext uri="{FF2B5EF4-FFF2-40B4-BE49-F238E27FC236}">
                <a16:creationId xmlns:a16="http://schemas.microsoft.com/office/drawing/2014/main" id="{12664CBE-7DEA-3E7F-EE0F-1574AF90A297}"/>
              </a:ext>
            </a:extLst>
          </p:cNvPr>
          <p:cNvSpPr>
            <a:spLocks noGrp="1"/>
          </p:cNvSpPr>
          <p:nvPr>
            <p:ph sz="half" idx="2"/>
          </p:nvPr>
        </p:nvSpPr>
        <p:spPr>
          <a:xfrm>
            <a:off x="401270" y="2438400"/>
            <a:ext cx="10286999" cy="2943226"/>
          </a:xfrm>
        </p:spPr>
        <p:txBody>
          <a:bodyPr>
            <a:normAutofit/>
          </a:bodyPr>
          <a:lstStyle/>
          <a:p>
            <a:pPr marL="45720" indent="0">
              <a:spcAft>
                <a:spcPts val="1800"/>
              </a:spcAft>
              <a:buNone/>
            </a:pPr>
            <a:r>
              <a:rPr lang="en-US" sz="2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To make out a prima facie case of discrimination, a plaintiff must establish:</a:t>
            </a:r>
          </a:p>
          <a:p>
            <a:pPr marL="1245870" lvl="3" indent="-514350">
              <a:buFont typeface="+mj-lt"/>
              <a:buAutoNum type="arabicPeriod"/>
            </a:pPr>
            <a:r>
              <a:rPr lang="en-US" sz="2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membership in a protected class, </a:t>
            </a:r>
          </a:p>
          <a:p>
            <a:pPr marL="1245870" lvl="3" indent="-514350">
              <a:buFont typeface="+mj-lt"/>
              <a:buAutoNum type="arabicPeriod"/>
            </a:pPr>
            <a:r>
              <a:rPr lang="en-US" sz="2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harm, </a:t>
            </a:r>
          </a:p>
          <a:p>
            <a:pPr marL="1245870" lvl="3" indent="-514350">
              <a:buFont typeface="+mj-lt"/>
              <a:buAutoNum type="arabicPeriod"/>
            </a:pPr>
            <a:r>
              <a:rPr lang="en-US" sz="2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discriminatory animus, and </a:t>
            </a:r>
          </a:p>
          <a:p>
            <a:pPr marL="1245870" lvl="3" indent="-514350">
              <a:buFont typeface="+mj-lt"/>
              <a:buAutoNum type="arabicPeriod"/>
            </a:pPr>
            <a:r>
              <a:rPr lang="en-US" sz="21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causation </a:t>
            </a:r>
          </a:p>
        </p:txBody>
      </p:sp>
      <p:sp>
        <p:nvSpPr>
          <p:cNvPr id="3" name="Freeform 4">
            <a:extLst>
              <a:ext uri="{FF2B5EF4-FFF2-40B4-BE49-F238E27FC236}">
                <a16:creationId xmlns:a16="http://schemas.microsoft.com/office/drawing/2014/main" id="{101E0F1D-FC53-394D-6E92-71E6F57F9C3F}"/>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24421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12664CBE-7DEA-3E7F-EE0F-1574AF90A297}"/>
              </a:ext>
            </a:extLst>
          </p:cNvPr>
          <p:cNvSpPr>
            <a:spLocks noGrp="1"/>
          </p:cNvSpPr>
          <p:nvPr>
            <p:ph sz="half" idx="2"/>
          </p:nvPr>
        </p:nvSpPr>
        <p:spPr>
          <a:xfrm>
            <a:off x="531812" y="2057400"/>
            <a:ext cx="10286999" cy="4419600"/>
          </a:xfrm>
        </p:spPr>
        <p:txBody>
          <a:bodyPr>
            <a:normAutofit/>
          </a:bodyPr>
          <a:lstStyle/>
          <a:p>
            <a:pPr marL="45720" indent="0" algn="just">
              <a:lnSpc>
                <a:spcPct val="100000"/>
              </a:lnSpc>
              <a:spcBef>
                <a:spcPts val="600"/>
              </a:spcBef>
              <a:spcAft>
                <a:spcPts val="1800"/>
              </a:spcAft>
              <a:buNone/>
            </a:pPr>
            <a:r>
              <a:rPr lang="en-US" sz="2400" b="1" u="sng"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Discrimination: Burden of Proof</a:t>
            </a:r>
          </a:p>
          <a:p>
            <a:pPr algn="just">
              <a:lnSpc>
                <a:spcPct val="110000"/>
              </a:lnSpc>
              <a:spcBef>
                <a:spcPts val="600"/>
              </a:spcBef>
              <a:spcAft>
                <a:spcPts val="300"/>
              </a:spcAft>
            </a:pPr>
            <a:r>
              <a:rPr lang="en-US" sz="22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Generally, membership in a protected class is straightforward, and harm is quantifiable</a:t>
            </a:r>
          </a:p>
          <a:p>
            <a:pPr marL="0" indent="0" algn="just">
              <a:lnSpc>
                <a:spcPct val="110000"/>
              </a:lnSpc>
              <a:spcBef>
                <a:spcPts val="600"/>
              </a:spcBef>
              <a:spcAft>
                <a:spcPts val="300"/>
              </a:spcAft>
              <a:buNone/>
            </a:pPr>
            <a:endParaRPr lang="en-US" sz="2200" kern="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Bef>
                <a:spcPts val="600"/>
              </a:spcBef>
              <a:spcAft>
                <a:spcPts val="300"/>
              </a:spcAft>
            </a:pPr>
            <a:r>
              <a:rPr lang="en-US" sz="22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Discriminatory animus and causation are key elements</a:t>
            </a:r>
          </a:p>
          <a:p>
            <a:pPr lvl="1" algn="just">
              <a:lnSpc>
                <a:spcPct val="110000"/>
              </a:lnSpc>
              <a:spcBef>
                <a:spcPts val="600"/>
              </a:spcBef>
              <a:spcAft>
                <a:spcPts val="300"/>
              </a:spcAft>
              <a:buFont typeface="Wingdings" panose="05000000000000000000" pitchFamily="2" charset="2"/>
              <a:buChar char="q"/>
            </a:pPr>
            <a:r>
              <a:rPr lang="en-US" sz="2000" b="1" i="1"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Direct evidence </a:t>
            </a:r>
            <a:r>
              <a:rPr lang="en-US" sz="2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of discrimination includes, for example, an employer explicitly stating that an employee is being fired due to their race (not particularly common)</a:t>
            </a:r>
          </a:p>
          <a:p>
            <a:pPr lvl="1" algn="just">
              <a:lnSpc>
                <a:spcPct val="110000"/>
              </a:lnSpc>
              <a:spcBef>
                <a:spcPts val="600"/>
              </a:spcBef>
              <a:buFont typeface="Wingdings" panose="05000000000000000000" pitchFamily="2" charset="2"/>
              <a:buChar char="q"/>
            </a:pPr>
            <a:r>
              <a:rPr lang="en-US" sz="2000" b="1" i="1"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Circumstantial evidence </a:t>
            </a:r>
            <a:r>
              <a:rPr lang="en-US" sz="2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may involve </a:t>
            </a:r>
            <a:r>
              <a:rPr lang="en-US" sz="2000" kern="0" dirty="0">
                <a:solidFill>
                  <a:schemeClr val="tx1"/>
                </a:solidFill>
                <a:latin typeface="Arial" panose="020B0604020202020204" pitchFamily="34" charset="0"/>
                <a:ea typeface="Calibri" panose="020F0502020204030204" pitchFamily="34" charset="0"/>
                <a:cs typeface="Arial" panose="020B0604020202020204" pitchFamily="34" charset="0"/>
              </a:rPr>
              <a:t>evidence of comparators, stereotyping, office culture, among many others</a:t>
            </a:r>
            <a:endParaRPr lang="en-US" sz="2000" kern="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Freeform 4">
            <a:extLst>
              <a:ext uri="{FF2B5EF4-FFF2-40B4-BE49-F238E27FC236}">
                <a16:creationId xmlns:a16="http://schemas.microsoft.com/office/drawing/2014/main" id="{D380401F-62C9-C268-9C2B-6B795F981118}"/>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
        <p:nvSpPr>
          <p:cNvPr id="4" name="Title 1">
            <a:extLst>
              <a:ext uri="{FF2B5EF4-FFF2-40B4-BE49-F238E27FC236}">
                <a16:creationId xmlns:a16="http://schemas.microsoft.com/office/drawing/2014/main" id="{013C3885-ADEE-0E78-8068-503AD5128770}"/>
              </a:ext>
            </a:extLst>
          </p:cNvPr>
          <p:cNvSpPr txBox="1">
            <a:spLocks/>
          </p:cNvSpPr>
          <p:nvPr/>
        </p:nvSpPr>
        <p:spPr>
          <a:xfrm>
            <a:off x="379412" y="818101"/>
            <a:ext cx="10591800" cy="1066800"/>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1887538" indent="-1887538">
              <a:lnSpc>
                <a:spcPct val="100000"/>
              </a:lnSpc>
            </a:pPr>
            <a:r>
              <a:rPr lang="en-US" sz="4000" b="1" kern="0" dirty="0">
                <a:latin typeface="PT Serif" panose="020A0603040505020204" pitchFamily="18" charset="0"/>
              </a:rPr>
              <a:t>Discrimination: Burden of Proof</a:t>
            </a:r>
            <a:endParaRPr lang="en-US" sz="4000" kern="0" dirty="0">
              <a:latin typeface="PT Serif" panose="020A0603040505020204" pitchFamily="18" charset="0"/>
            </a:endParaRPr>
          </a:p>
        </p:txBody>
      </p:sp>
    </p:spTree>
    <p:extLst>
      <p:ext uri="{BB962C8B-B14F-4D97-AF65-F5344CB8AC3E}">
        <p14:creationId xmlns:p14="http://schemas.microsoft.com/office/powerpoint/2010/main" val="78849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12664CBE-7DEA-3E7F-EE0F-1574AF90A297}"/>
              </a:ext>
            </a:extLst>
          </p:cNvPr>
          <p:cNvSpPr>
            <a:spLocks noGrp="1"/>
          </p:cNvSpPr>
          <p:nvPr>
            <p:ph sz="half" idx="2"/>
          </p:nvPr>
        </p:nvSpPr>
        <p:spPr>
          <a:xfrm>
            <a:off x="379412" y="2209800"/>
            <a:ext cx="10286999" cy="4086226"/>
          </a:xfrm>
        </p:spPr>
        <p:txBody>
          <a:bodyPr>
            <a:normAutofit/>
          </a:bodyPr>
          <a:lstStyle/>
          <a:p>
            <a:pPr marL="45720" indent="0" algn="just">
              <a:spcAft>
                <a:spcPts val="1800"/>
              </a:spcAft>
              <a:buNone/>
            </a:pPr>
            <a:r>
              <a:rPr lang="en-US" sz="2400" b="1" i="1" u="sng"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McDonnel Douglas </a:t>
            </a:r>
            <a:r>
              <a:rPr lang="en-US" sz="2400" b="1" u="sng"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burden-shifting framework</a:t>
            </a:r>
          </a:p>
          <a:p>
            <a:pPr lvl="1" algn="just">
              <a:lnSpc>
                <a:spcPct val="100000"/>
              </a:lnSpc>
            </a:pPr>
            <a:r>
              <a:rPr lang="en-US" sz="21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Once a plaintiff makes out a </a:t>
            </a:r>
            <a:r>
              <a:rPr lang="en-US" sz="2100" i="1"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prima facie </a:t>
            </a:r>
            <a:r>
              <a:rPr lang="en-US" sz="21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case of discrimination, they create a rebuttable presumption of discrimination</a:t>
            </a:r>
          </a:p>
          <a:p>
            <a:pPr marL="365760" lvl="1" indent="0" algn="just">
              <a:lnSpc>
                <a:spcPct val="100000"/>
              </a:lnSpc>
              <a:buNone/>
            </a:pPr>
            <a:endParaRPr lang="en-US" sz="2100" kern="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lvl="1" algn="just">
              <a:lnSpc>
                <a:spcPct val="100000"/>
              </a:lnSpc>
            </a:pPr>
            <a:r>
              <a:rPr lang="en-US" sz="21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burden of production then shifts to the employer to provide a legitimate, nondiscriminatory reason for the adverse action </a:t>
            </a:r>
          </a:p>
          <a:p>
            <a:pPr marL="365760" lvl="1" indent="0" algn="just">
              <a:lnSpc>
                <a:spcPct val="100000"/>
              </a:lnSpc>
              <a:buNone/>
            </a:pPr>
            <a:endParaRPr lang="en-US" sz="2100" kern="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lvl="1" algn="just">
              <a:lnSpc>
                <a:spcPct val="100000"/>
              </a:lnSpc>
            </a:pPr>
            <a:r>
              <a:rPr lang="en-US" sz="21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plaintiff may then attempt to show that the employer’s proffered reason is pretextual</a:t>
            </a:r>
          </a:p>
        </p:txBody>
      </p:sp>
      <p:sp>
        <p:nvSpPr>
          <p:cNvPr id="3" name="Freeform 4">
            <a:extLst>
              <a:ext uri="{FF2B5EF4-FFF2-40B4-BE49-F238E27FC236}">
                <a16:creationId xmlns:a16="http://schemas.microsoft.com/office/drawing/2014/main" id="{D966ADC1-BFB1-0318-8C2C-D179C6EE6651}"/>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
        <p:nvSpPr>
          <p:cNvPr id="6" name="Title 1">
            <a:extLst>
              <a:ext uri="{FF2B5EF4-FFF2-40B4-BE49-F238E27FC236}">
                <a16:creationId xmlns:a16="http://schemas.microsoft.com/office/drawing/2014/main" id="{CD03D6A2-DB48-E0A5-4C57-F23CD01F43CE}"/>
              </a:ext>
            </a:extLst>
          </p:cNvPr>
          <p:cNvSpPr txBox="1">
            <a:spLocks/>
          </p:cNvSpPr>
          <p:nvPr/>
        </p:nvSpPr>
        <p:spPr>
          <a:xfrm>
            <a:off x="379412" y="818101"/>
            <a:ext cx="10591800" cy="1066800"/>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1887538" indent="-1887538">
              <a:lnSpc>
                <a:spcPct val="100000"/>
              </a:lnSpc>
            </a:pPr>
            <a:r>
              <a:rPr lang="en-US" sz="4000" b="1" kern="0" dirty="0">
                <a:latin typeface="PT Serif" panose="020A0603040505020204" pitchFamily="18" charset="0"/>
              </a:rPr>
              <a:t>Discrimination: Burden of Proof</a:t>
            </a:r>
            <a:endParaRPr lang="en-US" sz="4000" kern="0" dirty="0">
              <a:latin typeface="PT Serif" panose="020A0603040505020204" pitchFamily="18" charset="0"/>
            </a:endParaRPr>
          </a:p>
        </p:txBody>
      </p:sp>
    </p:spTree>
    <p:extLst>
      <p:ext uri="{BB962C8B-B14F-4D97-AF65-F5344CB8AC3E}">
        <p14:creationId xmlns:p14="http://schemas.microsoft.com/office/powerpoint/2010/main" val="312643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12664CBE-7DEA-3E7F-EE0F-1574AF90A297}"/>
              </a:ext>
            </a:extLst>
          </p:cNvPr>
          <p:cNvSpPr>
            <a:spLocks noGrp="1"/>
          </p:cNvSpPr>
          <p:nvPr>
            <p:ph sz="half" idx="2"/>
          </p:nvPr>
        </p:nvSpPr>
        <p:spPr>
          <a:xfrm>
            <a:off x="531812" y="1953464"/>
            <a:ext cx="11125200" cy="4752136"/>
          </a:xfrm>
        </p:spPr>
        <p:txBody>
          <a:bodyPr>
            <a:normAutofit fontScale="92500"/>
          </a:bodyPr>
          <a:lstStyle/>
          <a:p>
            <a:pPr algn="just">
              <a:lnSpc>
                <a:spcPct val="110000"/>
              </a:lnSpc>
              <a:spcBef>
                <a:spcPts val="1200"/>
              </a:spcBef>
            </a:pPr>
            <a:r>
              <a:rPr lang="en-US" sz="23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To make out a prima facie case of </a:t>
            </a:r>
            <a:r>
              <a:rPr lang="en-US" sz="2300" b="1" i="1"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disability discrimination</a:t>
            </a:r>
            <a:r>
              <a:rPr lang="en-US" sz="23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 plaintiff must show that they are a qualified individual with a disability, meaning a person with a disability </a:t>
            </a:r>
            <a:r>
              <a:rPr lang="en-US" sz="2300" kern="0" dirty="0">
                <a:solidFill>
                  <a:schemeClr val="tx1"/>
                </a:solidFill>
                <a:latin typeface="Arial" panose="020B0604020202020204" pitchFamily="34" charset="0"/>
                <a:ea typeface="Calibri" panose="020F0502020204030204" pitchFamily="34" charset="0"/>
                <a:cs typeface="Arial" panose="020B0604020202020204" pitchFamily="34" charset="0"/>
              </a:rPr>
              <a:t>who </a:t>
            </a:r>
            <a:r>
              <a:rPr lang="en-US" sz="23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can perform the essential functions of the job with or without a reasonable accommodation</a:t>
            </a:r>
          </a:p>
          <a:p>
            <a:pPr marL="0" indent="0" algn="just">
              <a:lnSpc>
                <a:spcPct val="110000"/>
              </a:lnSpc>
              <a:spcBef>
                <a:spcPts val="1200"/>
              </a:spcBef>
              <a:buNone/>
            </a:pPr>
            <a:endParaRPr lang="en-US" sz="2300" kern="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Bef>
                <a:spcPts val="1200"/>
              </a:spcBef>
            </a:pPr>
            <a:r>
              <a:rPr lang="en-US" sz="23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A disability (“handicap” under c. 151B) is a physical or mental impairment which substantially limits one or more major life activities</a:t>
            </a:r>
          </a:p>
          <a:p>
            <a:pPr lvl="2" algn="just">
              <a:lnSpc>
                <a:spcPct val="110000"/>
              </a:lnSpc>
              <a:spcBef>
                <a:spcPts val="1200"/>
              </a:spcBef>
              <a:buFont typeface="Wingdings" panose="05000000000000000000" pitchFamily="2" charset="2"/>
              <a:buChar char="q"/>
            </a:pPr>
            <a:r>
              <a:rPr lang="en-US" sz="23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this includes caring for oneself, performing manual tasks, walking</a:t>
            </a:r>
            <a:r>
              <a:rPr lang="en-US" sz="23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3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seeing</a:t>
            </a:r>
            <a:r>
              <a:rPr lang="en-US" sz="2300" kern="0"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en-US" sz="23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hearing, speaking, breathing, learning, and working  </a:t>
            </a:r>
          </a:p>
          <a:p>
            <a:pPr marL="914126" lvl="2" indent="0" algn="just">
              <a:lnSpc>
                <a:spcPct val="110000"/>
              </a:lnSpc>
              <a:spcBef>
                <a:spcPts val="1200"/>
              </a:spcBef>
              <a:buNone/>
            </a:pPr>
            <a:endParaRPr lang="en-US" sz="2300" kern="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Bef>
                <a:spcPts val="1200"/>
              </a:spcBef>
            </a:pPr>
            <a:r>
              <a:rPr lang="en-US" sz="23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Disability discrimination also includes discrimination against a person with a record of </a:t>
            </a:r>
            <a:r>
              <a:rPr lang="en-US" sz="2300" kern="0" dirty="0">
                <a:solidFill>
                  <a:schemeClr val="tx1"/>
                </a:solidFill>
                <a:latin typeface="Arial" panose="020B0604020202020204" pitchFamily="34" charset="0"/>
                <a:ea typeface="Calibri" panose="020F0502020204030204" pitchFamily="34" charset="0"/>
                <a:cs typeface="Arial" panose="020B0604020202020204" pitchFamily="34" charset="0"/>
              </a:rPr>
              <a:t>or who is regarded as having </a:t>
            </a:r>
            <a:r>
              <a:rPr lang="en-US" sz="23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such an impairment</a:t>
            </a:r>
          </a:p>
        </p:txBody>
      </p:sp>
      <p:sp>
        <p:nvSpPr>
          <p:cNvPr id="3" name="Freeform 4">
            <a:extLst>
              <a:ext uri="{FF2B5EF4-FFF2-40B4-BE49-F238E27FC236}">
                <a16:creationId xmlns:a16="http://schemas.microsoft.com/office/drawing/2014/main" id="{15FAFB6D-9401-4037-AC76-E7B50073B618}"/>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
        <p:nvSpPr>
          <p:cNvPr id="4" name="Title 1">
            <a:extLst>
              <a:ext uri="{FF2B5EF4-FFF2-40B4-BE49-F238E27FC236}">
                <a16:creationId xmlns:a16="http://schemas.microsoft.com/office/drawing/2014/main" id="{2C089122-4D7C-8245-2436-4054C1C14E79}"/>
              </a:ext>
            </a:extLst>
          </p:cNvPr>
          <p:cNvSpPr txBox="1">
            <a:spLocks/>
          </p:cNvSpPr>
          <p:nvPr/>
        </p:nvSpPr>
        <p:spPr>
          <a:xfrm>
            <a:off x="418855" y="689933"/>
            <a:ext cx="10591800" cy="1066800"/>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1887538" indent="-1887538">
              <a:lnSpc>
                <a:spcPct val="100000"/>
              </a:lnSpc>
            </a:pPr>
            <a:r>
              <a:rPr lang="en-US" sz="4000" b="1" i="1" kern="0" dirty="0">
                <a:latin typeface="PT Serif" panose="020A0603040505020204" pitchFamily="18" charset="0"/>
              </a:rPr>
              <a:t>Disability</a:t>
            </a:r>
            <a:r>
              <a:rPr lang="en-US" sz="4000" b="1" kern="0" dirty="0">
                <a:latin typeface="PT Serif" panose="020A0603040505020204" pitchFamily="18" charset="0"/>
              </a:rPr>
              <a:t> Discrimination: Burden of Proof</a:t>
            </a:r>
            <a:endParaRPr lang="en-US" sz="4000" kern="0" dirty="0">
              <a:latin typeface="PT Serif" panose="020A0603040505020204" pitchFamily="18" charset="0"/>
            </a:endParaRPr>
          </a:p>
        </p:txBody>
      </p:sp>
    </p:spTree>
    <p:extLst>
      <p:ext uri="{BB962C8B-B14F-4D97-AF65-F5344CB8AC3E}">
        <p14:creationId xmlns:p14="http://schemas.microsoft.com/office/powerpoint/2010/main" val="183745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49" y="1104900"/>
            <a:ext cx="6096000" cy="4648200"/>
          </a:xfrm>
        </p:spPr>
        <p:txBody>
          <a:bodyPr anchor="t">
            <a:normAutofit/>
          </a:bodyPr>
          <a:lstStyle/>
          <a:p>
            <a:pPr>
              <a:lnSpc>
                <a:spcPct val="100000"/>
              </a:lnSpc>
            </a:pPr>
            <a:r>
              <a:rPr lang="en-US" sz="4800" b="1" kern="0" dirty="0">
                <a:latin typeface="PT Serif" panose="020A0603040505020204" pitchFamily="18" charset="0"/>
              </a:rPr>
              <a:t>Considerations Regarding The Hiring Process</a:t>
            </a:r>
          </a:p>
        </p:txBody>
      </p:sp>
      <p:sp>
        <p:nvSpPr>
          <p:cNvPr id="3" name="Freeform 4">
            <a:extLst>
              <a:ext uri="{FF2B5EF4-FFF2-40B4-BE49-F238E27FC236}">
                <a16:creationId xmlns:a16="http://schemas.microsoft.com/office/drawing/2014/main" id="{0B2F0534-7A45-FA5C-2CD0-F9D35A680A74}"/>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6" name="Picture 5" descr="A close-up of hands shaking&#10;&#10;Description automatically generated">
            <a:extLst>
              <a:ext uri="{FF2B5EF4-FFF2-40B4-BE49-F238E27FC236}">
                <a16:creationId xmlns:a16="http://schemas.microsoft.com/office/drawing/2014/main" id="{91F62BD3-C37E-D221-28E7-A9E59B34CF6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3902335"/>
            <a:ext cx="12206455" cy="2971800"/>
          </a:xfrm>
          <a:prstGeom prst="rect">
            <a:avLst/>
          </a:prstGeom>
        </p:spPr>
      </p:pic>
    </p:spTree>
    <p:extLst>
      <p:ext uri="{BB962C8B-B14F-4D97-AF65-F5344CB8AC3E}">
        <p14:creationId xmlns:p14="http://schemas.microsoft.com/office/powerpoint/2010/main" val="260463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12664CBE-7DEA-3E7F-EE0F-1574AF90A297}"/>
              </a:ext>
            </a:extLst>
          </p:cNvPr>
          <p:cNvSpPr>
            <a:spLocks noGrp="1"/>
          </p:cNvSpPr>
          <p:nvPr>
            <p:ph sz="half" idx="2"/>
          </p:nvPr>
        </p:nvSpPr>
        <p:spPr>
          <a:xfrm>
            <a:off x="944474" y="1756734"/>
            <a:ext cx="10286999" cy="4796466"/>
          </a:xfrm>
        </p:spPr>
        <p:txBody>
          <a:bodyPr>
            <a:noAutofit/>
          </a:bodyPr>
          <a:lstStyle/>
          <a:p>
            <a:pPr algn="just">
              <a:lnSpc>
                <a:spcPct val="100000"/>
              </a:lnSpc>
              <a:spcBef>
                <a:spcPts val="600"/>
              </a:spcBef>
            </a:pPr>
            <a:r>
              <a:rPr lang="en-US" sz="22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A </a:t>
            </a:r>
            <a:r>
              <a:rPr lang="en-US" sz="2200" b="1" kern="0" cap="small" dirty="0">
                <a:solidFill>
                  <a:srgbClr val="FF0000"/>
                </a:solidFill>
                <a:effectLst/>
                <a:latin typeface="Arial" panose="020B0604020202020204" pitchFamily="34" charset="0"/>
                <a:ea typeface="Calibri" panose="020F0502020204030204" pitchFamily="34" charset="0"/>
                <a:cs typeface="Arial" panose="020B0604020202020204" pitchFamily="34" charset="0"/>
              </a:rPr>
              <a:t>reasonable accommodation </a:t>
            </a:r>
            <a:r>
              <a:rPr lang="en-US" sz="22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is a change as to the </a:t>
            </a:r>
            <a:r>
              <a:rPr lang="en-US" sz="2200" b="1" i="1" kern="0" cap="small" dirty="0">
                <a:solidFill>
                  <a:srgbClr val="FF0000"/>
                </a:solidFill>
                <a:effectLst/>
                <a:latin typeface="Arial" panose="020B0604020202020204" pitchFamily="34" charset="0"/>
                <a:ea typeface="Calibri" panose="020F0502020204030204" pitchFamily="34" charset="0"/>
                <a:cs typeface="Arial" panose="020B0604020202020204" pitchFamily="34" charset="0"/>
              </a:rPr>
              <a:t>how, when, or where </a:t>
            </a:r>
            <a:r>
              <a:rPr lang="en-US" sz="22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employee performs their job</a:t>
            </a:r>
          </a:p>
          <a:p>
            <a:pPr lvl="1" algn="just">
              <a:lnSpc>
                <a:spcPct val="100000"/>
              </a:lnSpc>
              <a:spcBef>
                <a:spcPts val="1200"/>
              </a:spcBef>
              <a:buFont typeface="Wingdings" panose="05000000000000000000" pitchFamily="2" charset="2"/>
              <a:buChar char="q"/>
            </a:pPr>
            <a:r>
              <a:rPr lang="en-US" sz="2200" kern="0" dirty="0">
                <a:solidFill>
                  <a:schemeClr val="tx1"/>
                </a:solidFill>
                <a:latin typeface="Arial" panose="020B0604020202020204" pitchFamily="34" charset="0"/>
                <a:ea typeface="Calibri" panose="020F0502020204030204" pitchFamily="34" charset="0"/>
                <a:cs typeface="Arial" panose="020B0604020202020204" pitchFamily="34" charset="0"/>
              </a:rPr>
              <a:t>Employee must still perform the essential functions of the position</a:t>
            </a:r>
          </a:p>
          <a:p>
            <a:pPr lvl="1" algn="just">
              <a:lnSpc>
                <a:spcPct val="100000"/>
              </a:lnSpc>
              <a:spcBef>
                <a:spcPts val="1200"/>
              </a:spcBef>
              <a:buFont typeface="Wingdings" panose="05000000000000000000" pitchFamily="2" charset="2"/>
              <a:buChar char="q"/>
            </a:pPr>
            <a:r>
              <a:rPr lang="en-US" sz="22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Employer does not need to eliminate essential job duties</a:t>
            </a:r>
          </a:p>
          <a:p>
            <a:pPr marL="457063" lvl="1" indent="0" algn="just">
              <a:lnSpc>
                <a:spcPct val="100000"/>
              </a:lnSpc>
              <a:spcBef>
                <a:spcPts val="1200"/>
              </a:spcBef>
              <a:buNone/>
            </a:pPr>
            <a:endParaRPr lang="en-US" sz="2200" kern="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0000"/>
              </a:lnSpc>
              <a:spcBef>
                <a:spcPts val="1200"/>
              </a:spcBef>
            </a:pPr>
            <a:r>
              <a:rPr lang="en-US" sz="2200" kern="0" dirty="0">
                <a:solidFill>
                  <a:schemeClr val="tx1"/>
                </a:solidFill>
                <a:latin typeface="Arial" panose="020B0604020202020204" pitchFamily="34" charset="0"/>
                <a:ea typeface="Calibri" panose="020F0502020204030204" pitchFamily="34" charset="0"/>
                <a:cs typeface="Arial" panose="020B0604020202020204" pitchFamily="34" charset="0"/>
              </a:rPr>
              <a:t>Employer must engage in </a:t>
            </a:r>
            <a:r>
              <a:rPr lang="en-US" sz="2200" b="1" kern="0" cap="small" dirty="0">
                <a:solidFill>
                  <a:srgbClr val="FF0000"/>
                </a:solidFill>
                <a:latin typeface="Arial" panose="020B0604020202020204" pitchFamily="34" charset="0"/>
                <a:ea typeface="Calibri" panose="020F0502020204030204" pitchFamily="34" charset="0"/>
                <a:cs typeface="Arial" panose="020B0604020202020204" pitchFamily="34" charset="0"/>
              </a:rPr>
              <a:t>interactive process</a:t>
            </a:r>
          </a:p>
          <a:p>
            <a:pPr marL="0" indent="0" algn="just">
              <a:lnSpc>
                <a:spcPct val="100000"/>
              </a:lnSpc>
              <a:spcBef>
                <a:spcPts val="1200"/>
              </a:spcBef>
              <a:buNone/>
            </a:pPr>
            <a:endParaRPr lang="en-US" sz="2200" kern="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0000"/>
              </a:lnSpc>
              <a:spcBef>
                <a:spcPts val="1200"/>
              </a:spcBef>
            </a:pPr>
            <a:r>
              <a:rPr lang="en-US" sz="22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Employer may demonstrate that providing a reasonable accommodation would cause an </a:t>
            </a:r>
            <a:r>
              <a:rPr lang="en-US" sz="2200" b="1" kern="0" cap="small" dirty="0">
                <a:solidFill>
                  <a:srgbClr val="FF0000"/>
                </a:solidFill>
                <a:effectLst/>
                <a:latin typeface="Arial" panose="020B0604020202020204" pitchFamily="34" charset="0"/>
                <a:ea typeface="Calibri" panose="020F0502020204030204" pitchFamily="34" charset="0"/>
                <a:cs typeface="Arial" panose="020B0604020202020204" pitchFamily="34" charset="0"/>
              </a:rPr>
              <a:t>undue hardship</a:t>
            </a:r>
            <a:endParaRPr lang="en-US" sz="2200" kern="0" cap="small"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lvl="1" algn="just">
              <a:lnSpc>
                <a:spcPct val="100000"/>
              </a:lnSpc>
              <a:spcBef>
                <a:spcPts val="1200"/>
              </a:spcBef>
              <a:buFont typeface="Wingdings" panose="05000000000000000000" pitchFamily="2" charset="2"/>
              <a:buChar char="q"/>
            </a:pPr>
            <a:r>
              <a:rPr lang="en-US" sz="2200" kern="0" dirty="0">
                <a:solidFill>
                  <a:schemeClr val="tx1"/>
                </a:solidFill>
                <a:latin typeface="Arial" panose="020B0604020202020204" pitchFamily="34" charset="0"/>
                <a:cs typeface="Arial" panose="020B0604020202020204" pitchFamily="34" charset="0"/>
              </a:rPr>
              <a:t>Either</a:t>
            </a:r>
            <a:r>
              <a:rPr lang="en-US" sz="22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extreme financial hardships, extreme disruptions to work, or fundamental changes in the nature or operation of the business</a:t>
            </a:r>
            <a:endParaRPr lang="en-US" sz="2200" kern="0" dirty="0">
              <a:solidFill>
                <a:schemeClr val="tx1"/>
              </a:solidFill>
              <a:latin typeface="Arial" panose="020B0604020202020204" pitchFamily="34" charset="0"/>
              <a:cs typeface="Arial" panose="020B0604020202020204" pitchFamily="34" charset="0"/>
            </a:endParaRPr>
          </a:p>
        </p:txBody>
      </p:sp>
      <p:sp>
        <p:nvSpPr>
          <p:cNvPr id="3" name="Freeform 4">
            <a:extLst>
              <a:ext uri="{FF2B5EF4-FFF2-40B4-BE49-F238E27FC236}">
                <a16:creationId xmlns:a16="http://schemas.microsoft.com/office/drawing/2014/main" id="{382BD71B-E267-5031-B7B4-9CE4B4BFD96B}"/>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
        <p:nvSpPr>
          <p:cNvPr id="4" name="Title 1">
            <a:extLst>
              <a:ext uri="{FF2B5EF4-FFF2-40B4-BE49-F238E27FC236}">
                <a16:creationId xmlns:a16="http://schemas.microsoft.com/office/drawing/2014/main" id="{D0048FDB-779A-420F-FF43-D011AFDFF8C1}"/>
              </a:ext>
            </a:extLst>
          </p:cNvPr>
          <p:cNvSpPr txBox="1">
            <a:spLocks/>
          </p:cNvSpPr>
          <p:nvPr/>
        </p:nvSpPr>
        <p:spPr>
          <a:xfrm>
            <a:off x="418855" y="689933"/>
            <a:ext cx="10591800" cy="1066800"/>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1887538" indent="-1887538">
              <a:lnSpc>
                <a:spcPct val="100000"/>
              </a:lnSpc>
            </a:pPr>
            <a:r>
              <a:rPr lang="en-US" sz="4000" b="1" i="1" kern="0" dirty="0">
                <a:latin typeface="PT Serif" panose="020A0603040505020204" pitchFamily="18" charset="0"/>
              </a:rPr>
              <a:t>Disability </a:t>
            </a:r>
            <a:r>
              <a:rPr lang="en-US" sz="4000" b="1" kern="0" dirty="0">
                <a:latin typeface="PT Serif" panose="020A0603040505020204" pitchFamily="18" charset="0"/>
              </a:rPr>
              <a:t>Discrimination: Burden of Proof</a:t>
            </a:r>
            <a:endParaRPr lang="en-US" sz="4000" kern="0" dirty="0">
              <a:latin typeface="PT Serif" panose="020A0603040505020204" pitchFamily="18" charset="0"/>
            </a:endParaRPr>
          </a:p>
        </p:txBody>
      </p:sp>
    </p:spTree>
    <p:extLst>
      <p:ext uri="{BB962C8B-B14F-4D97-AF65-F5344CB8AC3E}">
        <p14:creationId xmlns:p14="http://schemas.microsoft.com/office/powerpoint/2010/main" val="159720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12664CBE-7DEA-3E7F-EE0F-1574AF90A297}"/>
              </a:ext>
            </a:extLst>
          </p:cNvPr>
          <p:cNvSpPr>
            <a:spLocks noGrp="1"/>
          </p:cNvSpPr>
          <p:nvPr>
            <p:ph sz="half" idx="2"/>
          </p:nvPr>
        </p:nvSpPr>
        <p:spPr>
          <a:xfrm>
            <a:off x="836612" y="2209800"/>
            <a:ext cx="10286999" cy="3657600"/>
          </a:xfrm>
        </p:spPr>
        <p:txBody>
          <a:bodyPr>
            <a:normAutofit/>
          </a:bodyPr>
          <a:lstStyle/>
          <a:p>
            <a:pPr lvl="1" algn="just">
              <a:lnSpc>
                <a:spcPct val="100000"/>
              </a:lnSpc>
              <a:spcAft>
                <a:spcPts val="1800"/>
              </a:spcAft>
            </a:pPr>
            <a:r>
              <a:rPr lang="en-US" sz="2100" b="1" i="1"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Quid </a:t>
            </a:r>
            <a:r>
              <a:rPr lang="en-US" sz="2100" b="1" i="1" kern="0" dirty="0">
                <a:solidFill>
                  <a:schemeClr val="tx1"/>
                </a:solidFill>
                <a:latin typeface="Arial" panose="020B0604020202020204" pitchFamily="34" charset="0"/>
                <a:ea typeface="Calibri" panose="020F0502020204030204" pitchFamily="34" charset="0"/>
                <a:cs typeface="Arial" panose="020B0604020202020204" pitchFamily="34" charset="0"/>
              </a:rPr>
              <a:t>pro quo</a:t>
            </a:r>
            <a:r>
              <a:rPr lang="en-US" sz="2100" b="1"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100" b="0" i="0" kern="0" dirty="0">
                <a:solidFill>
                  <a:srgbClr val="141414"/>
                </a:solidFill>
                <a:effectLst/>
                <a:latin typeface="Arial" panose="020B0604020202020204" pitchFamily="34" charset="0"/>
                <a:cs typeface="Arial" panose="020B0604020202020204" pitchFamily="34" charset="0"/>
              </a:rPr>
              <a:t>sexual advances, requests for sexual favors, and other verbal or physical conduct, which the submission or rejection thereof become the basis for employment decisions or a term or condition of employment</a:t>
            </a:r>
          </a:p>
          <a:p>
            <a:pPr marL="457063" lvl="1" indent="0" algn="just">
              <a:lnSpc>
                <a:spcPct val="100000"/>
              </a:lnSpc>
              <a:spcAft>
                <a:spcPts val="1800"/>
              </a:spcAft>
              <a:buNone/>
            </a:pPr>
            <a:endParaRPr lang="en-US" sz="2100" b="0" i="0" kern="0" dirty="0">
              <a:solidFill>
                <a:srgbClr val="141414"/>
              </a:solidFill>
              <a:effectLst/>
              <a:latin typeface="Arial" panose="020B0604020202020204" pitchFamily="34" charset="0"/>
              <a:cs typeface="Arial" panose="020B0604020202020204" pitchFamily="34" charset="0"/>
            </a:endParaRPr>
          </a:p>
          <a:p>
            <a:pPr lvl="1" algn="just">
              <a:lnSpc>
                <a:spcPct val="100000"/>
              </a:lnSpc>
              <a:spcAft>
                <a:spcPts val="1800"/>
              </a:spcAft>
            </a:pPr>
            <a:r>
              <a:rPr lang="en-US" sz="2100" b="1" i="1" kern="0" dirty="0">
                <a:solidFill>
                  <a:schemeClr val="tx1"/>
                </a:solidFill>
                <a:latin typeface="Arial" panose="020B0604020202020204" pitchFamily="34" charset="0"/>
                <a:ea typeface="Calibri" panose="020F0502020204030204" pitchFamily="34" charset="0"/>
                <a:cs typeface="Arial" panose="020B0604020202020204" pitchFamily="34" charset="0"/>
              </a:rPr>
              <a:t>Hostile work environment: </a:t>
            </a:r>
            <a:r>
              <a:rPr lang="en-US" sz="2100" b="0" i="0" kern="0" dirty="0">
                <a:solidFill>
                  <a:srgbClr val="141414"/>
                </a:solidFill>
                <a:effectLst/>
                <a:latin typeface="Arial" panose="020B0604020202020204" pitchFamily="34" charset="0"/>
                <a:cs typeface="Arial" panose="020B0604020202020204" pitchFamily="34" charset="0"/>
              </a:rPr>
              <a:t>Sexual advances, requests for sexual favors, and other verbal or physical conduct of a sexual nature (or demeaning or derogatory based on a protected class) that have the purpose or effect of unreasonably interfering with an individual's work performance by creating an intimidating, hostile, humiliating or sexually offensive work environment</a:t>
            </a:r>
            <a:endParaRPr lang="en-US" sz="2100" kern="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Freeform 4">
            <a:extLst>
              <a:ext uri="{FF2B5EF4-FFF2-40B4-BE49-F238E27FC236}">
                <a16:creationId xmlns:a16="http://schemas.microsoft.com/office/drawing/2014/main" id="{CFA89773-E432-B184-47DE-567D3225A90D}"/>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
        <p:nvSpPr>
          <p:cNvPr id="4" name="Title 1">
            <a:extLst>
              <a:ext uri="{FF2B5EF4-FFF2-40B4-BE49-F238E27FC236}">
                <a16:creationId xmlns:a16="http://schemas.microsoft.com/office/drawing/2014/main" id="{C96B1863-F854-403A-74AF-028830DECD7C}"/>
              </a:ext>
            </a:extLst>
          </p:cNvPr>
          <p:cNvSpPr txBox="1">
            <a:spLocks/>
          </p:cNvSpPr>
          <p:nvPr/>
        </p:nvSpPr>
        <p:spPr>
          <a:xfrm>
            <a:off x="418855" y="689933"/>
            <a:ext cx="10591800" cy="1066800"/>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1887538" indent="-1887538">
              <a:lnSpc>
                <a:spcPct val="100000"/>
              </a:lnSpc>
            </a:pPr>
            <a:r>
              <a:rPr lang="en-US" sz="4000" b="1" kern="0" dirty="0">
                <a:latin typeface="PT Serif" panose="020A0603040505020204" pitchFamily="18" charset="0"/>
              </a:rPr>
              <a:t>Harassment: Burden of Proof</a:t>
            </a:r>
            <a:endParaRPr lang="en-US" sz="4000" kern="0" dirty="0">
              <a:latin typeface="PT Serif" panose="020A0603040505020204" pitchFamily="18" charset="0"/>
            </a:endParaRPr>
          </a:p>
        </p:txBody>
      </p:sp>
    </p:spTree>
    <p:extLst>
      <p:ext uri="{BB962C8B-B14F-4D97-AF65-F5344CB8AC3E}">
        <p14:creationId xmlns:p14="http://schemas.microsoft.com/office/powerpoint/2010/main" val="326446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12664CBE-7DEA-3E7F-EE0F-1574AF90A297}"/>
              </a:ext>
            </a:extLst>
          </p:cNvPr>
          <p:cNvSpPr>
            <a:spLocks noGrp="1"/>
          </p:cNvSpPr>
          <p:nvPr>
            <p:ph sz="half" idx="2"/>
          </p:nvPr>
        </p:nvSpPr>
        <p:spPr>
          <a:xfrm>
            <a:off x="723656" y="2209800"/>
            <a:ext cx="10286999" cy="4041062"/>
          </a:xfrm>
        </p:spPr>
        <p:txBody>
          <a:bodyPr>
            <a:normAutofit/>
          </a:bodyPr>
          <a:lstStyle/>
          <a:p>
            <a:pPr marL="0" marR="0" lvl="1" indent="0" algn="l" defTabSz="914400" rtl="0" eaLnBrk="1" fontAlgn="auto" latinLnBrk="0" hangingPunct="1">
              <a:lnSpc>
                <a:spcPct val="90000"/>
              </a:lnSpc>
              <a:spcBef>
                <a:spcPts val="500"/>
              </a:spcBef>
              <a:spcAft>
                <a:spcPts val="0"/>
              </a:spcAft>
              <a:buClrTx/>
              <a:buSz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state a claim of harassment amounting to a hostile work environment, individual must show that: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85800" marR="0" lvl="2"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t>
            </a:r>
            <a:r>
              <a:rPr lang="en-US" sz="2100" kern="0" dirty="0">
                <a:solidFill>
                  <a:prstClr val="black"/>
                </a:solidFill>
                <a:latin typeface="Arial" panose="020B0604020202020204" pitchFamily="34" charset="0"/>
                <a:cs typeface="Arial" panose="020B0604020202020204" pitchFamily="34" charset="0"/>
              </a:rPr>
              <a:t>they</a:t>
            </a:r>
            <a:r>
              <a:rPr kumimoji="0" lang="en-US" sz="2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were subjected to sexually demeaning conduct; </a:t>
            </a:r>
          </a:p>
          <a:p>
            <a:pPr marL="685800" marR="0" lvl="2"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the conduct was unwelcome; </a:t>
            </a:r>
          </a:p>
          <a:p>
            <a:pPr marL="685800" marR="0" lvl="2"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the conduct was subjectively </a:t>
            </a:r>
            <a:r>
              <a:rPr kumimoji="0" lang="en-US" sz="21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a:t>
            </a:r>
            <a:r>
              <a:rPr kumimoji="0" lang="en-US" sz="2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objectively offensive; </a:t>
            </a:r>
          </a:p>
          <a:p>
            <a:pPr marL="685800" marR="0" lvl="2"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 the conduct was sufficiently severe </a:t>
            </a:r>
            <a:r>
              <a:rPr kumimoji="0" lang="en-US" sz="21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or</a:t>
            </a:r>
            <a:r>
              <a:rPr kumimoji="0" lang="en-US" sz="2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pervasive as to alter the conditions of their employment; and </a:t>
            </a:r>
          </a:p>
          <a:p>
            <a:pPr marL="685800" marR="0" lvl="2"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 their employer knew or should have known of the harassment </a:t>
            </a:r>
            <a:r>
              <a:rPr kumimoji="0" lang="en-US" sz="21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a:t>
            </a:r>
            <a:r>
              <a:rPr kumimoji="0" lang="en-US" sz="2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failed to take prompt and effective remedial action.</a:t>
            </a:r>
          </a:p>
        </p:txBody>
      </p:sp>
      <p:sp>
        <p:nvSpPr>
          <p:cNvPr id="3" name="Freeform 4">
            <a:extLst>
              <a:ext uri="{FF2B5EF4-FFF2-40B4-BE49-F238E27FC236}">
                <a16:creationId xmlns:a16="http://schemas.microsoft.com/office/drawing/2014/main" id="{97DC3CB8-7677-9C3B-4298-6DF0DF8A0F00}"/>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
        <p:nvSpPr>
          <p:cNvPr id="4" name="Title 1">
            <a:extLst>
              <a:ext uri="{FF2B5EF4-FFF2-40B4-BE49-F238E27FC236}">
                <a16:creationId xmlns:a16="http://schemas.microsoft.com/office/drawing/2014/main" id="{61D3A37F-2C16-21FC-309C-163ABF6E5089}"/>
              </a:ext>
            </a:extLst>
          </p:cNvPr>
          <p:cNvSpPr txBox="1">
            <a:spLocks/>
          </p:cNvSpPr>
          <p:nvPr/>
        </p:nvSpPr>
        <p:spPr>
          <a:xfrm>
            <a:off x="418855" y="689933"/>
            <a:ext cx="10591800" cy="1066800"/>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1887538" indent="-1887538">
              <a:lnSpc>
                <a:spcPct val="100000"/>
              </a:lnSpc>
            </a:pPr>
            <a:r>
              <a:rPr lang="en-US" sz="4000" b="1" kern="0" dirty="0">
                <a:latin typeface="PT Serif" panose="020A0603040505020204" pitchFamily="18" charset="0"/>
              </a:rPr>
              <a:t>Harassment: Burden of Proof</a:t>
            </a:r>
            <a:endParaRPr lang="en-US" sz="4000" kern="0" dirty="0">
              <a:latin typeface="PT Serif" panose="020A0603040505020204" pitchFamily="18" charset="0"/>
            </a:endParaRPr>
          </a:p>
        </p:txBody>
      </p:sp>
    </p:spTree>
    <p:extLst>
      <p:ext uri="{BB962C8B-B14F-4D97-AF65-F5344CB8AC3E}">
        <p14:creationId xmlns:p14="http://schemas.microsoft.com/office/powerpoint/2010/main" val="185799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BE324-38CF-2A24-5B74-C06318A52531}"/>
            </a:ext>
          </a:extLst>
        </p:cNvPr>
        <p:cNvGrpSpPr/>
        <p:nvPr/>
      </p:nvGrpSpPr>
      <p:grpSpPr>
        <a:xfrm>
          <a:off x="0" y="0"/>
          <a:ext cx="0" cy="0"/>
          <a:chOff x="0" y="0"/>
          <a:chExt cx="0" cy="0"/>
        </a:xfrm>
      </p:grpSpPr>
      <p:sp>
        <p:nvSpPr>
          <p:cNvPr id="9" name="Content Placeholder 4">
            <a:extLst>
              <a:ext uri="{FF2B5EF4-FFF2-40B4-BE49-F238E27FC236}">
                <a16:creationId xmlns:a16="http://schemas.microsoft.com/office/drawing/2014/main" id="{B8D395A3-EFA5-F1A9-FF0B-86E3F293D5D1}"/>
              </a:ext>
            </a:extLst>
          </p:cNvPr>
          <p:cNvSpPr>
            <a:spLocks noGrp="1"/>
          </p:cNvSpPr>
          <p:nvPr>
            <p:ph sz="half" idx="2"/>
          </p:nvPr>
        </p:nvSpPr>
        <p:spPr>
          <a:xfrm>
            <a:off x="723656" y="1988475"/>
            <a:ext cx="10286999" cy="4419600"/>
          </a:xfrm>
        </p:spPr>
        <p:txBody>
          <a:bodyPr>
            <a:normAutofit lnSpcReduction="10000"/>
          </a:bodyPr>
          <a:lstStyle/>
          <a:p>
            <a:pPr marL="0" marR="0" lvl="1" indent="0" algn="l" defTabSz="914400" rtl="0" eaLnBrk="1" fontAlgn="auto" latinLnBrk="0" hangingPunct="1">
              <a:lnSpc>
                <a:spcPct val="90000"/>
              </a:lnSpc>
              <a:spcBef>
                <a:spcPts val="500"/>
              </a:spcBef>
              <a:spcAft>
                <a:spcPts val="0"/>
              </a:spcAft>
              <a:buClrTx/>
              <a:buSz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Duty To Investigate </a:t>
            </a:r>
          </a:p>
          <a:p>
            <a:pPr marL="457063" lvl="1" indent="0" algn="just">
              <a:lnSpc>
                <a:spcPct val="100000"/>
              </a:lnSpc>
              <a:spcBef>
                <a:spcPts val="0"/>
              </a:spcBef>
              <a:buNone/>
            </a:pPr>
            <a:endParaRPr lang="en-US" sz="2000" b="0" kern="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742727" lvl="1" indent="-285664" algn="just">
              <a:lnSpc>
                <a:spcPct val="100000"/>
              </a:lnSpc>
              <a:spcBef>
                <a:spcPts val="0"/>
              </a:spcBef>
            </a:pPr>
            <a:r>
              <a:rPr lang="en-US" sz="2000" b="0" kern="0" dirty="0">
                <a:solidFill>
                  <a:prstClr val="black"/>
                </a:solidFill>
                <a:latin typeface="Arial" panose="020B0604020202020204" pitchFamily="34" charset="0"/>
                <a:ea typeface="Calibri" panose="020F0502020204030204" pitchFamily="34" charset="0"/>
                <a:cs typeface="Arial" panose="020B0604020202020204" pitchFamily="34" charset="0"/>
              </a:rPr>
              <a:t>Prompt</a:t>
            </a:r>
          </a:p>
          <a:p>
            <a:pPr marL="457063" lvl="1" indent="0" algn="just">
              <a:lnSpc>
                <a:spcPct val="100000"/>
              </a:lnSpc>
              <a:spcBef>
                <a:spcPts val="0"/>
              </a:spcBef>
              <a:buNone/>
            </a:pPr>
            <a:endParaRPr lang="en-US" sz="2000" b="0" kern="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742727" lvl="1" indent="-285664" algn="just">
              <a:lnSpc>
                <a:spcPct val="100000"/>
              </a:lnSpc>
              <a:spcBef>
                <a:spcPts val="0"/>
              </a:spcBef>
            </a:pPr>
            <a:r>
              <a:rPr lang="en-US" sz="2000" kern="0" dirty="0">
                <a:solidFill>
                  <a:prstClr val="black"/>
                </a:solidFill>
                <a:latin typeface="Arial" panose="020B0604020202020204" pitchFamily="34" charset="0"/>
                <a:ea typeface="Calibri" panose="020F0502020204030204" pitchFamily="34" charset="0"/>
                <a:cs typeface="Arial" panose="020B0604020202020204" pitchFamily="34" charset="0"/>
              </a:rPr>
              <a:t>Neutral</a:t>
            </a:r>
          </a:p>
          <a:p>
            <a:pPr marL="457063" lvl="1" indent="0" algn="just">
              <a:lnSpc>
                <a:spcPct val="100000"/>
              </a:lnSpc>
              <a:spcBef>
                <a:spcPts val="0"/>
              </a:spcBef>
              <a:buNone/>
            </a:pPr>
            <a:endParaRPr lang="en-US" sz="2000" b="0" kern="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742727" lvl="1" indent="-285664" algn="just">
              <a:lnSpc>
                <a:spcPct val="100000"/>
              </a:lnSpc>
              <a:spcBef>
                <a:spcPts val="0"/>
              </a:spcBef>
            </a:pPr>
            <a:r>
              <a:rPr lang="en-US" sz="2000" b="0" kern="0" dirty="0">
                <a:solidFill>
                  <a:prstClr val="black"/>
                </a:solidFill>
                <a:latin typeface="Arial" panose="020B0604020202020204" pitchFamily="34" charset="0"/>
                <a:ea typeface="Calibri" panose="020F0502020204030204" pitchFamily="34" charset="0"/>
                <a:cs typeface="Arial" panose="020B0604020202020204" pitchFamily="34" charset="0"/>
              </a:rPr>
              <a:t>Thorough</a:t>
            </a:r>
            <a:endParaRPr lang="en-US" sz="2000" kern="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742727" lvl="1" indent="-285664" algn="just">
              <a:lnSpc>
                <a:spcPct val="100000"/>
              </a:lnSpc>
              <a:spcBef>
                <a:spcPts val="0"/>
              </a:spcBef>
            </a:pPr>
            <a:endParaRPr lang="en-US" sz="2000" b="0" kern="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742727" lvl="1" indent="-285664" algn="just">
              <a:lnSpc>
                <a:spcPct val="100000"/>
              </a:lnSpc>
              <a:spcBef>
                <a:spcPts val="0"/>
              </a:spcBef>
            </a:pPr>
            <a:endParaRPr lang="en-US" sz="2000" kern="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1" indent="0" defTabSz="914400">
              <a:buNone/>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Remedial Measures</a:t>
            </a:r>
          </a:p>
          <a:p>
            <a:pPr marL="0" lvl="1" indent="0" defTabSz="914400">
              <a:buNone/>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727" lvl="1" indent="-285664" algn="just">
              <a:lnSpc>
                <a:spcPct val="100000"/>
              </a:lnSpc>
              <a:spcBef>
                <a:spcPts val="0"/>
              </a:spcBef>
              <a:defRPr/>
            </a:pPr>
            <a:r>
              <a:rPr lang="en-US" sz="2000" kern="0" dirty="0">
                <a:solidFill>
                  <a:prstClr val="black"/>
                </a:solidFill>
                <a:latin typeface="Arial" panose="020B0604020202020204" pitchFamily="34" charset="0"/>
                <a:cs typeface="Arial" panose="020B0604020202020204" pitchFamily="34" charset="0"/>
              </a:rPr>
              <a:t>End the harassment/discrimination</a:t>
            </a:r>
          </a:p>
          <a:p>
            <a:pPr marL="457063" lvl="1" indent="0" algn="just">
              <a:lnSpc>
                <a:spcPct val="100000"/>
              </a:lnSpc>
              <a:spcBef>
                <a:spcPts val="0"/>
              </a:spcBef>
              <a:buNone/>
              <a:defRPr/>
            </a:pPr>
            <a:endParaRPr lang="en-US" sz="2000" kern="0" dirty="0">
              <a:solidFill>
                <a:prstClr val="black"/>
              </a:solidFill>
              <a:latin typeface="Arial" panose="020B0604020202020204" pitchFamily="34" charset="0"/>
              <a:cs typeface="Arial" panose="020B0604020202020204" pitchFamily="34" charset="0"/>
            </a:endParaRPr>
          </a:p>
          <a:p>
            <a:pPr marL="742727" lvl="1" indent="-285664" algn="just">
              <a:lnSpc>
                <a:spcPct val="100000"/>
              </a:lnSpc>
              <a:spcBef>
                <a:spcPts val="0"/>
              </a:spcBef>
              <a:defRPr/>
            </a:pPr>
            <a:r>
              <a:rPr lang="en-US" sz="2000" kern="0" dirty="0">
                <a:solidFill>
                  <a:prstClr val="black"/>
                </a:solidFill>
                <a:latin typeface="Arial" panose="020B0604020202020204" pitchFamily="34" charset="0"/>
                <a:cs typeface="Arial" panose="020B0604020202020204" pitchFamily="34" charset="0"/>
              </a:rPr>
              <a:t>Retaliation – watch out! </a:t>
            </a:r>
          </a:p>
          <a:p>
            <a:pPr marL="0" marR="0" lvl="1" indent="0" algn="l" defTabSz="914400" rtl="0" eaLnBrk="1" fontAlgn="auto" latinLnBrk="0" hangingPunct="1">
              <a:lnSpc>
                <a:spcPct val="90000"/>
              </a:lnSpc>
              <a:spcBef>
                <a:spcPts val="500"/>
              </a:spcBef>
              <a:spcAft>
                <a:spcPts val="0"/>
              </a:spcAft>
              <a:buClrTx/>
              <a:buSzTx/>
              <a:buNone/>
              <a:tabLst/>
              <a:defRPr/>
            </a:pPr>
            <a:endParaRPr kumimoji="0" lang="en-US" sz="2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4">
            <a:extLst>
              <a:ext uri="{FF2B5EF4-FFF2-40B4-BE49-F238E27FC236}">
                <a16:creationId xmlns:a16="http://schemas.microsoft.com/office/drawing/2014/main" id="{998F1DBE-2F24-EC3A-D84D-AC620B6FA437}"/>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
        <p:nvSpPr>
          <p:cNvPr id="4" name="Title 1">
            <a:extLst>
              <a:ext uri="{FF2B5EF4-FFF2-40B4-BE49-F238E27FC236}">
                <a16:creationId xmlns:a16="http://schemas.microsoft.com/office/drawing/2014/main" id="{74E31074-C8EF-D309-F3E4-FFA11BB42028}"/>
              </a:ext>
            </a:extLst>
          </p:cNvPr>
          <p:cNvSpPr txBox="1">
            <a:spLocks/>
          </p:cNvSpPr>
          <p:nvPr/>
        </p:nvSpPr>
        <p:spPr>
          <a:xfrm>
            <a:off x="418855" y="689933"/>
            <a:ext cx="10591800" cy="1066800"/>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1887538" indent="-1887538">
              <a:lnSpc>
                <a:spcPct val="100000"/>
              </a:lnSpc>
            </a:pPr>
            <a:r>
              <a:rPr lang="en-US" sz="4000" b="1" kern="0" dirty="0">
                <a:latin typeface="PT Serif" panose="020A0603040505020204" pitchFamily="18" charset="0"/>
              </a:rPr>
              <a:t>Duty To Investigate / </a:t>
            </a:r>
          </a:p>
          <a:p>
            <a:pPr marL="1887538" indent="-1887538">
              <a:lnSpc>
                <a:spcPct val="100000"/>
              </a:lnSpc>
            </a:pPr>
            <a:r>
              <a:rPr lang="en-US" sz="4000" b="1" kern="0" dirty="0">
                <a:latin typeface="PT Serif" panose="020A0603040505020204" pitchFamily="18" charset="0"/>
              </a:rPr>
              <a:t>Prompt Remedial Measures</a:t>
            </a:r>
            <a:endParaRPr lang="en-US" sz="4000" kern="0" dirty="0">
              <a:latin typeface="PT Serif" panose="020A0603040505020204" pitchFamily="18" charset="0"/>
            </a:endParaRPr>
          </a:p>
        </p:txBody>
      </p:sp>
    </p:spTree>
    <p:extLst>
      <p:ext uri="{BB962C8B-B14F-4D97-AF65-F5344CB8AC3E}">
        <p14:creationId xmlns:p14="http://schemas.microsoft.com/office/powerpoint/2010/main" val="358874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6C0D5-14A5-65DE-D999-79F784544D3E}"/>
            </a:ext>
          </a:extLst>
        </p:cNvPr>
        <p:cNvGrpSpPr/>
        <p:nvPr/>
      </p:nvGrpSpPr>
      <p:grpSpPr>
        <a:xfrm>
          <a:off x="0" y="0"/>
          <a:ext cx="0" cy="0"/>
          <a:chOff x="0" y="0"/>
          <a:chExt cx="0" cy="0"/>
        </a:xfrm>
      </p:grpSpPr>
      <p:sp>
        <p:nvSpPr>
          <p:cNvPr id="9" name="Content Placeholder 4">
            <a:extLst>
              <a:ext uri="{FF2B5EF4-FFF2-40B4-BE49-F238E27FC236}">
                <a16:creationId xmlns:a16="http://schemas.microsoft.com/office/drawing/2014/main" id="{1D9CB6FF-D0AB-BDF5-862D-9E0985C94A46}"/>
              </a:ext>
            </a:extLst>
          </p:cNvPr>
          <p:cNvSpPr>
            <a:spLocks noGrp="1"/>
          </p:cNvSpPr>
          <p:nvPr>
            <p:ph sz="half" idx="2"/>
          </p:nvPr>
        </p:nvSpPr>
        <p:spPr>
          <a:xfrm>
            <a:off x="723656" y="1524000"/>
            <a:ext cx="10286999" cy="4494129"/>
          </a:xfrm>
        </p:spPr>
        <p:txBody>
          <a:bodyPr>
            <a:noAutofit/>
          </a:bodyPr>
          <a:lstStyle/>
          <a:p>
            <a:pPr marL="0" indent="0" algn="just">
              <a:lnSpc>
                <a:spcPct val="100000"/>
              </a:lnSpc>
              <a:spcBef>
                <a:spcPts val="0"/>
              </a:spcBef>
              <a:buNone/>
            </a:pPr>
            <a:r>
              <a:rPr lang="en-US" sz="2000" b="1" i="1" kern="0" dirty="0">
                <a:latin typeface="Arial" panose="020B0604020202020204" pitchFamily="34" charset="0"/>
                <a:cs typeface="Arial" panose="020B0604020202020204" pitchFamily="34" charset="0"/>
              </a:rPr>
              <a:t>Sweeney v. K-Mart, Corp.</a:t>
            </a:r>
          </a:p>
          <a:p>
            <a:pPr marL="0" indent="0" algn="just">
              <a:lnSpc>
                <a:spcPct val="100000"/>
              </a:lnSpc>
              <a:spcBef>
                <a:spcPts val="0"/>
              </a:spcBef>
              <a:buNone/>
            </a:pPr>
            <a:endParaRPr lang="en-US" sz="2000" b="1" i="1" kern="0" dirty="0">
              <a:latin typeface="Arial" panose="020B0604020202020204" pitchFamily="34" charset="0"/>
              <a:cs typeface="Arial" panose="020B0604020202020204" pitchFamily="34" charset="0"/>
            </a:endParaRPr>
          </a:p>
          <a:p>
            <a:pPr marL="285664" indent="-285664" algn="just">
              <a:lnSpc>
                <a:spcPct val="100000"/>
              </a:lnSpc>
              <a:spcBef>
                <a:spcPts val="0"/>
              </a:spcBef>
              <a:buFont typeface="Arial" panose="020B0604020202020204" pitchFamily="34" charset="0"/>
              <a:buChar char="•"/>
            </a:pPr>
            <a:r>
              <a:rPr lang="en-US" sz="1800" b="0" kern="0" dirty="0">
                <a:latin typeface="Arial" panose="020B0604020202020204" pitchFamily="34" charset="0"/>
                <a:ea typeface="Calibri" panose="020F0502020204030204" pitchFamily="34" charset="0"/>
                <a:cs typeface="Arial" panose="020B0604020202020204" pitchFamily="34" charset="0"/>
              </a:rPr>
              <a:t>Complainant reported sexual harassment to a supervisor and to human resources, and the respondent did not take any action against the alleged perpetrator (“</a:t>
            </a:r>
            <a:r>
              <a:rPr lang="en-US" sz="1800" b="0" kern="0" dirty="0" err="1">
                <a:latin typeface="Arial" panose="020B0604020202020204" pitchFamily="34" charset="0"/>
                <a:ea typeface="Calibri" panose="020F0502020204030204" pitchFamily="34" charset="0"/>
                <a:cs typeface="Arial" panose="020B0604020202020204" pitchFamily="34" charset="0"/>
              </a:rPr>
              <a:t>Colorusso</a:t>
            </a:r>
            <a:r>
              <a:rPr lang="en-US" sz="1800" b="0" kern="0" dirty="0">
                <a:latin typeface="Arial" panose="020B0604020202020204" pitchFamily="34" charset="0"/>
                <a:ea typeface="Calibri" panose="020F0502020204030204" pitchFamily="34" charset="0"/>
                <a:cs typeface="Arial" panose="020B0604020202020204" pitchFamily="34" charset="0"/>
              </a:rPr>
              <a:t>”). </a:t>
            </a:r>
            <a:r>
              <a:rPr lang="en-US" sz="1800" b="0" kern="0" dirty="0">
                <a:solidFill>
                  <a:srgbClr val="212121"/>
                </a:solidFill>
                <a:latin typeface="Arial" panose="020B0604020202020204" pitchFamily="34" charset="0"/>
                <a:ea typeface="Calibri" panose="020F0502020204030204" pitchFamily="34" charset="0"/>
                <a:cs typeface="Arial" panose="020B0604020202020204" pitchFamily="34" charset="0"/>
              </a:rPr>
              <a:t>Docket No. 95-BEM-2740</a:t>
            </a:r>
            <a:r>
              <a:rPr lang="en-US" sz="1800" b="0" kern="0" dirty="0">
                <a:latin typeface="Arial" panose="020B0604020202020204" pitchFamily="34" charset="0"/>
                <a:ea typeface="Calibri" panose="020F0502020204030204" pitchFamily="34" charset="0"/>
                <a:cs typeface="Arial" panose="020B0604020202020204" pitchFamily="34" charset="0"/>
              </a:rPr>
              <a:t>, </a:t>
            </a:r>
            <a:r>
              <a:rPr lang="en-US" sz="1800" b="0" kern="0" dirty="0">
                <a:solidFill>
                  <a:srgbClr val="212121"/>
                </a:solidFill>
                <a:latin typeface="Arial" panose="020B0604020202020204" pitchFamily="34" charset="0"/>
                <a:ea typeface="Calibri" panose="020F0502020204030204" pitchFamily="34" charset="0"/>
                <a:cs typeface="Arial" panose="020B0604020202020204" pitchFamily="34" charset="0"/>
              </a:rPr>
              <a:t>1999 WL 33453088</a:t>
            </a:r>
            <a:r>
              <a:rPr lang="en-US" sz="1800" b="0" kern="0" dirty="0">
                <a:latin typeface="Arial" panose="020B0604020202020204" pitchFamily="34" charset="0"/>
                <a:ea typeface="Calibri" panose="020F0502020204030204" pitchFamily="34" charset="0"/>
                <a:cs typeface="Arial" panose="020B0604020202020204" pitchFamily="34" charset="0"/>
              </a:rPr>
              <a:t> (MCAD June 18, 1999). </a:t>
            </a:r>
          </a:p>
          <a:p>
            <a:pPr indent="457063" algn="just">
              <a:lnSpc>
                <a:spcPct val="100000"/>
              </a:lnSpc>
              <a:spcBef>
                <a:spcPts val="0"/>
              </a:spcBef>
            </a:pPr>
            <a:endParaRPr lang="en-US" sz="1800" b="0" kern="0" dirty="0">
              <a:latin typeface="Arial" panose="020B0604020202020204" pitchFamily="34" charset="0"/>
              <a:ea typeface="Calibri" panose="020F0502020204030204" pitchFamily="34" charset="0"/>
              <a:cs typeface="Arial" panose="020B0604020202020204" pitchFamily="34" charset="0"/>
            </a:endParaRPr>
          </a:p>
          <a:p>
            <a:pPr marL="285664" indent="-285664" algn="just">
              <a:lnSpc>
                <a:spcPct val="100000"/>
              </a:lnSpc>
              <a:spcBef>
                <a:spcPts val="0"/>
              </a:spcBef>
              <a:buFont typeface="Arial" panose="020B0604020202020204" pitchFamily="34" charset="0"/>
              <a:buChar char="•"/>
            </a:pPr>
            <a:r>
              <a:rPr lang="en-US" sz="1800" b="0" kern="0" dirty="0">
                <a:latin typeface="Arial" panose="020B0604020202020204" pitchFamily="34" charset="0"/>
                <a:ea typeface="Calibri" panose="020F0502020204030204" pitchFamily="34" charset="0"/>
                <a:cs typeface="Arial" panose="020B0604020202020204" pitchFamily="34" charset="0"/>
              </a:rPr>
              <a:t>Complainant  had future encounters with </a:t>
            </a:r>
            <a:r>
              <a:rPr lang="en-US" sz="1800" b="0" kern="0" dirty="0" err="1">
                <a:latin typeface="Arial" panose="020B0604020202020204" pitchFamily="34" charset="0"/>
                <a:ea typeface="Calibri" panose="020F0502020204030204" pitchFamily="34" charset="0"/>
                <a:cs typeface="Arial" panose="020B0604020202020204" pitchFamily="34" charset="0"/>
              </a:rPr>
              <a:t>Colorusso</a:t>
            </a:r>
            <a:r>
              <a:rPr lang="en-US" sz="1800" b="0" kern="0" dirty="0">
                <a:latin typeface="Arial" panose="020B0604020202020204" pitchFamily="34" charset="0"/>
                <a:ea typeface="Calibri" panose="020F0502020204030204" pitchFamily="34" charset="0"/>
                <a:cs typeface="Arial" panose="020B0604020202020204" pitchFamily="34" charset="0"/>
              </a:rPr>
              <a:t> in the workplace that were upsetting. </a:t>
            </a:r>
          </a:p>
          <a:p>
            <a:pPr indent="457063" algn="just">
              <a:lnSpc>
                <a:spcPct val="100000"/>
              </a:lnSpc>
              <a:spcBef>
                <a:spcPts val="0"/>
              </a:spcBef>
            </a:pPr>
            <a:endParaRPr lang="en-US" sz="1800" b="0" kern="0" dirty="0">
              <a:latin typeface="Arial" panose="020B0604020202020204" pitchFamily="34" charset="0"/>
              <a:ea typeface="Calibri" panose="020F0502020204030204" pitchFamily="34" charset="0"/>
              <a:cs typeface="Arial" panose="020B0604020202020204" pitchFamily="34" charset="0"/>
            </a:endParaRPr>
          </a:p>
          <a:p>
            <a:pPr marL="285664" indent="-285664" algn="just">
              <a:lnSpc>
                <a:spcPct val="100000"/>
              </a:lnSpc>
              <a:spcBef>
                <a:spcPts val="0"/>
              </a:spcBef>
              <a:buFont typeface="Arial" panose="020B0604020202020204" pitchFamily="34" charset="0"/>
              <a:buChar char="•"/>
            </a:pPr>
            <a:r>
              <a:rPr lang="en-US" sz="1800" b="0" kern="0" dirty="0">
                <a:latin typeface="Arial" panose="020B0604020202020204" pitchFamily="34" charset="0"/>
                <a:ea typeface="Calibri" panose="020F0502020204030204" pitchFamily="34" charset="0"/>
                <a:cs typeface="Arial" panose="020B0604020202020204" pitchFamily="34" charset="0"/>
              </a:rPr>
              <a:t>Complainant reported to a manager once again, that </a:t>
            </a:r>
            <a:r>
              <a:rPr lang="en-US" sz="1800" b="0" kern="0" dirty="0" err="1">
                <a:latin typeface="Arial" panose="020B0604020202020204" pitchFamily="34" charset="0"/>
                <a:ea typeface="Calibri" panose="020F0502020204030204" pitchFamily="34" charset="0"/>
                <a:cs typeface="Arial" panose="020B0604020202020204" pitchFamily="34" charset="0"/>
              </a:rPr>
              <a:t>Colorusso</a:t>
            </a:r>
            <a:r>
              <a:rPr lang="en-US" sz="1800" b="0" kern="0" dirty="0">
                <a:latin typeface="Arial" panose="020B0604020202020204" pitchFamily="34" charset="0"/>
                <a:ea typeface="Calibri" panose="020F0502020204030204" pitchFamily="34" charset="0"/>
                <a:cs typeface="Arial" panose="020B0604020202020204" pitchFamily="34" charset="0"/>
              </a:rPr>
              <a:t> was staring at her and harassing her and she could </a:t>
            </a:r>
            <a:r>
              <a:rPr lang="en-US" sz="1800" b="0" kern="0" dirty="0">
                <a:latin typeface="Arial" panose="020B0604020202020204" pitchFamily="34" charset="0"/>
                <a:cs typeface="Arial" panose="020B0604020202020204" pitchFamily="34" charset="0"/>
              </a:rPr>
              <a:t>not</a:t>
            </a:r>
            <a:r>
              <a:rPr lang="en-US" sz="1800" b="0" kern="0" dirty="0">
                <a:latin typeface="Arial" panose="020B0604020202020204" pitchFamily="34" charset="0"/>
                <a:ea typeface="Calibri" panose="020F0502020204030204" pitchFamily="34" charset="0"/>
                <a:cs typeface="Arial" panose="020B0604020202020204" pitchFamily="34" charset="0"/>
              </a:rPr>
              <a:t> deal with it anymore—and eventually she resigned from her position because she felt uncomfortable. </a:t>
            </a:r>
          </a:p>
          <a:p>
            <a:pPr indent="457063" algn="just">
              <a:lnSpc>
                <a:spcPct val="100000"/>
              </a:lnSpc>
              <a:spcBef>
                <a:spcPts val="0"/>
              </a:spcBef>
            </a:pPr>
            <a:endParaRPr lang="en-US" sz="1800" b="0" kern="0" dirty="0">
              <a:latin typeface="Arial" panose="020B0604020202020204" pitchFamily="34" charset="0"/>
              <a:ea typeface="Calibri" panose="020F0502020204030204" pitchFamily="34" charset="0"/>
              <a:cs typeface="Arial" panose="020B0604020202020204" pitchFamily="34" charset="0"/>
            </a:endParaRPr>
          </a:p>
          <a:p>
            <a:pPr marL="285664" indent="-285664" algn="just">
              <a:lnSpc>
                <a:spcPct val="100000"/>
              </a:lnSpc>
              <a:spcBef>
                <a:spcPts val="0"/>
              </a:spcBef>
              <a:buFont typeface="Arial" panose="020B0604020202020204" pitchFamily="34" charset="0"/>
              <a:buChar char="•"/>
            </a:pPr>
            <a:r>
              <a:rPr lang="en-US" sz="1800" b="0" kern="0" dirty="0">
                <a:latin typeface="Arial" panose="020B0604020202020204" pitchFamily="34" charset="0"/>
                <a:ea typeface="Calibri" panose="020F0502020204030204" pitchFamily="34" charset="0"/>
                <a:cs typeface="Arial" panose="020B0604020202020204" pitchFamily="34" charset="0"/>
              </a:rPr>
              <a:t>Holding: complainant was constructively discharged, in part, because she reported that she was uncomfortable, and the respondent did not take any action to ensure that she was safe on the job. The Commission concluded that the alleged perpetrator’s </a:t>
            </a:r>
            <a:r>
              <a:rPr lang="en-US" sz="1800" b="0" kern="0" dirty="0">
                <a:solidFill>
                  <a:srgbClr val="212121"/>
                </a:solidFill>
                <a:latin typeface="Arial" panose="020B0604020202020204" pitchFamily="34" charset="0"/>
                <a:ea typeface="Calibri" panose="020F0502020204030204" pitchFamily="34" charset="0"/>
                <a:cs typeface="Arial" panose="020B0604020202020204" pitchFamily="34" charset="0"/>
              </a:rPr>
              <a:t>mere presence in the workplace, coupled with Respondent’s failure to take adequate steps to ensure Complainant’s security, would have caused the reasonable person in Complainant’s situation to believe that her situation was so intolerable that she was forced to leave her job.</a:t>
            </a:r>
            <a:endParaRPr lang="en-US" sz="1800" b="0" kern="0" dirty="0">
              <a:latin typeface="Arial" panose="020B0604020202020204" pitchFamily="34" charset="0"/>
              <a:ea typeface="Calibri" panose="020F0502020204030204" pitchFamily="34" charset="0"/>
              <a:cs typeface="Arial" panose="020B0604020202020204" pitchFamily="34" charset="0"/>
            </a:endParaRPr>
          </a:p>
        </p:txBody>
      </p:sp>
      <p:sp>
        <p:nvSpPr>
          <p:cNvPr id="3" name="Freeform 4">
            <a:extLst>
              <a:ext uri="{FF2B5EF4-FFF2-40B4-BE49-F238E27FC236}">
                <a16:creationId xmlns:a16="http://schemas.microsoft.com/office/drawing/2014/main" id="{E7037872-4EBB-6996-1121-315B70556284}"/>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
        <p:nvSpPr>
          <p:cNvPr id="4" name="Title 1">
            <a:extLst>
              <a:ext uri="{FF2B5EF4-FFF2-40B4-BE49-F238E27FC236}">
                <a16:creationId xmlns:a16="http://schemas.microsoft.com/office/drawing/2014/main" id="{700C000A-99E1-D23E-9BFA-DC76223EB79C}"/>
              </a:ext>
            </a:extLst>
          </p:cNvPr>
          <p:cNvSpPr txBox="1">
            <a:spLocks/>
          </p:cNvSpPr>
          <p:nvPr/>
        </p:nvSpPr>
        <p:spPr>
          <a:xfrm>
            <a:off x="418855" y="689933"/>
            <a:ext cx="10591800" cy="1066800"/>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1887538" indent="-1887538">
              <a:lnSpc>
                <a:spcPct val="100000"/>
              </a:lnSpc>
            </a:pPr>
            <a:r>
              <a:rPr lang="en-US" sz="4000" b="1" kern="0" dirty="0">
                <a:latin typeface="PT Serif" panose="020A0603040505020204" pitchFamily="18" charset="0"/>
              </a:rPr>
              <a:t>Constructive Discharge</a:t>
            </a:r>
            <a:endParaRPr lang="en-US" sz="4000" kern="0" dirty="0">
              <a:latin typeface="PT Serif" panose="020A0603040505020204" pitchFamily="18" charset="0"/>
            </a:endParaRPr>
          </a:p>
        </p:txBody>
      </p:sp>
    </p:spTree>
    <p:extLst>
      <p:ext uri="{BB962C8B-B14F-4D97-AF65-F5344CB8AC3E}">
        <p14:creationId xmlns:p14="http://schemas.microsoft.com/office/powerpoint/2010/main" val="63910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12664CBE-7DEA-3E7F-EE0F-1574AF90A297}"/>
              </a:ext>
            </a:extLst>
          </p:cNvPr>
          <p:cNvSpPr>
            <a:spLocks noGrp="1"/>
          </p:cNvSpPr>
          <p:nvPr>
            <p:ph sz="half" idx="2"/>
          </p:nvPr>
        </p:nvSpPr>
        <p:spPr>
          <a:xfrm>
            <a:off x="805524" y="1772775"/>
            <a:ext cx="10553700" cy="2638426"/>
          </a:xfrm>
        </p:spPr>
        <p:txBody>
          <a:bodyPr>
            <a:noAutofit/>
          </a:bodyPr>
          <a:lstStyle/>
          <a:p>
            <a:pPr marL="457200" indent="-457200" algn="just">
              <a:lnSpc>
                <a:spcPct val="100000"/>
              </a:lnSpc>
              <a:spcBef>
                <a:spcPts val="1200"/>
              </a:spcBef>
            </a:pPr>
            <a:r>
              <a:rPr lang="en-US" sz="2000" kern="0" dirty="0">
                <a:solidFill>
                  <a:schemeClr val="tx1"/>
                </a:solidFill>
                <a:latin typeface="Arial" panose="020B0604020202020204" pitchFamily="34" charset="0"/>
                <a:cs typeface="Arial" panose="020B0604020202020204" pitchFamily="34" charset="0"/>
              </a:rPr>
              <a:t>Work</a:t>
            </a:r>
            <a:r>
              <a:rPr lang="en-US" sz="2000" kern="0" dirty="0">
                <a:solidFill>
                  <a:schemeClr val="tx1"/>
                </a:solidFill>
                <a:latin typeface="Arial" panose="020B0604020202020204" pitchFamily="34" charset="0"/>
                <a:ea typeface="Calibri" panose="020F0502020204030204" pitchFamily="34" charset="0"/>
                <a:cs typeface="Arial" panose="020B0604020202020204" pitchFamily="34" charset="0"/>
              </a:rPr>
              <a:t> conditions must have been so harsh or intolerable that the individual’s decision to resign was </a:t>
            </a:r>
            <a:r>
              <a:rPr lang="en-US" sz="2000" b="1" i="1" kern="0" dirty="0">
                <a:solidFill>
                  <a:schemeClr val="tx1"/>
                </a:solidFill>
                <a:latin typeface="Arial" panose="020B0604020202020204" pitchFamily="34" charset="0"/>
                <a:ea typeface="Calibri" panose="020F0502020204030204" pitchFamily="34" charset="0"/>
                <a:cs typeface="Arial" panose="020B0604020202020204" pitchFamily="34" charset="0"/>
              </a:rPr>
              <a:t>“void of choice or free will”—</a:t>
            </a:r>
            <a:r>
              <a:rPr lang="en-US" sz="2000" kern="0" dirty="0">
                <a:solidFill>
                  <a:schemeClr val="tx1"/>
                </a:solidFill>
                <a:latin typeface="Arial" panose="020B0604020202020204" pitchFamily="34" charset="0"/>
                <a:ea typeface="Calibri" panose="020F0502020204030204" pitchFamily="34" charset="0"/>
                <a:cs typeface="Arial" panose="020B0604020202020204" pitchFamily="34" charset="0"/>
              </a:rPr>
              <a:t>that the only option was to quit. </a:t>
            </a:r>
          </a:p>
          <a:p>
            <a:pPr marL="0" indent="0" algn="just">
              <a:lnSpc>
                <a:spcPct val="100000"/>
              </a:lnSpc>
              <a:spcBef>
                <a:spcPts val="1200"/>
              </a:spcBef>
              <a:buNone/>
            </a:pPr>
            <a:endPar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00000"/>
              </a:lnSpc>
              <a:spcBef>
                <a:spcPts val="0"/>
              </a:spcBef>
            </a:pPr>
            <a:r>
              <a:rPr lang="en-US" sz="2000" kern="0" dirty="0">
                <a:solidFill>
                  <a:schemeClr val="tx1"/>
                </a:solidFill>
                <a:latin typeface="Arial" panose="020B0604020202020204" pitchFamily="34" charset="0"/>
                <a:ea typeface="Calibri" panose="020F0502020204030204" pitchFamily="34" charset="0"/>
                <a:cs typeface="Arial" panose="020B0604020202020204" pitchFamily="34" charset="0"/>
              </a:rPr>
              <a:t>“Respondent’s failure to react in any meaningful way to minimize the threat to Complainant renders Respondent liable for Complainant’s constructive discharge.” </a:t>
            </a:r>
            <a:r>
              <a:rPr lang="en-US" sz="2000" i="1" kern="0" dirty="0">
                <a:solidFill>
                  <a:schemeClr val="tx1"/>
                </a:solidFill>
                <a:latin typeface="Arial" panose="020B0604020202020204" pitchFamily="34" charset="0"/>
                <a:cs typeface="Arial" panose="020B0604020202020204" pitchFamily="34" charset="0"/>
              </a:rPr>
              <a:t>MCAD &amp; Michaela Martins v. </a:t>
            </a:r>
            <a:r>
              <a:rPr lang="en-US" sz="2000" i="1" kern="0" dirty="0" err="1">
                <a:solidFill>
                  <a:schemeClr val="tx1"/>
                </a:solidFill>
                <a:latin typeface="Arial" panose="020B0604020202020204" pitchFamily="34" charset="0"/>
                <a:cs typeface="Arial" panose="020B0604020202020204" pitchFamily="34" charset="0"/>
              </a:rPr>
              <a:t>Isabels</a:t>
            </a:r>
            <a:r>
              <a:rPr lang="en-US" sz="2000" i="1" kern="0" dirty="0">
                <a:solidFill>
                  <a:schemeClr val="tx1"/>
                </a:solidFill>
                <a:latin typeface="Arial" panose="020B0604020202020204" pitchFamily="34" charset="0"/>
                <a:cs typeface="Arial" panose="020B0604020202020204" pitchFamily="34" charset="0"/>
              </a:rPr>
              <a:t> Pizza, Inc. d/b/a Papa Johns Pizza, </a:t>
            </a:r>
            <a:r>
              <a:rPr lang="en-US" sz="2000" kern="0" dirty="0">
                <a:solidFill>
                  <a:schemeClr val="tx1"/>
                </a:solidFill>
                <a:latin typeface="Arial" panose="020B0604020202020204" pitchFamily="34" charset="0"/>
                <a:ea typeface="Calibri" panose="020F0502020204030204" pitchFamily="34" charset="0"/>
                <a:cs typeface="Arial" panose="020B0604020202020204" pitchFamily="34" charset="0"/>
              </a:rPr>
              <a:t>Docket No. 13-NEM-01503, 2018 WL 1692909, at *5 (MCAD Mar. 19, 2018).</a:t>
            </a:r>
          </a:p>
          <a:p>
            <a:pPr marL="0" indent="0" algn="just">
              <a:lnSpc>
                <a:spcPct val="100000"/>
              </a:lnSpc>
              <a:spcBef>
                <a:spcPts val="1200"/>
              </a:spcBef>
              <a:buNone/>
            </a:pPr>
            <a:endPar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00000"/>
              </a:lnSpc>
            </a:pPr>
            <a:r>
              <a:rPr lang="en-US" sz="2000" kern="0" dirty="0">
                <a:solidFill>
                  <a:schemeClr val="tx1"/>
                </a:solidFill>
                <a:latin typeface="Arial" panose="020B0604020202020204" pitchFamily="34" charset="0"/>
                <a:ea typeface="Calibri" panose="020F0502020204030204" pitchFamily="34" charset="0"/>
                <a:cs typeface="Arial" panose="020B0604020202020204" pitchFamily="34" charset="0"/>
              </a:rPr>
              <a:t>Subjective dissatisfaction </a:t>
            </a:r>
            <a:r>
              <a:rPr lang="en-US" sz="2000" b="1" u="sng" kern="0" dirty="0">
                <a:solidFill>
                  <a:schemeClr val="tx1"/>
                </a:solidFill>
                <a:latin typeface="Arial" panose="020B0604020202020204" pitchFamily="34" charset="0"/>
                <a:ea typeface="Calibri" panose="020F0502020204030204" pitchFamily="34" charset="0"/>
                <a:cs typeface="Arial" panose="020B0604020202020204" pitchFamily="34" charset="0"/>
              </a:rPr>
              <a:t>cannot</a:t>
            </a:r>
            <a:r>
              <a:rPr lang="en-US" sz="2000" b="1"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000" kern="0" dirty="0">
                <a:solidFill>
                  <a:schemeClr val="tx1"/>
                </a:solidFill>
                <a:latin typeface="Arial" panose="020B0604020202020204" pitchFamily="34" charset="0"/>
                <a:ea typeface="Calibri" panose="020F0502020204030204" pitchFamily="34" charset="0"/>
                <a:cs typeface="Arial" panose="020B0604020202020204" pitchFamily="34" charset="0"/>
              </a:rPr>
              <a:t>form the basis for a constructive discharge claim. </a:t>
            </a:r>
            <a:r>
              <a:rPr lang="en-US" sz="2000" u="sng" kern="0" dirty="0">
                <a:solidFill>
                  <a:schemeClr val="tx1"/>
                </a:solidFill>
                <a:latin typeface="Arial" panose="020B0604020202020204" pitchFamily="34" charset="0"/>
                <a:ea typeface="Calibri" panose="020F0502020204030204" pitchFamily="34" charset="0"/>
                <a:cs typeface="Arial" panose="020B0604020202020204" pitchFamily="34" charset="0"/>
              </a:rPr>
              <a:t>See Tavares</a:t>
            </a:r>
            <a:r>
              <a:rPr lang="en-US" sz="2000" kern="0" dirty="0">
                <a:solidFill>
                  <a:schemeClr val="tx1"/>
                </a:solidFill>
                <a:latin typeface="Arial" panose="020B0604020202020204" pitchFamily="34" charset="0"/>
                <a:ea typeface="Calibri" panose="020F0502020204030204" pitchFamily="34" charset="0"/>
                <a:cs typeface="Arial" panose="020B0604020202020204" pitchFamily="34" charset="0"/>
              </a:rPr>
              <a:t>, 28 F.Supp.2d at 686. </a:t>
            </a:r>
          </a:p>
          <a:p>
            <a:pPr marL="45720" indent="0" algn="just">
              <a:lnSpc>
                <a:spcPct val="100000"/>
              </a:lnSpc>
              <a:buNone/>
            </a:pPr>
            <a:endPar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00000"/>
              </a:lnSpc>
              <a:buFont typeface="Arial" panose="020B0604020202020204" pitchFamily="34" charset="0"/>
              <a:buChar char="•"/>
            </a:pPr>
            <a:r>
              <a:rPr lang="en-US" sz="2000" kern="0" dirty="0">
                <a:solidFill>
                  <a:schemeClr val="tx1"/>
                </a:solidFill>
                <a:latin typeface="Arial" panose="020B0604020202020204" pitchFamily="34" charset="0"/>
                <a:ea typeface="Calibri" panose="020F0502020204030204" pitchFamily="34" charset="0"/>
                <a:cs typeface="Arial" panose="020B0604020202020204" pitchFamily="34" charset="0"/>
              </a:rPr>
              <a:t>It is an entirely </a:t>
            </a:r>
            <a:r>
              <a:rPr lang="en-US" sz="2000" b="1" kern="0" dirty="0">
                <a:solidFill>
                  <a:schemeClr val="tx1"/>
                </a:solidFill>
                <a:latin typeface="Arial" panose="020B0604020202020204" pitchFamily="34" charset="0"/>
                <a:ea typeface="Calibri" panose="020F0502020204030204" pitchFamily="34" charset="0"/>
                <a:cs typeface="Arial" panose="020B0604020202020204" pitchFamily="34" charset="0"/>
              </a:rPr>
              <a:t>OBJECTIVE</a:t>
            </a:r>
            <a:r>
              <a:rPr lang="en-US" sz="2000" kern="0" dirty="0">
                <a:solidFill>
                  <a:schemeClr val="tx1"/>
                </a:solidFill>
                <a:latin typeface="Arial" panose="020B0604020202020204" pitchFamily="34" charset="0"/>
                <a:ea typeface="Calibri" panose="020F0502020204030204" pitchFamily="34" charset="0"/>
                <a:cs typeface="Arial" panose="020B0604020202020204" pitchFamily="34" charset="0"/>
              </a:rPr>
              <a:t> standard, and no weight may be placed on the employee’s subjective beliefs</a:t>
            </a:r>
            <a:r>
              <a:rPr lang="en-US" sz="2000" i="1" u="sng" kern="0" dirty="0">
                <a:solidFill>
                  <a:schemeClr val="tx1"/>
                </a:solidFill>
                <a:latin typeface="Arial" panose="020B0604020202020204" pitchFamily="34" charset="0"/>
                <a:ea typeface="Calibri" panose="020F0502020204030204" pitchFamily="34" charset="0"/>
                <a:cs typeface="Arial" panose="020B0604020202020204" pitchFamily="34" charset="0"/>
              </a:rPr>
              <a:t>. See e.g., Lazzara v. Wyle Electronics, Inc.</a:t>
            </a:r>
            <a:r>
              <a:rPr lang="en-US" sz="2000" kern="0" dirty="0">
                <a:solidFill>
                  <a:schemeClr val="tx1"/>
                </a:solidFill>
                <a:latin typeface="Arial" panose="020B0604020202020204" pitchFamily="34" charset="0"/>
                <a:ea typeface="Calibri" panose="020F0502020204030204" pitchFamily="34" charset="0"/>
                <a:cs typeface="Arial" panose="020B0604020202020204" pitchFamily="34" charset="0"/>
              </a:rPr>
              <a:t>, 56 Mass App. Ct. 1112 (2002); </a:t>
            </a:r>
            <a:r>
              <a:rPr lang="en-US" sz="2000" i="1" kern="0" dirty="0">
                <a:solidFill>
                  <a:schemeClr val="tx1"/>
                </a:solidFill>
                <a:latin typeface="Arial" panose="020B0604020202020204" pitchFamily="34" charset="0"/>
                <a:ea typeface="Calibri" panose="020F0502020204030204" pitchFamily="34" charset="0"/>
                <a:cs typeface="Arial" panose="020B0604020202020204" pitchFamily="34" charset="0"/>
              </a:rPr>
              <a:t>Marrero v. Goya of P.R., Inc., </a:t>
            </a:r>
            <a:r>
              <a:rPr lang="en-US" sz="2000" kern="0" dirty="0">
                <a:solidFill>
                  <a:schemeClr val="tx1"/>
                </a:solidFill>
                <a:latin typeface="Arial" panose="020B0604020202020204" pitchFamily="34" charset="0"/>
                <a:ea typeface="Calibri" panose="020F0502020204030204" pitchFamily="34" charset="0"/>
                <a:cs typeface="Arial" panose="020B0604020202020204" pitchFamily="34" charset="0"/>
              </a:rPr>
              <a:t>304 F.3d 7, 28 (1st Cir.2002)).</a:t>
            </a:r>
          </a:p>
        </p:txBody>
      </p:sp>
      <p:sp>
        <p:nvSpPr>
          <p:cNvPr id="3" name="Freeform 4">
            <a:extLst>
              <a:ext uri="{FF2B5EF4-FFF2-40B4-BE49-F238E27FC236}">
                <a16:creationId xmlns:a16="http://schemas.microsoft.com/office/drawing/2014/main" id="{73B7EF8A-F687-4CD9-5FE5-7164E3BE86BB}"/>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
        <p:nvSpPr>
          <p:cNvPr id="4" name="Title 1">
            <a:extLst>
              <a:ext uri="{FF2B5EF4-FFF2-40B4-BE49-F238E27FC236}">
                <a16:creationId xmlns:a16="http://schemas.microsoft.com/office/drawing/2014/main" id="{30C87B44-9A43-7D4E-F392-EF74F65AB3DE}"/>
              </a:ext>
            </a:extLst>
          </p:cNvPr>
          <p:cNvSpPr txBox="1">
            <a:spLocks/>
          </p:cNvSpPr>
          <p:nvPr/>
        </p:nvSpPr>
        <p:spPr>
          <a:xfrm>
            <a:off x="418854" y="689933"/>
            <a:ext cx="10945969" cy="1066800"/>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1887538" indent="-1887538">
              <a:lnSpc>
                <a:spcPct val="100000"/>
              </a:lnSpc>
            </a:pPr>
            <a:r>
              <a:rPr lang="en-US" sz="4000" b="1" kern="0" dirty="0">
                <a:latin typeface="PT Serif" panose="020A0603040505020204" pitchFamily="18" charset="0"/>
              </a:rPr>
              <a:t>Constructive Discharge</a:t>
            </a:r>
            <a:endParaRPr lang="en-US" sz="4000" kern="0" dirty="0">
              <a:latin typeface="PT Serif" panose="020A0603040505020204" pitchFamily="18" charset="0"/>
            </a:endParaRPr>
          </a:p>
        </p:txBody>
      </p:sp>
    </p:spTree>
    <p:extLst>
      <p:ext uri="{BB962C8B-B14F-4D97-AF65-F5344CB8AC3E}">
        <p14:creationId xmlns:p14="http://schemas.microsoft.com/office/powerpoint/2010/main" val="28370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6B1F0-B2F5-EAC6-7041-98D4F56D9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DD6C4-07A7-3EC3-86CA-300C3AE0C80B}"/>
              </a:ext>
            </a:extLst>
          </p:cNvPr>
          <p:cNvSpPr>
            <a:spLocks noGrp="1"/>
          </p:cNvSpPr>
          <p:nvPr>
            <p:ph type="title"/>
          </p:nvPr>
        </p:nvSpPr>
        <p:spPr>
          <a:xfrm>
            <a:off x="369249" y="1104900"/>
            <a:ext cx="6096000" cy="4648200"/>
          </a:xfrm>
        </p:spPr>
        <p:txBody>
          <a:bodyPr anchor="t">
            <a:normAutofit/>
          </a:bodyPr>
          <a:lstStyle/>
          <a:p>
            <a:pPr>
              <a:lnSpc>
                <a:spcPct val="100000"/>
              </a:lnSpc>
            </a:pPr>
            <a:r>
              <a:rPr lang="en-US" sz="4800" b="1" kern="0" dirty="0">
                <a:latin typeface="PT Serif" panose="020A0603040505020204" pitchFamily="18" charset="0"/>
              </a:rPr>
              <a:t>Retaliation </a:t>
            </a:r>
          </a:p>
        </p:txBody>
      </p:sp>
      <p:sp>
        <p:nvSpPr>
          <p:cNvPr id="3" name="Freeform 4">
            <a:extLst>
              <a:ext uri="{FF2B5EF4-FFF2-40B4-BE49-F238E27FC236}">
                <a16:creationId xmlns:a16="http://schemas.microsoft.com/office/drawing/2014/main" id="{AD3494D9-CF30-76B5-1FF4-54AE2B7F48B0}"/>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11" name="Picture 10" descr="A close-up of a gavel&#10;&#10;Description automatically generated">
            <a:extLst>
              <a:ext uri="{FF2B5EF4-FFF2-40B4-BE49-F238E27FC236}">
                <a16:creationId xmlns:a16="http://schemas.microsoft.com/office/drawing/2014/main" id="{292055E7-6987-AA79-EFE9-9999AB00B44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915" y="3429000"/>
            <a:ext cx="12163910" cy="3407965"/>
          </a:xfrm>
          <a:prstGeom prst="rect">
            <a:avLst/>
          </a:prstGeom>
        </p:spPr>
      </p:pic>
    </p:spTree>
    <p:extLst>
      <p:ext uri="{BB962C8B-B14F-4D97-AF65-F5344CB8AC3E}">
        <p14:creationId xmlns:p14="http://schemas.microsoft.com/office/powerpoint/2010/main" val="26607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0DE6F-2BF9-8436-D4F6-83045262F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52FB3-804D-A935-B3C1-5FBD64FCBBD5}"/>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Retaliation: The Basics</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BECD3538-AFB8-1746-FE0A-B154F91EC828}"/>
              </a:ext>
            </a:extLst>
          </p:cNvPr>
          <p:cNvSpPr>
            <a:spLocks noGrp="1"/>
          </p:cNvSpPr>
          <p:nvPr>
            <p:ph idx="1"/>
          </p:nvPr>
        </p:nvSpPr>
        <p:spPr>
          <a:xfrm>
            <a:off x="837982" y="1825625"/>
            <a:ext cx="10512862" cy="4651375"/>
          </a:xfrm>
        </p:spPr>
        <p:txBody>
          <a:bodyPr>
            <a:normAutofit fontScale="92500"/>
          </a:bodyPr>
          <a:lstStyle/>
          <a:p>
            <a:r>
              <a:rPr lang="en-US" sz="2600" kern="100" dirty="0">
                <a:solidFill>
                  <a:schemeClr val="tx1"/>
                </a:solidFill>
                <a:latin typeface="Arial" panose="020B0604020202020204" pitchFamily="34" charset="0"/>
                <a:ea typeface="Calibri" panose="020F0502020204030204" pitchFamily="34" charset="0"/>
                <a:cs typeface="Arial" panose="020B0604020202020204" pitchFamily="34" charset="0"/>
              </a:rPr>
              <a:t>M.G.L. c</a:t>
            </a:r>
            <a:r>
              <a:rPr lang="en-US" sz="26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151B prohibits an employer from retaliating against employees for exercising their rights under c. 151B, such as by filing a complaint, testifying against an employer, or opposing a discriminatory practice </a:t>
            </a:r>
          </a:p>
          <a:p>
            <a:pPr marL="0" indent="0">
              <a:buNone/>
            </a:pPr>
            <a:endParaRPr lang="en-US" sz="26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en-US" sz="26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Paid Family and Medical Leave Act (PFMLA) prohibits retaliation against employees for using leave or otherwise interfering with their leave</a:t>
            </a:r>
          </a:p>
          <a:p>
            <a:pPr marL="0" indent="0">
              <a:buNone/>
            </a:pPr>
            <a:endParaRPr lang="en-US" sz="26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en-US"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PFMLA also prohibits retaliation for filing a complaint or testifying in relation to the employer’s leave policies</a:t>
            </a:r>
          </a:p>
          <a:p>
            <a:pPr marL="457063" lvl="1" indent="0">
              <a:buNone/>
            </a:pPr>
            <a:endParaRPr lang="en-US"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en-US" sz="26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Domestic Violence Leave Act (DVLA) and Parental Leave Act (PLA) similarly prohibit interference and retaliation with respect to leave</a:t>
            </a:r>
            <a:endParaRPr lang="en-US" sz="2600" dirty="0">
              <a:solidFill>
                <a:schemeClr val="tx1"/>
              </a:solidFill>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14581760-F296-10A1-0A39-FD9C5C9BBBAA}"/>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36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4497B-D554-6979-C8AF-2BCDA80962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FFEA3-0FD7-047C-AA82-6819474ADD43}"/>
              </a:ext>
            </a:extLst>
          </p:cNvPr>
          <p:cNvSpPr>
            <a:spLocks noGrp="1"/>
          </p:cNvSpPr>
          <p:nvPr>
            <p:ph type="title"/>
          </p:nvPr>
        </p:nvSpPr>
        <p:spPr>
          <a:xfrm>
            <a:off x="836394" y="838200"/>
            <a:ext cx="10820618" cy="533400"/>
          </a:xfrm>
        </p:spPr>
        <p:txBody>
          <a:bodyPr>
            <a:noAutofit/>
          </a:bodyPr>
          <a:lstStyle/>
          <a:p>
            <a:r>
              <a:rPr lang="en-US" sz="4400" b="1" kern="0" dirty="0">
                <a:latin typeface="PT Serif" panose="020A0603040505020204" pitchFamily="18" charset="0"/>
              </a:rPr>
              <a:t>Retaliation: Statute of Limitations</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5AFC722D-DA23-AFA2-0E82-7B0725D35ADE}"/>
              </a:ext>
            </a:extLst>
          </p:cNvPr>
          <p:cNvSpPr>
            <a:spLocks noGrp="1"/>
          </p:cNvSpPr>
          <p:nvPr>
            <p:ph idx="1"/>
          </p:nvPr>
        </p:nvSpPr>
        <p:spPr>
          <a:xfrm>
            <a:off x="837982" y="1825625"/>
            <a:ext cx="10512862" cy="4651375"/>
          </a:xfrm>
        </p:spPr>
        <p:txBody>
          <a:bodyPr>
            <a:normAutofit fontScale="92500" lnSpcReduction="10000"/>
          </a:bodyPr>
          <a:lstStyle/>
          <a:p>
            <a:pPr>
              <a:lnSpc>
                <a:spcPct val="100000"/>
              </a:lnSpc>
            </a:pPr>
            <a:r>
              <a:rPr lang="en-US" sz="2400" kern="100" dirty="0">
                <a:latin typeface="Arial" panose="020B0604020202020204" pitchFamily="34" charset="0"/>
                <a:cs typeface="Arial" panose="020B0604020202020204" pitchFamily="34" charset="0"/>
              </a:rPr>
              <a:t>M.G.L. c. 151B’s retaliation statute of limitations and the PLA’s statute of limitations mirrors that of a discrimination claim, 300 days from the alleged unlawful conduct to file an MCAD complaint, and then 90 days after the filing of the MCAD complaint and within 3 years of the alleged unlawful conduct for a civil suit </a:t>
            </a:r>
          </a:p>
          <a:p>
            <a:pPr marL="0" indent="0">
              <a:buNone/>
            </a:pPr>
            <a:endParaRPr lang="en-US" sz="26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10000"/>
              </a:lnSpc>
            </a:pPr>
            <a:r>
              <a:rPr lang="en-US" sz="2400" kern="100" dirty="0">
                <a:latin typeface="Arial" panose="020B0604020202020204" pitchFamily="34" charset="0"/>
                <a:cs typeface="Arial" panose="020B0604020202020204" pitchFamily="34" charset="0"/>
              </a:rPr>
              <a:t>Under the PFMLA, an employee may file a civil action within 3 years of the alleged violation with no administrative exhaustion required </a:t>
            </a:r>
          </a:p>
          <a:p>
            <a:pPr>
              <a:lnSpc>
                <a:spcPct val="110000"/>
              </a:lnSpc>
            </a:pPr>
            <a:endParaRPr lang="en-US" sz="2400" kern="100" dirty="0">
              <a:latin typeface="Arial" panose="020B0604020202020204" pitchFamily="34" charset="0"/>
              <a:cs typeface="Arial" panose="020B0604020202020204" pitchFamily="34" charset="0"/>
            </a:endParaRPr>
          </a:p>
          <a:p>
            <a:pPr>
              <a:lnSpc>
                <a:spcPct val="110000"/>
              </a:lnSpc>
            </a:pPr>
            <a:r>
              <a:rPr lang="en-US" sz="2400" kern="100" dirty="0">
                <a:latin typeface="Arial" panose="020B0604020202020204" pitchFamily="34" charset="0"/>
                <a:cs typeface="Arial" panose="020B0604020202020204" pitchFamily="34" charset="0"/>
              </a:rPr>
              <a:t>Under the DVLA, a plaintiff must first file a complaint with the attorney general. A plaintiff may file a civil suit 90 days after the filing of the complaint and within 3 years of the violation</a:t>
            </a:r>
          </a:p>
        </p:txBody>
      </p:sp>
      <p:sp>
        <p:nvSpPr>
          <p:cNvPr id="4" name="Freeform 4">
            <a:extLst>
              <a:ext uri="{FF2B5EF4-FFF2-40B4-BE49-F238E27FC236}">
                <a16:creationId xmlns:a16="http://schemas.microsoft.com/office/drawing/2014/main" id="{3EF2F0F2-EDEE-1A6F-344C-279FC4A424A1}"/>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12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180B0-5A0B-9DD4-059F-3303384C0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E83BE6-DFE3-EDDA-3339-6DFD76F2FCC5}"/>
              </a:ext>
            </a:extLst>
          </p:cNvPr>
          <p:cNvSpPr>
            <a:spLocks noGrp="1"/>
          </p:cNvSpPr>
          <p:nvPr>
            <p:ph type="title"/>
          </p:nvPr>
        </p:nvSpPr>
        <p:spPr>
          <a:xfrm>
            <a:off x="836394" y="838200"/>
            <a:ext cx="10820618" cy="533400"/>
          </a:xfrm>
        </p:spPr>
        <p:txBody>
          <a:bodyPr>
            <a:noAutofit/>
          </a:bodyPr>
          <a:lstStyle/>
          <a:p>
            <a:r>
              <a:rPr lang="en-US" sz="4400" b="1" kern="0" dirty="0">
                <a:latin typeface="PT Serif" panose="020A0603040505020204" pitchFamily="18" charset="0"/>
              </a:rPr>
              <a:t>Retaliation: Burden of Proof</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D59BCD8D-4054-D3AD-F3DB-C1364277D6EF}"/>
              </a:ext>
            </a:extLst>
          </p:cNvPr>
          <p:cNvSpPr>
            <a:spLocks noGrp="1"/>
          </p:cNvSpPr>
          <p:nvPr>
            <p:ph idx="1"/>
          </p:nvPr>
        </p:nvSpPr>
        <p:spPr>
          <a:xfrm>
            <a:off x="837982" y="1524001"/>
            <a:ext cx="10512862" cy="4953000"/>
          </a:xfrm>
        </p:spPr>
        <p:txBody>
          <a:bodyPr>
            <a:normAutofit fontScale="55000" lnSpcReduction="20000"/>
          </a:bodyPr>
          <a:lstStyle/>
          <a:p>
            <a:r>
              <a:rPr lang="en-US" sz="4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To make out a prima facie case of retaliation under c. 151B, the plaintiff must show that:</a:t>
            </a:r>
          </a:p>
          <a:p>
            <a:pPr marL="45720" indent="0">
              <a:buNone/>
            </a:pPr>
            <a:endParaRPr lang="en-US" sz="4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062990" lvl="2" indent="-514350">
              <a:buFont typeface="+mj-lt"/>
              <a:buAutoNum type="arabicPeriod"/>
            </a:pPr>
            <a:r>
              <a:rPr lang="en-US" sz="4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they engaged in legally protected conduct, </a:t>
            </a:r>
          </a:p>
          <a:p>
            <a:pPr marL="1062990" lvl="2" indent="-514350">
              <a:buFont typeface="+mj-lt"/>
              <a:buAutoNum type="arabicPeriod"/>
            </a:pPr>
            <a:r>
              <a:rPr lang="en-US" sz="4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that they suffered an adverse employment action, and </a:t>
            </a:r>
          </a:p>
          <a:p>
            <a:pPr marL="1062990" lvl="2" indent="-514350">
              <a:buFont typeface="+mj-lt"/>
              <a:buAutoNum type="arabicPeriod"/>
            </a:pPr>
            <a:r>
              <a:rPr lang="en-US" sz="4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that there was a casual connection between the two </a:t>
            </a:r>
          </a:p>
          <a:p>
            <a:pPr marL="1062990" lvl="2" indent="-514350">
              <a:buFont typeface="+mj-lt"/>
              <a:buAutoNum type="arabicPeriod"/>
            </a:pPr>
            <a:endParaRPr lang="en-US" sz="4200" kern="100" dirty="0">
              <a:latin typeface="Arial" panose="020B0604020202020204" pitchFamily="34" charset="0"/>
              <a:cs typeface="Arial" panose="020B0604020202020204" pitchFamily="34" charset="0"/>
            </a:endParaRPr>
          </a:p>
          <a:p>
            <a:pPr marL="228531" lvl="1">
              <a:spcBef>
                <a:spcPts val="1000"/>
              </a:spcBef>
            </a:pPr>
            <a:r>
              <a:rPr lang="en-US" sz="4200" kern="100" dirty="0">
                <a:latin typeface="Arial" panose="020B0604020202020204" pitchFamily="34" charset="0"/>
                <a:cs typeface="Arial" panose="020B0604020202020204" pitchFamily="34" charset="0"/>
              </a:rPr>
              <a:t>This formulation employs the same burden-shifting framework that applies to discrimination claims. </a:t>
            </a:r>
          </a:p>
          <a:p>
            <a:pPr marL="91577" lvl="1" indent="0">
              <a:buNone/>
            </a:pPr>
            <a:endParaRPr lang="en-US" sz="4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28531" lvl="1">
              <a:spcBef>
                <a:spcPts val="1000"/>
              </a:spcBef>
            </a:pPr>
            <a:r>
              <a:rPr lang="en-US" sz="4200" kern="100" dirty="0">
                <a:latin typeface="Arial" panose="020B0604020202020204" pitchFamily="34" charset="0"/>
                <a:cs typeface="Arial" panose="020B0604020202020204" pitchFamily="34" charset="0"/>
              </a:rPr>
              <a:t>Causation can be proved by direct or circumstantial evidence, which may include temporal proximity and/or a pattern of retaliatory conduct.</a:t>
            </a:r>
          </a:p>
          <a:p>
            <a:pPr marL="228531" lvl="1">
              <a:spcBef>
                <a:spcPts val="1000"/>
              </a:spcBef>
            </a:pPr>
            <a:endParaRPr lang="en-US" sz="4200" kern="100" dirty="0">
              <a:latin typeface="Arial" panose="020B0604020202020204" pitchFamily="34" charset="0"/>
              <a:cs typeface="Arial" panose="020B0604020202020204" pitchFamily="34" charset="0"/>
            </a:endParaRPr>
          </a:p>
          <a:p>
            <a:pPr marL="228531" lvl="1">
              <a:spcBef>
                <a:spcPts val="1000"/>
              </a:spcBef>
            </a:pPr>
            <a:r>
              <a:rPr lang="en-US" sz="4200" kern="100" dirty="0">
                <a:latin typeface="Arial" panose="020B0604020202020204" pitchFamily="34" charset="0"/>
                <a:cs typeface="Arial" panose="020B0604020202020204" pitchFamily="34" charset="0"/>
              </a:rPr>
              <a:t>Parental </a:t>
            </a:r>
            <a:r>
              <a:rPr lang="en-US" sz="4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Leave Act </a:t>
            </a:r>
            <a:r>
              <a:rPr lang="en-US" sz="4200" kern="100" dirty="0">
                <a:solidFill>
                  <a:schemeClr val="tx1"/>
                </a:solidFill>
                <a:latin typeface="Arial" panose="020B0604020202020204" pitchFamily="34" charset="0"/>
                <a:ea typeface="Calibri" panose="020F0502020204030204" pitchFamily="34" charset="0"/>
                <a:cs typeface="Arial" panose="020B0604020202020204" pitchFamily="34" charset="0"/>
              </a:rPr>
              <a:t>and DVLA cases </a:t>
            </a:r>
            <a:r>
              <a:rPr lang="en-US" sz="4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for retaliation follow the same framework.</a:t>
            </a:r>
          </a:p>
        </p:txBody>
      </p:sp>
      <p:sp>
        <p:nvSpPr>
          <p:cNvPr id="4" name="Freeform 4">
            <a:extLst>
              <a:ext uri="{FF2B5EF4-FFF2-40B4-BE49-F238E27FC236}">
                <a16:creationId xmlns:a16="http://schemas.microsoft.com/office/drawing/2014/main" id="{69A69773-F795-57D2-82A9-CB5DF4C91E72}"/>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11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B430-DABE-9ECF-0021-DD5AA2C5F5F3}"/>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Hiring: Applicable Laws &amp; Enforcement Considerations </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6C8F9654-8422-A0AD-E1BF-D135442C6993}"/>
              </a:ext>
            </a:extLst>
          </p:cNvPr>
          <p:cNvSpPr>
            <a:spLocks noGrp="1"/>
          </p:cNvSpPr>
          <p:nvPr>
            <p:ph idx="1"/>
          </p:nvPr>
        </p:nvSpPr>
        <p:spPr>
          <a:xfrm>
            <a:off x="837982" y="1825625"/>
            <a:ext cx="10512862" cy="3660775"/>
          </a:xfrm>
        </p:spPr>
        <p:txBody>
          <a:bodyPr>
            <a:normAutofit/>
          </a:bodyPr>
          <a:lstStyle/>
          <a:p>
            <a:pPr algn="just">
              <a:lnSpc>
                <a:spcPct val="100000"/>
              </a:lnSpc>
              <a:buFont typeface="Wingdings" panose="05000000000000000000" pitchFamily="2" charset="2"/>
              <a:buChar char="§"/>
            </a:pPr>
            <a:r>
              <a:rPr lang="en-US" sz="2100" kern="0" dirty="0">
                <a:latin typeface="Arial" panose="020B0604020202020204" pitchFamily="34" charset="0"/>
                <a:ea typeface="Calibri" panose="020F0502020204030204" pitchFamily="34" charset="0"/>
                <a:cs typeface="Arial" panose="020B0604020202020204" pitchFamily="34" charset="0"/>
              </a:rPr>
              <a:t>Federal and state laws</a:t>
            </a:r>
          </a:p>
          <a:p>
            <a:pPr marL="0" indent="0" algn="just">
              <a:lnSpc>
                <a:spcPct val="100000"/>
              </a:lnSpc>
              <a:buNone/>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rPr>
              <a:t>Equal Employment Opportunity Commission</a:t>
            </a:r>
          </a:p>
          <a:p>
            <a:pPr marL="0" indent="0" algn="just">
              <a:lnSpc>
                <a:spcPct val="100000"/>
              </a:lnSpc>
              <a:buNone/>
            </a:pPr>
            <a:endParaRPr lang="en-US" sz="2100" kern="0" dirty="0">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100" kern="0" dirty="0">
                <a:latin typeface="Arial" panose="020B0604020202020204" pitchFamily="34" charset="0"/>
                <a:ea typeface="Calibri" panose="020F0502020204030204" pitchFamily="34" charset="0"/>
                <a:cs typeface="Arial" panose="020B0604020202020204" pitchFamily="34" charset="0"/>
              </a:rPr>
              <a:t>Department of Labor – Office of Federal Contract Compliance Programs </a:t>
            </a:r>
          </a:p>
          <a:p>
            <a:pPr marL="0" indent="0" algn="just">
              <a:lnSpc>
                <a:spcPct val="100000"/>
              </a:lnSpc>
              <a:buNone/>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rPr>
              <a:t>Massachusetts Commission Against Discrimination </a:t>
            </a:r>
          </a:p>
        </p:txBody>
      </p:sp>
      <p:sp>
        <p:nvSpPr>
          <p:cNvPr id="4" name="Freeform 4">
            <a:extLst>
              <a:ext uri="{FF2B5EF4-FFF2-40B4-BE49-F238E27FC236}">
                <a16:creationId xmlns:a16="http://schemas.microsoft.com/office/drawing/2014/main" id="{AED7162F-33DA-1650-54F3-F3781A57D0F1}"/>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308330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4902F-1365-E38E-4B6B-54AC623D6C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E307F-B797-209E-B278-970275768603}"/>
              </a:ext>
            </a:extLst>
          </p:cNvPr>
          <p:cNvSpPr>
            <a:spLocks noGrp="1"/>
          </p:cNvSpPr>
          <p:nvPr>
            <p:ph type="title"/>
          </p:nvPr>
        </p:nvSpPr>
        <p:spPr>
          <a:xfrm>
            <a:off x="836394" y="838200"/>
            <a:ext cx="10820618" cy="533400"/>
          </a:xfrm>
        </p:spPr>
        <p:txBody>
          <a:bodyPr>
            <a:noAutofit/>
          </a:bodyPr>
          <a:lstStyle/>
          <a:p>
            <a:r>
              <a:rPr lang="en-US" sz="4400" b="1" kern="0" dirty="0">
                <a:latin typeface="PT Serif" panose="020A0603040505020204" pitchFamily="18" charset="0"/>
              </a:rPr>
              <a:t>Retaliation: Burden of Proof</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AC43C17F-79A4-D1D3-5E6B-224D0FACE174}"/>
              </a:ext>
            </a:extLst>
          </p:cNvPr>
          <p:cNvSpPr>
            <a:spLocks noGrp="1"/>
          </p:cNvSpPr>
          <p:nvPr>
            <p:ph idx="1"/>
          </p:nvPr>
        </p:nvSpPr>
        <p:spPr>
          <a:xfrm>
            <a:off x="837982" y="1524001"/>
            <a:ext cx="10512862" cy="4953000"/>
          </a:xfrm>
        </p:spPr>
        <p:txBody>
          <a:bodyPr>
            <a:normAutofit/>
          </a:bodyPr>
          <a:lstStyle/>
          <a:p>
            <a:pPr marL="0" indent="0">
              <a:buNone/>
            </a:pPr>
            <a:endParaRPr lang="en-US"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en-US"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To establish an adverse employment action, the employee must prove by a preponderance of the evidence that the employee has been materially disadvantaged in respect to salary, grade, privilege, or other terms and conditions of employment.</a:t>
            </a:r>
          </a:p>
          <a:p>
            <a:pPr marL="0" indent="0">
              <a:buNone/>
            </a:pPr>
            <a:endParaRPr lang="en-US"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en-US" sz="2400" b="0" i="0" dirty="0">
                <a:solidFill>
                  <a:srgbClr val="212121"/>
                </a:solidFill>
                <a:effectLst/>
                <a:latin typeface="Arial" panose="020B0604020202020204" pitchFamily="34" charset="0"/>
                <a:ea typeface="Calibri" panose="020F0502020204030204" pitchFamily="34" charset="0"/>
                <a:cs typeface="Arial" panose="020B0604020202020204" pitchFamily="34" charset="0"/>
              </a:rPr>
              <a:t>Requires a case-by-case analysis.</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C593697D-25EB-3C92-143C-8E12F95DDFAA}"/>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66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1D093-8768-EF23-E32F-33C8D8C25A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1167C-B4A8-4082-C522-86B2E7398F62}"/>
              </a:ext>
            </a:extLst>
          </p:cNvPr>
          <p:cNvSpPr>
            <a:spLocks noGrp="1"/>
          </p:cNvSpPr>
          <p:nvPr>
            <p:ph type="title"/>
          </p:nvPr>
        </p:nvSpPr>
        <p:spPr>
          <a:xfrm>
            <a:off x="369249" y="1104900"/>
            <a:ext cx="6096000" cy="4648200"/>
          </a:xfrm>
        </p:spPr>
        <p:txBody>
          <a:bodyPr anchor="t">
            <a:normAutofit/>
          </a:bodyPr>
          <a:lstStyle/>
          <a:p>
            <a:pPr>
              <a:lnSpc>
                <a:spcPct val="100000"/>
              </a:lnSpc>
            </a:pPr>
            <a:r>
              <a:rPr lang="en-US" sz="4800" b="1" kern="0" dirty="0">
                <a:latin typeface="PT Serif" panose="020A0603040505020204" pitchFamily="18" charset="0"/>
              </a:rPr>
              <a:t>Leaves of Absence </a:t>
            </a:r>
          </a:p>
        </p:txBody>
      </p:sp>
      <p:sp>
        <p:nvSpPr>
          <p:cNvPr id="3" name="Freeform 4">
            <a:extLst>
              <a:ext uri="{FF2B5EF4-FFF2-40B4-BE49-F238E27FC236}">
                <a16:creationId xmlns:a16="http://schemas.microsoft.com/office/drawing/2014/main" id="{9AEA3D01-893E-D2D0-DC6E-28F4BC70D0C8}"/>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5" name="Picture 4" descr="A pen on a paper&#10;&#10;Description automatically generated">
            <a:extLst>
              <a:ext uri="{FF2B5EF4-FFF2-40B4-BE49-F238E27FC236}">
                <a16:creationId xmlns:a16="http://schemas.microsoft.com/office/drawing/2014/main" id="{9E420281-4AFC-23A7-D62D-68B9354596A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289" y="3810000"/>
            <a:ext cx="12201701" cy="3048000"/>
          </a:xfrm>
          <a:prstGeom prst="rect">
            <a:avLst/>
          </a:prstGeom>
        </p:spPr>
      </p:pic>
    </p:spTree>
    <p:extLst>
      <p:ext uri="{BB962C8B-B14F-4D97-AF65-F5344CB8AC3E}">
        <p14:creationId xmlns:p14="http://schemas.microsoft.com/office/powerpoint/2010/main" val="234558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kumimoji="0" lang="en-US" sz="4400" b="1" i="0" u="none" strike="noStrike" kern="0" cap="none" spc="0" normalizeH="0" baseline="0" noProof="0" dirty="0">
                <a:ln>
                  <a:noFill/>
                </a:ln>
                <a:solidFill>
                  <a:prstClr val="black"/>
                </a:solidFill>
                <a:effectLst/>
                <a:uLnTx/>
                <a:uFillTx/>
                <a:latin typeface="PT Serif" panose="020A0603040505020204" pitchFamily="18" charset="0"/>
                <a:ea typeface="+mj-ea"/>
                <a:cs typeface="+mj-cs"/>
              </a:rPr>
              <a:t>Leaves of Absence </a:t>
            </a:r>
            <a:r>
              <a:rPr kumimoji="0" lang="en-US" sz="4400" b="0" i="1" u="none" strike="noStrike" kern="0" cap="none" spc="0" normalizeH="0" baseline="0" noProof="0" dirty="0">
                <a:ln>
                  <a:noFill/>
                </a:ln>
                <a:solidFill>
                  <a:prstClr val="black"/>
                </a:solidFill>
                <a:effectLst/>
                <a:uLnTx/>
                <a:uFillTx/>
                <a:latin typeface="PT Serif" panose="020A0603040505020204" pitchFamily="18" charset="0"/>
                <a:ea typeface="+mj-ea"/>
                <a:cs typeface="+mj-cs"/>
              </a:rPr>
              <a:t>	</a:t>
            </a:r>
            <a:endParaRPr lang="en-US" dirty="0">
              <a:solidFill>
                <a:srgbClr val="0070C0"/>
              </a:solidFill>
            </a:endParaRPr>
          </a:p>
        </p:txBody>
      </p:sp>
      <p:graphicFrame>
        <p:nvGraphicFramePr>
          <p:cNvPr id="8" name="Content Placeholder 7" descr="Radial cycle shows the relationship between 4 tasks to a group"/>
          <p:cNvGraphicFramePr>
            <a:graphicFrameLocks noGrp="1"/>
          </p:cNvGraphicFramePr>
          <p:nvPr>
            <p:ph sz="half" idx="2"/>
            <p:extLst>
              <p:ext uri="{D42A27DB-BD31-4B8C-83A1-F6EECF244321}">
                <p14:modId xmlns:p14="http://schemas.microsoft.com/office/powerpoint/2010/main" val="1574084807"/>
              </p:ext>
            </p:extLst>
          </p:nvPr>
        </p:nvGraphicFramePr>
        <p:xfrm>
          <a:off x="3198812" y="1690689"/>
          <a:ext cx="4724400" cy="4405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group of people standing together&#10;&#10;Description automatically generated with low confidence">
            <a:extLst>
              <a:ext uri="{FF2B5EF4-FFF2-40B4-BE49-F238E27FC236}">
                <a16:creationId xmlns:a16="http://schemas.microsoft.com/office/drawing/2014/main" id="{B26F4B4B-C53A-F7BA-98CA-203384B7ADD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951412" y="3429000"/>
            <a:ext cx="1308462" cy="944378"/>
          </a:xfrm>
          <a:prstGeom prst="rect">
            <a:avLst/>
          </a:prstGeom>
        </p:spPr>
      </p:pic>
      <p:sp>
        <p:nvSpPr>
          <p:cNvPr id="2" name="Freeform 4">
            <a:extLst>
              <a:ext uri="{FF2B5EF4-FFF2-40B4-BE49-F238E27FC236}">
                <a16:creationId xmlns:a16="http://schemas.microsoft.com/office/drawing/2014/main" id="{0FF40D98-E95D-4F50-45CE-82D1DEE93B2E}"/>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331E4D8-397A-B22F-A196-8BCC9D0B9F33}"/>
              </a:ext>
            </a:extLst>
          </p:cNvPr>
          <p:cNvGrpSpPr/>
          <p:nvPr/>
        </p:nvGrpSpPr>
        <p:grpSpPr>
          <a:xfrm>
            <a:off x="6350078" y="2584250"/>
            <a:ext cx="1371599" cy="1333415"/>
            <a:chOff x="3344118" y="1757997"/>
            <a:chExt cx="1371599" cy="1333415"/>
          </a:xfrm>
        </p:grpSpPr>
        <p:sp>
          <p:nvSpPr>
            <p:cNvPr id="4" name="Oval 3" title="Task 2">
              <a:extLst>
                <a:ext uri="{FF2B5EF4-FFF2-40B4-BE49-F238E27FC236}">
                  <a16:creationId xmlns:a16="http://schemas.microsoft.com/office/drawing/2014/main" id="{DC739F0B-630F-4B7E-559C-FBDE656D3A49}"/>
                </a:ext>
              </a:extLst>
            </p:cNvPr>
            <p:cNvSpPr/>
            <p:nvPr/>
          </p:nvSpPr>
          <p:spPr>
            <a:xfrm>
              <a:off x="3344118" y="1757997"/>
              <a:ext cx="1371599" cy="1333415"/>
            </a:xfrm>
            <a:prstGeom prst="ellips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Oval 4">
              <a:extLst>
                <a:ext uri="{FF2B5EF4-FFF2-40B4-BE49-F238E27FC236}">
                  <a16:creationId xmlns:a16="http://schemas.microsoft.com/office/drawing/2014/main" id="{E0FD2BBD-CED3-FF9F-A768-0340D84E39B5}"/>
                </a:ext>
              </a:extLst>
            </p:cNvPr>
            <p:cNvSpPr txBox="1"/>
            <p:nvPr/>
          </p:nvSpPr>
          <p:spPr>
            <a:xfrm>
              <a:off x="3594942" y="1953270"/>
              <a:ext cx="969867" cy="9428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b="1" kern="1200" dirty="0">
                  <a:latin typeface="Arial" panose="020B0604020202020204" pitchFamily="34" charset="0"/>
                  <a:cs typeface="Arial" panose="020B0604020202020204" pitchFamily="34" charset="0"/>
                </a:rPr>
                <a:t>MA Parental Leave</a:t>
              </a:r>
            </a:p>
          </p:txBody>
        </p:sp>
      </p:grpSp>
    </p:spTree>
    <p:extLst>
      <p:ext uri="{BB962C8B-B14F-4D97-AF65-F5344CB8AC3E}">
        <p14:creationId xmlns:p14="http://schemas.microsoft.com/office/powerpoint/2010/main" val="10108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82A6F-01D3-EC80-7BC6-A3D2DEF212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EC696-6E63-5DF4-9603-8F9EDA63DB18}"/>
              </a:ext>
            </a:extLst>
          </p:cNvPr>
          <p:cNvSpPr>
            <a:spLocks noGrp="1"/>
          </p:cNvSpPr>
          <p:nvPr>
            <p:ph type="title"/>
          </p:nvPr>
        </p:nvSpPr>
        <p:spPr>
          <a:xfrm>
            <a:off x="1864626" y="1030798"/>
            <a:ext cx="8459571" cy="1371600"/>
          </a:xfrm>
        </p:spPr>
        <p:txBody>
          <a:bodyPr>
            <a:noAutofit/>
          </a:bodyPr>
          <a:lstStyle/>
          <a:p>
            <a:pPr algn="ctr"/>
            <a:r>
              <a:rPr lang="fr-FR" sz="4400" b="1" kern="0" dirty="0">
                <a:latin typeface="PT Serif" panose="020A0603040505020204" pitchFamily="18" charset="0"/>
              </a:rPr>
              <a:t>FMLA </a:t>
            </a:r>
            <a:br>
              <a:rPr lang="fr-FR" sz="4400" b="1" kern="0" dirty="0">
                <a:latin typeface="PT Serif" panose="020A0603040505020204" pitchFamily="18" charset="0"/>
              </a:rPr>
            </a:br>
            <a:r>
              <a:rPr lang="fr-FR" sz="2200" b="1" kern="0" dirty="0">
                <a:latin typeface="PT Serif" panose="020A0603040505020204" pitchFamily="18" charset="0"/>
              </a:rPr>
              <a:t>(29 U.S.C. § 2612 et </a:t>
            </a:r>
            <a:r>
              <a:rPr lang="fr-FR" sz="2200" b="1" kern="0" dirty="0" err="1">
                <a:latin typeface="PT Serif" panose="020A0603040505020204" pitchFamily="18" charset="0"/>
              </a:rPr>
              <a:t>seq</a:t>
            </a:r>
            <a:r>
              <a:rPr lang="fr-FR" sz="2200" b="1" kern="0" dirty="0">
                <a:latin typeface="PT Serif" panose="020A0603040505020204" pitchFamily="18" charset="0"/>
              </a:rPr>
              <a:t>.)</a:t>
            </a:r>
            <a:br>
              <a:rPr lang="fr-FR" sz="4400" b="1" kern="0" dirty="0">
                <a:latin typeface="PT Serif" panose="020A0603040505020204" pitchFamily="18" charset="0"/>
              </a:rPr>
            </a:br>
            <a:r>
              <a:rPr lang="en-US" sz="4400" i="1" kern="0" dirty="0">
                <a:latin typeface="PT Serif" panose="020A0603040505020204" pitchFamily="18" charset="0"/>
              </a:rPr>
              <a:t>	</a:t>
            </a:r>
          </a:p>
        </p:txBody>
      </p:sp>
      <p:sp>
        <p:nvSpPr>
          <p:cNvPr id="4" name="Freeform 4">
            <a:extLst>
              <a:ext uri="{FF2B5EF4-FFF2-40B4-BE49-F238E27FC236}">
                <a16:creationId xmlns:a16="http://schemas.microsoft.com/office/drawing/2014/main" id="{EA3CBD83-EAB4-402F-1C5F-3A05825C0DEC}"/>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C89589EA-7507-BEE7-EE90-0D1F89369278}"/>
              </a:ext>
            </a:extLst>
          </p:cNvPr>
          <p:cNvSpPr>
            <a:spLocks noGrp="1"/>
          </p:cNvSpPr>
          <p:nvPr>
            <p:ph idx="1"/>
          </p:nvPr>
        </p:nvSpPr>
        <p:spPr>
          <a:xfrm>
            <a:off x="831543" y="2402398"/>
            <a:ext cx="10512862" cy="3660775"/>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Who Is Eligible?</a:t>
            </a:r>
          </a:p>
        </p:txBody>
      </p:sp>
      <p:sp>
        <p:nvSpPr>
          <p:cNvPr id="7" name="Content Placeholder 3">
            <a:extLst>
              <a:ext uri="{FF2B5EF4-FFF2-40B4-BE49-F238E27FC236}">
                <a16:creationId xmlns:a16="http://schemas.microsoft.com/office/drawing/2014/main" id="{4616BD51-48C6-1D56-5722-6DCFE2AF6ADE}"/>
              </a:ext>
            </a:extLst>
          </p:cNvPr>
          <p:cNvSpPr txBox="1">
            <a:spLocks/>
          </p:cNvSpPr>
          <p:nvPr/>
        </p:nvSpPr>
        <p:spPr>
          <a:xfrm>
            <a:off x="531812" y="3200400"/>
            <a:ext cx="9448800" cy="34290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594360" marR="0" lvl="1" indent="-228600" algn="l" defTabSz="914400" rtl="0" eaLnBrk="1" fontAlgn="auto" latinLnBrk="0" hangingPunct="1">
              <a:lnSpc>
                <a:spcPct val="90000"/>
              </a:lnSpc>
              <a:spcBef>
                <a:spcPts val="1000"/>
              </a:spcBef>
              <a:spcAft>
                <a:spcPts val="0"/>
              </a:spcAft>
              <a:buClr>
                <a:srgbClr val="000000">
                  <a:lumMod val="65000"/>
                  <a:lumOff val="35000"/>
                </a:srgbClr>
              </a:buClr>
              <a:buSzPct val="800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Employees who work in company with 50+ employees</a:t>
            </a:r>
          </a:p>
          <a:p>
            <a:pPr marL="594360" marR="0" lvl="1" indent="-228600" algn="l" defTabSz="914400" rtl="0" eaLnBrk="1" fontAlgn="auto" latinLnBrk="0" hangingPunct="1">
              <a:lnSpc>
                <a:spcPct val="90000"/>
              </a:lnSpc>
              <a:spcBef>
                <a:spcPts val="1000"/>
              </a:spcBef>
              <a:spcAft>
                <a:spcPts val="0"/>
              </a:spcAft>
              <a:buClr>
                <a:srgbClr val="000000">
                  <a:lumMod val="65000"/>
                  <a:lumOff val="35000"/>
                </a:srgbClr>
              </a:buClr>
              <a:buSzPct val="800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Employee employed for at least 12 months</a:t>
            </a:r>
          </a:p>
          <a:p>
            <a:pPr marL="594360" marR="0" lvl="1" indent="-228600" algn="l" defTabSz="914400" rtl="0" eaLnBrk="1" fontAlgn="auto" latinLnBrk="0" hangingPunct="1">
              <a:lnSpc>
                <a:spcPct val="90000"/>
              </a:lnSpc>
              <a:spcBef>
                <a:spcPts val="1000"/>
              </a:spcBef>
              <a:spcAft>
                <a:spcPts val="0"/>
              </a:spcAft>
              <a:buClr>
                <a:srgbClr val="000000">
                  <a:lumMod val="65000"/>
                  <a:lumOff val="35000"/>
                </a:srgbClr>
              </a:buClr>
              <a:buSzPct val="800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Employee must have worked at least 1,250 hours in 12-month span</a:t>
            </a:r>
          </a:p>
          <a:p>
            <a:pPr marL="45720" marR="0" lvl="0" indent="0" algn="l" defTabSz="914400" rtl="0" eaLnBrk="1" fontAlgn="auto" latinLnBrk="0" hangingPunct="1">
              <a:lnSpc>
                <a:spcPct val="90000"/>
              </a:lnSpc>
              <a:spcBef>
                <a:spcPts val="1800"/>
              </a:spcBef>
              <a:spcAft>
                <a:spcPts val="0"/>
              </a:spcAft>
              <a:buClr>
                <a:srgbClr val="000000">
                  <a:lumMod val="65000"/>
                  <a:lumOff val="35000"/>
                </a:srgbClr>
              </a:buClr>
              <a:buSzPct val="80000"/>
              <a:buNone/>
              <a:tabLst/>
              <a:defRPr/>
            </a:pPr>
            <a:endParaRPr kumimoji="0" lang="en-US" sz="2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01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3F1F9-5BF9-ED79-4F8A-4A99E294E7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263B7-9209-1005-5CE1-B84C47DB42D3}"/>
              </a:ext>
            </a:extLst>
          </p:cNvPr>
          <p:cNvSpPr>
            <a:spLocks noGrp="1"/>
          </p:cNvSpPr>
          <p:nvPr>
            <p:ph type="title"/>
          </p:nvPr>
        </p:nvSpPr>
        <p:spPr>
          <a:xfrm>
            <a:off x="831543" y="500129"/>
            <a:ext cx="2172386" cy="1371600"/>
          </a:xfrm>
        </p:spPr>
        <p:txBody>
          <a:bodyPr>
            <a:noAutofit/>
          </a:bodyPr>
          <a:lstStyle/>
          <a:p>
            <a:r>
              <a:rPr lang="fr-FR" sz="4400" b="1" kern="0" dirty="0">
                <a:latin typeface="PT Serif" panose="020A0603040505020204" pitchFamily="18" charset="0"/>
              </a:rPr>
              <a:t>FMLA</a:t>
            </a:r>
            <a:endParaRPr lang="en-US" sz="4400" i="1" kern="0" dirty="0">
              <a:latin typeface="PT Serif" panose="020A0603040505020204" pitchFamily="18" charset="0"/>
            </a:endParaRPr>
          </a:p>
        </p:txBody>
      </p:sp>
      <p:sp>
        <p:nvSpPr>
          <p:cNvPr id="4" name="Freeform 4">
            <a:extLst>
              <a:ext uri="{FF2B5EF4-FFF2-40B4-BE49-F238E27FC236}">
                <a16:creationId xmlns:a16="http://schemas.microsoft.com/office/drawing/2014/main" id="{0DEB2C04-E284-BEB8-BC73-79687580CB95}"/>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47411CBB-5AD7-88DB-6531-F5E983AB966C}"/>
              </a:ext>
            </a:extLst>
          </p:cNvPr>
          <p:cNvSpPr>
            <a:spLocks noGrp="1"/>
          </p:cNvSpPr>
          <p:nvPr>
            <p:ph idx="1"/>
          </p:nvPr>
        </p:nvSpPr>
        <p:spPr>
          <a:xfrm>
            <a:off x="837981" y="1752600"/>
            <a:ext cx="10512862" cy="3786831"/>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Potential Leave?</a:t>
            </a:r>
          </a:p>
        </p:txBody>
      </p:sp>
      <p:sp>
        <p:nvSpPr>
          <p:cNvPr id="7" name="Content Placeholder 3">
            <a:extLst>
              <a:ext uri="{FF2B5EF4-FFF2-40B4-BE49-F238E27FC236}">
                <a16:creationId xmlns:a16="http://schemas.microsoft.com/office/drawing/2014/main" id="{3882B96C-67AB-C646-5FCB-B3FD80EFC4BB}"/>
              </a:ext>
            </a:extLst>
          </p:cNvPr>
          <p:cNvSpPr txBox="1">
            <a:spLocks/>
          </p:cNvSpPr>
          <p:nvPr/>
        </p:nvSpPr>
        <p:spPr>
          <a:xfrm>
            <a:off x="455612" y="2438400"/>
            <a:ext cx="11201400" cy="35052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365760" marR="0" lvl="1" indent="0" algn="l" defTabSz="914400" rtl="0" eaLnBrk="1" fontAlgn="auto" latinLnBrk="0" hangingPunct="1">
              <a:lnSpc>
                <a:spcPct val="90000"/>
              </a:lnSpc>
              <a:spcBef>
                <a:spcPts val="1000"/>
              </a:spcBef>
              <a:spcAft>
                <a:spcPts val="0"/>
              </a:spcAft>
              <a:buClr>
                <a:srgbClr val="000000">
                  <a:lumMod val="65000"/>
                  <a:lumOff val="35000"/>
                </a:srgbClr>
              </a:buClr>
              <a:buSzPct val="80000"/>
              <a:buNone/>
              <a:tabLst/>
              <a:defRPr/>
            </a:pPr>
            <a:r>
              <a:rPr kumimoji="0" lang="en-US" sz="195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12 weeks of UNPAID leave in a 12-month period for any of the following reasons:</a:t>
            </a:r>
          </a:p>
          <a:p>
            <a:pPr marL="594360" marR="0" lvl="1" indent="-228600" defTabSz="914400" rtl="0" eaLnBrk="1" fontAlgn="auto" latinLnBrk="0" hangingPunct="1">
              <a:lnSpc>
                <a:spcPct val="100000"/>
              </a:lnSpc>
              <a:spcBef>
                <a:spcPts val="1000"/>
              </a:spcBef>
              <a:spcAft>
                <a:spcPts val="300"/>
              </a:spcAft>
              <a:buClr>
                <a:srgbClr val="000000">
                  <a:lumMod val="65000"/>
                  <a:lumOff val="35000"/>
                </a:srgbClr>
              </a:buClr>
              <a:buSzPct val="80000"/>
              <a:buFont typeface="Arial" pitchFamily="34" charset="0"/>
              <a:buChar char="•"/>
              <a:tabLst/>
              <a:defRPr/>
            </a:pPr>
            <a:r>
              <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birth of child and to care for a child (leave to be completed within one year of the child’s birth);</a:t>
            </a:r>
          </a:p>
          <a:p>
            <a:pPr marL="594360" marR="0" lvl="1" indent="-228600" defTabSz="914400" rtl="0" eaLnBrk="1" fontAlgn="auto" latinLnBrk="0" hangingPunct="1">
              <a:spcBef>
                <a:spcPts val="1800"/>
              </a:spcBef>
              <a:buClr>
                <a:srgbClr val="000000">
                  <a:lumMod val="65000"/>
                  <a:lumOff val="35000"/>
                </a:srgbClr>
              </a:buClr>
              <a:buSzPct val="80000"/>
              <a:buFont typeface="Arial" pitchFamily="34" charset="0"/>
              <a:buChar char="•"/>
              <a:tabLst/>
              <a:defRPr/>
            </a:pPr>
            <a:r>
              <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placement of child with employee for adoption or foster care and to care for the newly placed child (leave to be completed within one year of the child’s placement);</a:t>
            </a:r>
          </a:p>
          <a:p>
            <a:pPr marL="594360" marR="0" lvl="1" indent="-228600" defTabSz="914400" rtl="0" eaLnBrk="1" fontAlgn="auto" latinLnBrk="0" hangingPunct="1">
              <a:lnSpc>
                <a:spcPct val="100000"/>
              </a:lnSpc>
              <a:spcBef>
                <a:spcPts val="1000"/>
              </a:spcBef>
              <a:spcAft>
                <a:spcPts val="300"/>
              </a:spcAft>
              <a:buClr>
                <a:srgbClr val="000000">
                  <a:lumMod val="65000"/>
                  <a:lumOff val="35000"/>
                </a:srgbClr>
              </a:buClr>
              <a:buSzPct val="80000"/>
              <a:buFont typeface="Arial" pitchFamily="34" charset="0"/>
              <a:buChar char="•"/>
              <a:tabLst/>
              <a:defRPr/>
            </a:pPr>
            <a:r>
              <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to care for a spouse, son, daughter, or parent with a serious health condition;</a:t>
            </a:r>
          </a:p>
          <a:p>
            <a:pPr marL="594360" marR="0" lvl="1" indent="-228600" defTabSz="914400" rtl="0" eaLnBrk="1" fontAlgn="auto" latinLnBrk="0" hangingPunct="1">
              <a:lnSpc>
                <a:spcPct val="100000"/>
              </a:lnSpc>
              <a:spcBef>
                <a:spcPts val="1000"/>
              </a:spcBef>
              <a:spcAft>
                <a:spcPts val="300"/>
              </a:spcAft>
              <a:buClr>
                <a:srgbClr val="000000">
                  <a:lumMod val="65000"/>
                  <a:lumOff val="35000"/>
                </a:srgbClr>
              </a:buClr>
              <a:buSzPct val="80000"/>
              <a:buFont typeface="Arial" pitchFamily="34" charset="0"/>
              <a:buChar char="•"/>
              <a:tabLst/>
              <a:defRPr/>
            </a:pPr>
            <a:r>
              <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to care for employee’s own </a:t>
            </a:r>
            <a:r>
              <a:rPr kumimoji="0" lang="en-US" sz="1950" b="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SERIOUS HEALTH CONDITION</a:t>
            </a:r>
            <a:r>
              <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which renders employee unable to perform any of the essential functions of the position; or</a:t>
            </a:r>
          </a:p>
          <a:p>
            <a:pPr marL="594360" marR="0" lvl="1" indent="-228600" defTabSz="914400" rtl="0" eaLnBrk="1" fontAlgn="auto" latinLnBrk="0" hangingPunct="1">
              <a:lnSpc>
                <a:spcPct val="100000"/>
              </a:lnSpc>
              <a:spcBef>
                <a:spcPts val="1000"/>
              </a:spcBef>
              <a:spcAft>
                <a:spcPts val="300"/>
              </a:spcAft>
              <a:buClr>
                <a:srgbClr val="000000">
                  <a:lumMod val="65000"/>
                  <a:lumOff val="35000"/>
                </a:srgbClr>
              </a:buClr>
              <a:buSzPct val="80000"/>
              <a:buFont typeface="Arial" pitchFamily="34" charset="0"/>
              <a:buChar char="•"/>
              <a:tabLst/>
              <a:defRPr/>
            </a:pPr>
            <a:r>
              <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 qualifying exigency of a spouse, son, daughter, or parent who is a military member on covered active duty or called to covered active-duty status (or has been notified of an impending call or order to covered active duty)</a:t>
            </a:r>
          </a:p>
          <a:p>
            <a:pPr marL="365760" marR="0" lvl="1" indent="0" algn="ctr" defTabSz="914400" rtl="0" eaLnBrk="1" fontAlgn="auto" latinLnBrk="0" hangingPunct="1">
              <a:lnSpc>
                <a:spcPct val="90000"/>
              </a:lnSpc>
              <a:spcBef>
                <a:spcPts val="1000"/>
              </a:spcBef>
              <a:spcAft>
                <a:spcPts val="0"/>
              </a:spcAft>
              <a:buClr>
                <a:srgbClr val="000000">
                  <a:lumMod val="65000"/>
                  <a:lumOff val="35000"/>
                </a:srgbClr>
              </a:buClr>
              <a:buSzPct val="80000"/>
              <a:buNone/>
              <a:tabLst/>
              <a:defRPr/>
            </a:pPr>
            <a:r>
              <a:rPr kumimoji="0" lang="en-US" sz="19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(29 U.S.C. § 2614)</a:t>
            </a:r>
          </a:p>
          <a:p>
            <a:pPr marL="45720" marR="0" lvl="0" indent="0" algn="l" defTabSz="914400" rtl="0" eaLnBrk="1" fontAlgn="auto" latinLnBrk="0" hangingPunct="1">
              <a:lnSpc>
                <a:spcPct val="90000"/>
              </a:lnSpc>
              <a:spcBef>
                <a:spcPts val="1800"/>
              </a:spcBef>
              <a:spcAft>
                <a:spcPts val="0"/>
              </a:spcAft>
              <a:buClr>
                <a:srgbClr val="000000">
                  <a:lumMod val="65000"/>
                  <a:lumOff val="35000"/>
                </a:srgbClr>
              </a:buClr>
              <a:buSzPct val="80000"/>
              <a:buNone/>
              <a:tabLst/>
              <a:defRPr/>
            </a:pPr>
            <a:endParaRPr kumimoji="0" lang="en-US" sz="19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33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409F0-D1D0-BDA4-40A4-93AC14A584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29535-8C2E-9785-F3A3-8842D5D385CB}"/>
              </a:ext>
            </a:extLst>
          </p:cNvPr>
          <p:cNvSpPr>
            <a:spLocks noGrp="1"/>
          </p:cNvSpPr>
          <p:nvPr>
            <p:ph type="title"/>
          </p:nvPr>
        </p:nvSpPr>
        <p:spPr>
          <a:xfrm>
            <a:off x="831543" y="500129"/>
            <a:ext cx="2172386" cy="1371600"/>
          </a:xfrm>
        </p:spPr>
        <p:txBody>
          <a:bodyPr>
            <a:noAutofit/>
          </a:bodyPr>
          <a:lstStyle/>
          <a:p>
            <a:r>
              <a:rPr lang="fr-FR" sz="4400" b="1" kern="0" dirty="0">
                <a:latin typeface="PT Serif" panose="020A0603040505020204" pitchFamily="18" charset="0"/>
              </a:rPr>
              <a:t>FMLA</a:t>
            </a:r>
            <a:endParaRPr lang="en-US" sz="4400" i="1" kern="0" dirty="0">
              <a:latin typeface="PT Serif" panose="020A0603040505020204" pitchFamily="18" charset="0"/>
            </a:endParaRPr>
          </a:p>
        </p:txBody>
      </p:sp>
      <p:sp>
        <p:nvSpPr>
          <p:cNvPr id="4" name="Freeform 4">
            <a:extLst>
              <a:ext uri="{FF2B5EF4-FFF2-40B4-BE49-F238E27FC236}">
                <a16:creationId xmlns:a16="http://schemas.microsoft.com/office/drawing/2014/main" id="{A37B92D8-2C34-4410-BB6C-8B4CB6C145E8}"/>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5C552841-38E6-58AF-8DAB-4654BB51F953}"/>
              </a:ext>
            </a:extLst>
          </p:cNvPr>
          <p:cNvSpPr>
            <a:spLocks noGrp="1"/>
          </p:cNvSpPr>
          <p:nvPr>
            <p:ph idx="1"/>
          </p:nvPr>
        </p:nvSpPr>
        <p:spPr>
          <a:xfrm>
            <a:off x="837981" y="1752600"/>
            <a:ext cx="10512862" cy="3786831"/>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Potential Leave?</a:t>
            </a:r>
          </a:p>
        </p:txBody>
      </p:sp>
      <p:sp>
        <p:nvSpPr>
          <p:cNvPr id="7" name="Content Placeholder 3">
            <a:extLst>
              <a:ext uri="{FF2B5EF4-FFF2-40B4-BE49-F238E27FC236}">
                <a16:creationId xmlns:a16="http://schemas.microsoft.com/office/drawing/2014/main" id="{97845BAA-9D88-5FEF-9B2F-89D436FB02D6}"/>
              </a:ext>
            </a:extLst>
          </p:cNvPr>
          <p:cNvSpPr txBox="1">
            <a:spLocks/>
          </p:cNvSpPr>
          <p:nvPr/>
        </p:nvSpPr>
        <p:spPr>
          <a:xfrm>
            <a:off x="455612" y="2438400"/>
            <a:ext cx="10668000" cy="35052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365760" marR="0" lvl="1" indent="0" algn="l" defTabSz="914400" rtl="0" eaLnBrk="1" fontAlgn="auto" latinLnBrk="0" hangingPunct="1">
              <a:lnSpc>
                <a:spcPct val="90000"/>
              </a:lnSpc>
              <a:spcBef>
                <a:spcPts val="1000"/>
              </a:spcBef>
              <a:spcAft>
                <a:spcPts val="0"/>
              </a:spcAft>
              <a:buClr>
                <a:srgbClr val="000000">
                  <a:lumMod val="65000"/>
                  <a:lumOff val="35000"/>
                </a:srgbClr>
              </a:buClr>
              <a:buSzPct val="80000"/>
              <a:buNone/>
              <a:tabLst/>
              <a:defRPr/>
            </a:pPr>
            <a:r>
              <a:rPr kumimoji="0" lang="en-US" sz="2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26 weeks of UNPAID leave in a 12-month period for the following reason:</a:t>
            </a:r>
          </a:p>
          <a:p>
            <a:pPr lvl="2" indent="-228600">
              <a:lnSpc>
                <a:spcPct val="100000"/>
              </a:lnSpc>
              <a:spcBef>
                <a:spcPts val="1000"/>
              </a:spcBef>
              <a:spcAft>
                <a:spcPts val="300"/>
              </a:spcAft>
              <a:buClr>
                <a:srgbClr val="000000">
                  <a:lumMod val="65000"/>
                  <a:lumOff val="35000"/>
                </a:srgbClr>
              </a:buClr>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to care for a spouse, son, daughter or next of kin who is a covered service member and who has a serious injury or illness related to active-duty service, known as military caregiver leave.</a:t>
            </a:r>
          </a:p>
          <a:p>
            <a:pPr marL="45720" marR="0" lvl="0" indent="0" algn="l" defTabSz="914400" rtl="0" eaLnBrk="1" fontAlgn="auto" latinLnBrk="0" hangingPunct="1">
              <a:lnSpc>
                <a:spcPct val="90000"/>
              </a:lnSpc>
              <a:spcBef>
                <a:spcPts val="1800"/>
              </a:spcBef>
              <a:spcAft>
                <a:spcPts val="0"/>
              </a:spcAft>
              <a:buClr>
                <a:srgbClr val="000000">
                  <a:lumMod val="65000"/>
                  <a:lumOff val="35000"/>
                </a:srgbClr>
              </a:buClr>
              <a:buSzPct val="80000"/>
              <a:buNone/>
              <a:tabLst/>
              <a:defRPr/>
            </a:pPr>
            <a:endPar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50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CD6E8-BB1E-DE21-E32D-5BD03D094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B396E-14ED-A00D-ABD6-895E6E2CD1B9}"/>
              </a:ext>
            </a:extLst>
          </p:cNvPr>
          <p:cNvSpPr>
            <a:spLocks noGrp="1"/>
          </p:cNvSpPr>
          <p:nvPr>
            <p:ph type="title"/>
          </p:nvPr>
        </p:nvSpPr>
        <p:spPr>
          <a:xfrm>
            <a:off x="831543" y="500129"/>
            <a:ext cx="2172386" cy="1371600"/>
          </a:xfrm>
        </p:spPr>
        <p:txBody>
          <a:bodyPr>
            <a:noAutofit/>
          </a:bodyPr>
          <a:lstStyle/>
          <a:p>
            <a:r>
              <a:rPr lang="fr-FR" sz="4400" b="1" kern="0" dirty="0">
                <a:latin typeface="PT Serif" panose="020A0603040505020204" pitchFamily="18" charset="0"/>
              </a:rPr>
              <a:t>FMLA</a:t>
            </a:r>
            <a:endParaRPr lang="en-US" sz="4400" i="1" kern="0" dirty="0">
              <a:latin typeface="PT Serif" panose="020A0603040505020204" pitchFamily="18" charset="0"/>
            </a:endParaRPr>
          </a:p>
        </p:txBody>
      </p:sp>
      <p:sp>
        <p:nvSpPr>
          <p:cNvPr id="4" name="Freeform 4">
            <a:extLst>
              <a:ext uri="{FF2B5EF4-FFF2-40B4-BE49-F238E27FC236}">
                <a16:creationId xmlns:a16="http://schemas.microsoft.com/office/drawing/2014/main" id="{4246E501-6CB2-0F02-B512-51B120B027E1}"/>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E1F2C1F8-6784-CF24-06C4-11845171AF3E}"/>
              </a:ext>
            </a:extLst>
          </p:cNvPr>
          <p:cNvSpPr>
            <a:spLocks noGrp="1"/>
          </p:cNvSpPr>
          <p:nvPr>
            <p:ph idx="1"/>
          </p:nvPr>
        </p:nvSpPr>
        <p:spPr>
          <a:xfrm>
            <a:off x="837981" y="1752600"/>
            <a:ext cx="10512862" cy="3786831"/>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Notice?</a:t>
            </a:r>
          </a:p>
        </p:txBody>
      </p:sp>
      <p:sp>
        <p:nvSpPr>
          <p:cNvPr id="7" name="Content Placeholder 3">
            <a:extLst>
              <a:ext uri="{FF2B5EF4-FFF2-40B4-BE49-F238E27FC236}">
                <a16:creationId xmlns:a16="http://schemas.microsoft.com/office/drawing/2014/main" id="{ACBF09F5-B408-2F7F-5672-22D05E9848FB}"/>
              </a:ext>
            </a:extLst>
          </p:cNvPr>
          <p:cNvSpPr txBox="1">
            <a:spLocks/>
          </p:cNvSpPr>
          <p:nvPr/>
        </p:nvSpPr>
        <p:spPr>
          <a:xfrm>
            <a:off x="455612" y="2438400"/>
            <a:ext cx="10210800" cy="35052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594360" marR="0" lvl="1" indent="-228600" algn="l" defTabSz="914400" rtl="0" eaLnBrk="1" fontAlgn="auto" latinLnBrk="0" hangingPunct="1">
              <a:lnSpc>
                <a:spcPct val="100000"/>
              </a:lnSpc>
              <a:spcBef>
                <a:spcPts val="1000"/>
              </a:spcBef>
              <a:spcAft>
                <a:spcPts val="300"/>
              </a:spcAft>
              <a:buClr>
                <a:srgbClr val="000000">
                  <a:lumMod val="65000"/>
                  <a:lumOff val="35000"/>
                </a:srgbClr>
              </a:buClr>
              <a:buSzPct val="80000"/>
              <a:buFont typeface="Arial" pitchFamily="34" charset="0"/>
              <a:buChar char="•"/>
              <a:tabLst/>
              <a:defRPr/>
            </a:pPr>
            <a:r>
              <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Employee must give 30 days notice, if possible, to employer. (29 C.F.R. § 825.304(b)).</a:t>
            </a:r>
          </a:p>
          <a:p>
            <a:pPr marL="594360" marR="0" lvl="1" indent="-228600" algn="l" defTabSz="914400" rtl="0" eaLnBrk="1" fontAlgn="auto" latinLnBrk="0" hangingPunct="1">
              <a:lnSpc>
                <a:spcPct val="100000"/>
              </a:lnSpc>
              <a:spcBef>
                <a:spcPts val="1000"/>
              </a:spcBef>
              <a:spcAft>
                <a:spcPts val="300"/>
              </a:spcAft>
              <a:buClr>
                <a:srgbClr val="000000">
                  <a:lumMod val="65000"/>
                  <a:lumOff val="35000"/>
                </a:srgbClr>
              </a:buClr>
              <a:buSzPct val="80000"/>
              <a:buFont typeface="Arial" pitchFamily="34" charset="0"/>
              <a:buChar char="•"/>
              <a:tabLst/>
              <a:defRPr/>
            </a:pPr>
            <a:endPar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594360" marR="0" lvl="1" indent="-228600" algn="l" defTabSz="914400" rtl="0" eaLnBrk="1" fontAlgn="auto" latinLnBrk="0" hangingPunct="1">
              <a:lnSpc>
                <a:spcPct val="100000"/>
              </a:lnSpc>
              <a:spcBef>
                <a:spcPts val="1000"/>
              </a:spcBef>
              <a:spcAft>
                <a:spcPts val="300"/>
              </a:spcAft>
              <a:buClr>
                <a:srgbClr val="000000">
                  <a:lumMod val="65000"/>
                  <a:lumOff val="35000"/>
                </a:srgbClr>
              </a:buClr>
              <a:buSzPct val="80000"/>
              <a:buFont typeface="Arial" pitchFamily="34" charset="0"/>
              <a:buChar char="•"/>
              <a:tabLst/>
              <a:defRPr/>
            </a:pPr>
            <a:r>
              <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Unforeseeable absences should still be given 1-2 business days notice if possible. (29 C.F.R. § 825.304(d)).</a:t>
            </a:r>
          </a:p>
          <a:p>
            <a:pPr marL="594360" marR="0" lvl="1" indent="-228600" algn="l" defTabSz="914400" rtl="0" eaLnBrk="1" fontAlgn="auto" latinLnBrk="0" hangingPunct="1">
              <a:lnSpc>
                <a:spcPct val="100000"/>
              </a:lnSpc>
              <a:spcBef>
                <a:spcPts val="1000"/>
              </a:spcBef>
              <a:spcAft>
                <a:spcPts val="300"/>
              </a:spcAft>
              <a:buClr>
                <a:srgbClr val="000000">
                  <a:lumMod val="65000"/>
                  <a:lumOff val="35000"/>
                </a:srgbClr>
              </a:buClr>
              <a:buSzPct val="80000"/>
              <a:buFont typeface="Arial" pitchFamily="34" charset="0"/>
              <a:buChar char="•"/>
              <a:tabLst/>
              <a:defRPr/>
            </a:pPr>
            <a:endPar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594360" marR="0" lvl="1" indent="-228600" algn="l" defTabSz="914400" rtl="0" eaLnBrk="1" fontAlgn="auto" latinLnBrk="0" hangingPunct="1">
              <a:lnSpc>
                <a:spcPct val="100000"/>
              </a:lnSpc>
              <a:spcBef>
                <a:spcPts val="1000"/>
              </a:spcBef>
              <a:spcAft>
                <a:spcPts val="300"/>
              </a:spcAft>
              <a:buClr>
                <a:srgbClr val="000000">
                  <a:lumMod val="65000"/>
                  <a:lumOff val="35000"/>
                </a:srgbClr>
              </a:buClr>
              <a:buSzPct val="80000"/>
              <a:buFont typeface="Arial" pitchFamily="34" charset="0"/>
              <a:buChar char="•"/>
              <a:tabLst/>
              <a:defRPr/>
            </a:pPr>
            <a:r>
              <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Failure to comply with notice provisions may result in a delay to the job protections under FMLA.</a:t>
            </a:r>
          </a:p>
          <a:p>
            <a:pPr marL="45720" marR="0" lvl="0" indent="0" algn="l" defTabSz="914400" rtl="0" eaLnBrk="1" fontAlgn="auto" latinLnBrk="0" hangingPunct="1">
              <a:lnSpc>
                <a:spcPct val="90000"/>
              </a:lnSpc>
              <a:spcBef>
                <a:spcPts val="1800"/>
              </a:spcBef>
              <a:spcAft>
                <a:spcPts val="0"/>
              </a:spcAft>
              <a:buClr>
                <a:srgbClr val="000000">
                  <a:lumMod val="65000"/>
                  <a:lumOff val="35000"/>
                </a:srgbClr>
              </a:buClr>
              <a:buSzPct val="80000"/>
              <a:buNone/>
              <a:tabLst/>
              <a:defRPr/>
            </a:pPr>
            <a:endPar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1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C4ED7-EC1B-9BE0-9EE1-04ABF9A605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C5FF4-58FF-3189-0163-D3C6F73BE866}"/>
              </a:ext>
            </a:extLst>
          </p:cNvPr>
          <p:cNvSpPr>
            <a:spLocks noGrp="1"/>
          </p:cNvSpPr>
          <p:nvPr>
            <p:ph type="title"/>
          </p:nvPr>
        </p:nvSpPr>
        <p:spPr>
          <a:xfrm>
            <a:off x="831543" y="500129"/>
            <a:ext cx="2172386" cy="1371600"/>
          </a:xfrm>
        </p:spPr>
        <p:txBody>
          <a:bodyPr>
            <a:noAutofit/>
          </a:bodyPr>
          <a:lstStyle/>
          <a:p>
            <a:r>
              <a:rPr lang="fr-FR" sz="4400" b="1" kern="0" dirty="0">
                <a:latin typeface="PT Serif" panose="020A0603040505020204" pitchFamily="18" charset="0"/>
              </a:rPr>
              <a:t>FMLA</a:t>
            </a:r>
            <a:endParaRPr lang="en-US" sz="4400" i="1" kern="0" dirty="0">
              <a:latin typeface="PT Serif" panose="020A0603040505020204" pitchFamily="18" charset="0"/>
            </a:endParaRPr>
          </a:p>
        </p:txBody>
      </p:sp>
      <p:sp>
        <p:nvSpPr>
          <p:cNvPr id="4" name="Freeform 4">
            <a:extLst>
              <a:ext uri="{FF2B5EF4-FFF2-40B4-BE49-F238E27FC236}">
                <a16:creationId xmlns:a16="http://schemas.microsoft.com/office/drawing/2014/main" id="{A86319EA-58EF-CCA8-C125-4D67943BE4D2}"/>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DBC6009F-8F8C-9EA5-3434-F47E206651F9}"/>
              </a:ext>
            </a:extLst>
          </p:cNvPr>
          <p:cNvSpPr>
            <a:spLocks noGrp="1"/>
          </p:cNvSpPr>
          <p:nvPr>
            <p:ph idx="1"/>
          </p:nvPr>
        </p:nvSpPr>
        <p:spPr>
          <a:xfrm>
            <a:off x="837981" y="1752600"/>
            <a:ext cx="10512862" cy="3786831"/>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Certification of Leave?</a:t>
            </a:r>
          </a:p>
        </p:txBody>
      </p:sp>
      <p:sp>
        <p:nvSpPr>
          <p:cNvPr id="7" name="Content Placeholder 3">
            <a:extLst>
              <a:ext uri="{FF2B5EF4-FFF2-40B4-BE49-F238E27FC236}">
                <a16:creationId xmlns:a16="http://schemas.microsoft.com/office/drawing/2014/main" id="{C8B193B6-5158-4477-5871-A024D44F2ABB}"/>
              </a:ext>
            </a:extLst>
          </p:cNvPr>
          <p:cNvSpPr txBox="1">
            <a:spLocks/>
          </p:cNvSpPr>
          <p:nvPr/>
        </p:nvSpPr>
        <p:spPr>
          <a:xfrm>
            <a:off x="455612" y="2438400"/>
            <a:ext cx="10668000" cy="35052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594360" marR="0" lvl="1" indent="-228600" algn="l" defTabSz="914400" rtl="0" eaLnBrk="1" fontAlgn="auto" latinLnBrk="0" hangingPunct="1">
              <a:lnSpc>
                <a:spcPct val="100000"/>
              </a:lnSpc>
              <a:spcBef>
                <a:spcPts val="1000"/>
              </a:spcBef>
              <a:spcAft>
                <a:spcPts val="300"/>
              </a:spcAft>
              <a:buClr>
                <a:srgbClr val="000000">
                  <a:lumMod val="65000"/>
                  <a:lumOff val="35000"/>
                </a:srgbClr>
              </a:buClr>
              <a:buSzPct val="80000"/>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Employer may:</a:t>
            </a:r>
          </a:p>
          <a:p>
            <a:pPr marL="914400" lvl="2" indent="-228600">
              <a:lnSpc>
                <a:spcPct val="100000"/>
              </a:lnSpc>
              <a:spcBef>
                <a:spcPts val="1000"/>
              </a:spcBef>
              <a:spcAft>
                <a:spcPts val="300"/>
              </a:spcAft>
              <a:buClr>
                <a:srgbClr val="000000">
                  <a:lumMod val="65000"/>
                  <a:lumOff val="35000"/>
                </a:srgbClr>
              </a:buClr>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request medical certification supporting the requested absence. (29 C.F.R. § 825.305(a)).</a:t>
            </a:r>
          </a:p>
          <a:p>
            <a:pPr marL="914400" lvl="2" indent="-228600">
              <a:lnSpc>
                <a:spcPct val="100000"/>
              </a:lnSpc>
              <a:spcBef>
                <a:spcPts val="1000"/>
              </a:spcBef>
              <a:spcAft>
                <a:spcPts val="300"/>
              </a:spcAft>
              <a:buClr>
                <a:srgbClr val="000000">
                  <a:lumMod val="65000"/>
                  <a:lumOff val="35000"/>
                </a:srgbClr>
              </a:buClr>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own expense, require subsequent medical exam of employee. (29 C.F.R. § 825.307(b)).</a:t>
            </a:r>
          </a:p>
          <a:p>
            <a:pPr marL="914400" lvl="2" indent="-228600">
              <a:lnSpc>
                <a:spcPct val="100000"/>
              </a:lnSpc>
              <a:spcBef>
                <a:spcPts val="1000"/>
              </a:spcBef>
              <a:spcAft>
                <a:spcPts val="300"/>
              </a:spcAft>
              <a:buClr>
                <a:srgbClr val="000000">
                  <a:lumMod val="65000"/>
                  <a:lumOff val="35000"/>
                </a:srgbClr>
              </a:buClr>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if conflicting, may conduct third exam at employer’s own expense</a:t>
            </a:r>
          </a:p>
          <a:p>
            <a:pPr marL="594360" marR="0" lvl="1" indent="-228600" algn="l" defTabSz="914400" rtl="0" eaLnBrk="1" fontAlgn="auto" latinLnBrk="0" hangingPunct="1">
              <a:lnSpc>
                <a:spcPct val="100000"/>
              </a:lnSpc>
              <a:spcBef>
                <a:spcPts val="1400"/>
              </a:spcBef>
              <a:buClr>
                <a:srgbClr val="000000">
                  <a:lumMod val="65000"/>
                  <a:lumOff val="35000"/>
                </a:srgbClr>
              </a:buClr>
              <a:buSzPct val="80000"/>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Employee failure to provide requested information may result in a denial of FMLA coverage. (29 C.F.R. § 825.307(c))</a:t>
            </a:r>
          </a:p>
          <a:p>
            <a:pPr marL="45720" marR="0" lvl="0" indent="0" algn="l" defTabSz="914400" rtl="0" eaLnBrk="1" fontAlgn="auto" latinLnBrk="0" hangingPunct="1">
              <a:lnSpc>
                <a:spcPct val="90000"/>
              </a:lnSpc>
              <a:spcBef>
                <a:spcPts val="1800"/>
              </a:spcBef>
              <a:spcAft>
                <a:spcPts val="0"/>
              </a:spcAft>
              <a:buClr>
                <a:srgbClr val="000000">
                  <a:lumMod val="65000"/>
                  <a:lumOff val="35000"/>
                </a:srgbClr>
              </a:buClr>
              <a:buSzPct val="80000"/>
              <a:buNone/>
              <a:tabLst/>
              <a:defRPr/>
            </a:pPr>
            <a:endPar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45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9F00F-0286-2FB3-8516-1D2C9B2571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3E625-55A9-CB37-4482-13D5C95575AB}"/>
              </a:ext>
            </a:extLst>
          </p:cNvPr>
          <p:cNvSpPr>
            <a:spLocks noGrp="1"/>
          </p:cNvSpPr>
          <p:nvPr>
            <p:ph type="title"/>
          </p:nvPr>
        </p:nvSpPr>
        <p:spPr>
          <a:xfrm>
            <a:off x="1864626" y="1030798"/>
            <a:ext cx="8459571" cy="1371600"/>
          </a:xfrm>
        </p:spPr>
        <p:txBody>
          <a:bodyPr>
            <a:noAutofit/>
          </a:bodyPr>
          <a:lstStyle/>
          <a:p>
            <a:pPr algn="ctr"/>
            <a:r>
              <a:rPr lang="fr-FR" sz="4400" b="1" kern="0" dirty="0">
                <a:latin typeface="PT Serif" panose="020A0603040505020204" pitchFamily="18" charset="0"/>
              </a:rPr>
              <a:t>PFML </a:t>
            </a:r>
            <a:br>
              <a:rPr lang="fr-FR" sz="4400" b="1" kern="0" dirty="0">
                <a:latin typeface="PT Serif" panose="020A0603040505020204" pitchFamily="18" charset="0"/>
              </a:rPr>
            </a:br>
            <a:r>
              <a:rPr lang="fr-FR" sz="2200" b="1" kern="0" dirty="0">
                <a:latin typeface="PT Serif" panose="020A0603040505020204" pitchFamily="18" charset="0"/>
              </a:rPr>
              <a:t>(M.G.L. c. 175M)</a:t>
            </a:r>
            <a:br>
              <a:rPr lang="fr-FR" sz="2200" b="1" kern="0" dirty="0">
                <a:latin typeface="PT Serif" panose="020A0603040505020204" pitchFamily="18" charset="0"/>
              </a:rPr>
            </a:br>
            <a:r>
              <a:rPr lang="en-US" sz="4400" i="1" kern="0" dirty="0">
                <a:latin typeface="PT Serif" panose="020A0603040505020204" pitchFamily="18" charset="0"/>
              </a:rPr>
              <a:t>	</a:t>
            </a:r>
          </a:p>
        </p:txBody>
      </p:sp>
      <p:sp>
        <p:nvSpPr>
          <p:cNvPr id="4" name="Freeform 4">
            <a:extLst>
              <a:ext uri="{FF2B5EF4-FFF2-40B4-BE49-F238E27FC236}">
                <a16:creationId xmlns:a16="http://schemas.microsoft.com/office/drawing/2014/main" id="{8EFEFB6A-E92A-235E-FCC2-F1EEE32869E5}"/>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453E8430-9B8D-98D5-7FF3-7E33A35F0D48}"/>
              </a:ext>
            </a:extLst>
          </p:cNvPr>
          <p:cNvSpPr>
            <a:spLocks noGrp="1"/>
          </p:cNvSpPr>
          <p:nvPr>
            <p:ph idx="1"/>
          </p:nvPr>
        </p:nvSpPr>
        <p:spPr>
          <a:xfrm>
            <a:off x="831543" y="2057400"/>
            <a:ext cx="10512862" cy="4005773"/>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Who Is Eligible?</a:t>
            </a:r>
          </a:p>
        </p:txBody>
      </p:sp>
      <p:sp>
        <p:nvSpPr>
          <p:cNvPr id="7" name="Content Placeholder 3">
            <a:extLst>
              <a:ext uri="{FF2B5EF4-FFF2-40B4-BE49-F238E27FC236}">
                <a16:creationId xmlns:a16="http://schemas.microsoft.com/office/drawing/2014/main" id="{293B39E8-861B-6E37-D223-083F5B0B190A}"/>
              </a:ext>
            </a:extLst>
          </p:cNvPr>
          <p:cNvSpPr txBox="1">
            <a:spLocks/>
          </p:cNvSpPr>
          <p:nvPr/>
        </p:nvSpPr>
        <p:spPr>
          <a:xfrm>
            <a:off x="531812" y="2741103"/>
            <a:ext cx="10512862" cy="358349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594360" marR="0" lvl="1" indent="-228600" algn="l" defTabSz="914400" rtl="0" eaLnBrk="1" fontAlgn="auto" latinLnBrk="0" hangingPunct="1">
              <a:lnSpc>
                <a:spcPct val="100000"/>
              </a:lnSpc>
              <a:spcBef>
                <a:spcPts val="1000"/>
              </a:spcBef>
              <a:spcAft>
                <a:spcPts val="0"/>
              </a:spcAft>
              <a:buClr>
                <a:srgbClr val="000000">
                  <a:lumMod val="65000"/>
                  <a:lumOff val="35000"/>
                </a:srgbClr>
              </a:buClr>
              <a:buSzPct val="80000"/>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ALL Massachusetts employees</a:t>
            </a:r>
          </a:p>
          <a:p>
            <a:pPr marL="594360" marR="0" lvl="1" indent="-228600" algn="l" defTabSz="914400" rtl="0" eaLnBrk="1" fontAlgn="auto" latinLnBrk="0" hangingPunct="1">
              <a:lnSpc>
                <a:spcPct val="100000"/>
              </a:lnSpc>
              <a:spcBef>
                <a:spcPts val="1000"/>
              </a:spcBef>
              <a:spcAft>
                <a:spcPts val="0"/>
              </a:spcAft>
              <a:buClr>
                <a:srgbClr val="000000">
                  <a:lumMod val="65000"/>
                  <a:lumOff val="35000"/>
                </a:srgbClr>
              </a:buClr>
              <a:buSzPct val="80000"/>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Former employees for a 26-week period after separating from employment </a:t>
            </a:r>
          </a:p>
          <a:p>
            <a:pPr marL="594360" marR="0" lvl="1" indent="-228600" algn="l" defTabSz="914400" rtl="0" eaLnBrk="1" fontAlgn="auto" latinLnBrk="0" hangingPunct="1">
              <a:lnSpc>
                <a:spcPct val="100000"/>
              </a:lnSpc>
              <a:spcBef>
                <a:spcPts val="1000"/>
              </a:spcBef>
              <a:spcAft>
                <a:spcPts val="0"/>
              </a:spcAft>
              <a:buClr>
                <a:srgbClr val="000000">
                  <a:lumMod val="65000"/>
                  <a:lumOff val="35000"/>
                </a:srgbClr>
              </a:buClr>
              <a:buSzPct val="80000"/>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Those who meet the </a:t>
            </a:r>
            <a:r>
              <a:rPr kumimoji="0" lang="en-US" sz="2000" b="1"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Financial Eligibility</a:t>
            </a: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Test</a:t>
            </a:r>
          </a:p>
          <a:p>
            <a:pPr marL="914400" lvl="2" indent="-182563">
              <a:lnSpc>
                <a:spcPct val="100000"/>
              </a:lnSpc>
              <a:spcBef>
                <a:spcPts val="1000"/>
              </a:spcBef>
              <a:buClr>
                <a:srgbClr val="000000">
                  <a:lumMod val="65000"/>
                  <a:lumOff val="35000"/>
                </a:srgbClr>
              </a:buClr>
              <a:buFont typeface="Wingdings" panose="05000000000000000000" pitchFamily="2" charset="2"/>
              <a:buChar char="Ø"/>
              <a:defRPr/>
            </a:pPr>
            <a:r>
              <a:rPr kumimoji="0" lang="en-US" sz="19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in the prior 12 months, employee must have received total wages from one or more Massachusetts employers, equal to or greater than 30 times the PFML weekly benefit amount (as determined by the Department of Family and Medical Leave) </a:t>
            </a:r>
          </a:p>
          <a:p>
            <a:pPr marL="594360" marR="0" lvl="1" indent="-228600" algn="l" defTabSz="914400" rtl="0" eaLnBrk="1" fontAlgn="auto" latinLnBrk="0" hangingPunct="1">
              <a:lnSpc>
                <a:spcPct val="100000"/>
              </a:lnSpc>
              <a:spcBef>
                <a:spcPts val="1000"/>
              </a:spcBef>
              <a:spcAft>
                <a:spcPts val="0"/>
              </a:spcAft>
              <a:buClr>
                <a:srgbClr val="000000">
                  <a:lumMod val="65000"/>
                  <a:lumOff val="35000"/>
                </a:srgbClr>
              </a:buClr>
              <a:buSzPct val="80000"/>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Must also meet the minimum amount employee would be required to be eligible for unemployment benefits under Massachusetts law. </a:t>
            </a:r>
          </a:p>
        </p:txBody>
      </p:sp>
    </p:spTree>
    <p:extLst>
      <p:ext uri="{BB962C8B-B14F-4D97-AF65-F5344CB8AC3E}">
        <p14:creationId xmlns:p14="http://schemas.microsoft.com/office/powerpoint/2010/main" val="313034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CE17E-19A8-1672-1F33-E632E3048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50303-24F0-A78B-6096-FA804F90BF28}"/>
              </a:ext>
            </a:extLst>
          </p:cNvPr>
          <p:cNvSpPr>
            <a:spLocks noGrp="1"/>
          </p:cNvSpPr>
          <p:nvPr>
            <p:ph type="title"/>
          </p:nvPr>
        </p:nvSpPr>
        <p:spPr>
          <a:xfrm>
            <a:off x="831543" y="500129"/>
            <a:ext cx="2172386" cy="1371600"/>
          </a:xfrm>
        </p:spPr>
        <p:txBody>
          <a:bodyPr>
            <a:noAutofit/>
          </a:bodyPr>
          <a:lstStyle/>
          <a:p>
            <a:r>
              <a:rPr lang="fr-FR" sz="4400" b="1" kern="0" dirty="0">
                <a:latin typeface="PT Serif" panose="020A0603040505020204" pitchFamily="18" charset="0"/>
              </a:rPr>
              <a:t>PFML</a:t>
            </a:r>
            <a:endParaRPr lang="en-US" sz="4400" i="1" kern="0" dirty="0">
              <a:latin typeface="PT Serif" panose="020A0603040505020204" pitchFamily="18" charset="0"/>
            </a:endParaRPr>
          </a:p>
        </p:txBody>
      </p:sp>
      <p:sp>
        <p:nvSpPr>
          <p:cNvPr id="4" name="Freeform 4">
            <a:extLst>
              <a:ext uri="{FF2B5EF4-FFF2-40B4-BE49-F238E27FC236}">
                <a16:creationId xmlns:a16="http://schemas.microsoft.com/office/drawing/2014/main" id="{268F24E1-7BCF-64DF-64B2-A1D38D252BC5}"/>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C53DCFB3-1404-AC8A-A78E-A9A6251EC393}"/>
              </a:ext>
            </a:extLst>
          </p:cNvPr>
          <p:cNvSpPr>
            <a:spLocks noGrp="1"/>
          </p:cNvSpPr>
          <p:nvPr>
            <p:ph idx="1"/>
          </p:nvPr>
        </p:nvSpPr>
        <p:spPr>
          <a:xfrm>
            <a:off x="837981" y="1752600"/>
            <a:ext cx="10512862" cy="3786831"/>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Potential Leave?</a:t>
            </a:r>
          </a:p>
        </p:txBody>
      </p:sp>
      <p:sp>
        <p:nvSpPr>
          <p:cNvPr id="7" name="Content Placeholder 3">
            <a:extLst>
              <a:ext uri="{FF2B5EF4-FFF2-40B4-BE49-F238E27FC236}">
                <a16:creationId xmlns:a16="http://schemas.microsoft.com/office/drawing/2014/main" id="{9529D609-FB6A-D8B8-EEBA-72EEEBD6DED3}"/>
              </a:ext>
            </a:extLst>
          </p:cNvPr>
          <p:cNvSpPr txBox="1">
            <a:spLocks/>
          </p:cNvSpPr>
          <p:nvPr/>
        </p:nvSpPr>
        <p:spPr>
          <a:xfrm>
            <a:off x="989013" y="2667000"/>
            <a:ext cx="10058400" cy="32766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marR="0" lvl="0" indent="0" algn="ctr" defTabSz="914400" rtl="0" eaLnBrk="1" fontAlgn="auto" latinLnBrk="0" hangingPunct="1">
              <a:lnSpc>
                <a:spcPct val="100000"/>
              </a:lnSpc>
              <a:spcBef>
                <a:spcPts val="1800"/>
              </a:spcBef>
              <a:spcAft>
                <a:spcPts val="0"/>
              </a:spcAft>
              <a:buClr>
                <a:srgbClr val="000000">
                  <a:lumMod val="65000"/>
                  <a:lumOff val="35000"/>
                </a:srgbClr>
              </a:buClr>
              <a:buSzPct val="80000"/>
              <a:buFont typeface="Arial" pitchFamily="34" charset="0"/>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Up to 26 weeks of PFML leave in a </a:t>
            </a: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“benefit year,” </a:t>
            </a: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defined as the 52 consecutive weeks beginning on the Sunday immediately preceding the first date on which employee begins to take any time of leave for a qualifying reason </a:t>
            </a:r>
          </a:p>
          <a:p>
            <a:pPr marL="45720" marR="0" lvl="0" indent="0" algn="ctr" defTabSz="914400" rtl="0" eaLnBrk="1" fontAlgn="auto" latinLnBrk="0" hangingPunct="1">
              <a:lnSpc>
                <a:spcPct val="100000"/>
              </a:lnSpc>
              <a:spcBef>
                <a:spcPts val="1800"/>
              </a:spcBef>
              <a:spcAft>
                <a:spcPts val="0"/>
              </a:spcAft>
              <a:buClr>
                <a:srgbClr val="000000">
                  <a:lumMod val="65000"/>
                  <a:lumOff val="35000"/>
                </a:srgbClr>
              </a:buClr>
              <a:buSzPct val="80000"/>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45720" marR="0" lvl="0" indent="0" algn="ctr" defTabSz="914400" rtl="0" eaLnBrk="1" fontAlgn="auto" latinLnBrk="0" hangingPunct="1">
              <a:lnSpc>
                <a:spcPct val="100000"/>
              </a:lnSpc>
              <a:spcBef>
                <a:spcPts val="1800"/>
              </a:spcBef>
              <a:spcAft>
                <a:spcPts val="0"/>
              </a:spcAft>
              <a:buClr>
                <a:srgbClr val="000000">
                  <a:lumMod val="65000"/>
                  <a:lumOff val="35000"/>
                </a:srgbClr>
              </a:buClr>
              <a:buSzPct val="80000"/>
              <a:buFont typeface="Arial" pitchFamily="34" charset="0"/>
              <a:buNone/>
              <a:tabLst/>
              <a:defRPr/>
            </a:pPr>
            <a:r>
              <a:rPr kumimoji="0" lang="en-US" sz="20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For example</a:t>
            </a: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employee who requests PFML leave beginning on February 1, 2021 would have their 12-month eligibility period measured forward between Sunday, January 31 and the following January 30.</a:t>
            </a:r>
          </a:p>
        </p:txBody>
      </p:sp>
    </p:spTree>
    <p:extLst>
      <p:ext uri="{BB962C8B-B14F-4D97-AF65-F5344CB8AC3E}">
        <p14:creationId xmlns:p14="http://schemas.microsoft.com/office/powerpoint/2010/main" val="158722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16DC1-965E-DDF3-A4A9-0487165DEF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EE3AD0-D240-19F8-28F4-8C5683D27766}"/>
              </a:ext>
            </a:extLst>
          </p:cNvPr>
          <p:cNvSpPr>
            <a:spLocks noGrp="1"/>
          </p:cNvSpPr>
          <p:nvPr>
            <p:ph type="title"/>
          </p:nvPr>
        </p:nvSpPr>
        <p:spPr>
          <a:xfrm>
            <a:off x="831543" y="1351501"/>
            <a:ext cx="9606269" cy="533400"/>
          </a:xfrm>
        </p:spPr>
        <p:txBody>
          <a:bodyPr>
            <a:noAutofit/>
          </a:bodyPr>
          <a:lstStyle/>
          <a:p>
            <a:r>
              <a:rPr lang="en-US" sz="4400" b="1" kern="0" dirty="0">
                <a:latin typeface="PT Serif" panose="020A0603040505020204" pitchFamily="18" charset="0"/>
              </a:rPr>
              <a:t>Hiring: Risk of Non-Compliance With Applicable Laws</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CB47D012-7147-35DD-1F03-927CC04D1430}"/>
              </a:ext>
            </a:extLst>
          </p:cNvPr>
          <p:cNvSpPr>
            <a:spLocks noGrp="1"/>
          </p:cNvSpPr>
          <p:nvPr>
            <p:ph idx="1"/>
          </p:nvPr>
        </p:nvSpPr>
        <p:spPr>
          <a:xfrm>
            <a:off x="831543" y="2362200"/>
            <a:ext cx="10512862" cy="4038600"/>
          </a:xfrm>
        </p:spPr>
        <p:txBody>
          <a:bodyPr>
            <a:normAutofit fontScale="92500" lnSpcReduction="20000"/>
          </a:bodyPr>
          <a:lstStyle/>
          <a:p>
            <a:pPr marL="0" indent="0" algn="just">
              <a:lnSpc>
                <a:spcPct val="100000"/>
              </a:lnSpc>
              <a:buNone/>
            </a:pPr>
            <a:endParaRPr lang="en-US" sz="2100" kern="0" dirty="0">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400" b="1" kern="0" dirty="0">
                <a:latin typeface="Arial" panose="020B0604020202020204" pitchFamily="34" charset="0"/>
                <a:ea typeface="Calibri" panose="020F0502020204030204" pitchFamily="34" charset="0"/>
                <a:cs typeface="Arial" panose="020B0604020202020204" pitchFamily="34" charset="0"/>
              </a:rPr>
              <a:t>External</a:t>
            </a:r>
          </a:p>
          <a:p>
            <a:pPr lvl="1" algn="just">
              <a:lnSpc>
                <a:spcPct val="100000"/>
              </a:lnSpc>
              <a:buFont typeface="Wingdings" panose="05000000000000000000" pitchFamily="2" charset="2"/>
              <a:buChar char="§"/>
            </a:pPr>
            <a:r>
              <a:rPr lang="en-US" sz="2400" kern="0" dirty="0">
                <a:latin typeface="Arial" panose="020B0604020202020204" pitchFamily="34" charset="0"/>
                <a:ea typeface="Calibri" panose="020F0502020204030204" pitchFamily="34" charset="0"/>
                <a:cs typeface="Arial" panose="020B0604020202020204" pitchFamily="34" charset="0"/>
              </a:rPr>
              <a:t>Unlawful</a:t>
            </a:r>
          </a:p>
          <a:p>
            <a:pPr lvl="1" algn="just">
              <a:lnSpc>
                <a:spcPct val="100000"/>
              </a:lnSpc>
              <a:buFont typeface="Wingdings" panose="05000000000000000000" pitchFamily="2" charset="2"/>
              <a:buChar char="§"/>
            </a:pPr>
            <a:r>
              <a:rPr lang="en-US" sz="2400" kern="0" dirty="0">
                <a:latin typeface="Arial" panose="020B0604020202020204" pitchFamily="34" charset="0"/>
                <a:ea typeface="Calibri" panose="020F0502020204030204" pitchFamily="34" charset="0"/>
                <a:cs typeface="Arial" panose="020B0604020202020204" pitchFamily="34" charset="0"/>
              </a:rPr>
              <a:t>Bad publicity for the company </a:t>
            </a:r>
          </a:p>
          <a:p>
            <a:pPr lvl="1" algn="just">
              <a:lnSpc>
                <a:spcPct val="100000"/>
              </a:lnSpc>
              <a:buFont typeface="Wingdings" panose="05000000000000000000" pitchFamily="2" charset="2"/>
              <a:buChar char="§"/>
            </a:pPr>
            <a:r>
              <a:rPr lang="en-US" sz="2400" kern="0" dirty="0">
                <a:latin typeface="Arial" panose="020B0604020202020204" pitchFamily="34" charset="0"/>
                <a:ea typeface="Calibri" panose="020F0502020204030204" pitchFamily="34" charset="0"/>
                <a:cs typeface="Arial" panose="020B0604020202020204" pitchFamily="34" charset="0"/>
              </a:rPr>
              <a:t>Corporate and personal liability </a:t>
            </a:r>
          </a:p>
          <a:p>
            <a:pPr marL="457063" lvl="1" indent="0" algn="just">
              <a:lnSpc>
                <a:spcPct val="100000"/>
              </a:lnSpc>
              <a:buNone/>
            </a:pPr>
            <a:endParaRPr lang="en-US" sz="2400" kern="0" dirty="0">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400" b="1" kern="0" dirty="0">
                <a:solidFill>
                  <a:schemeClr val="tx1"/>
                </a:solidFill>
                <a:latin typeface="Arial" panose="020B0604020202020204" pitchFamily="34" charset="0"/>
                <a:ea typeface="Calibri" panose="020F0502020204030204" pitchFamily="34" charset="0"/>
                <a:cs typeface="Arial" panose="020B0604020202020204" pitchFamily="34" charset="0"/>
              </a:rPr>
              <a:t>Internal</a:t>
            </a:r>
          </a:p>
          <a:p>
            <a:pPr marL="457063" lvl="1" indent="0" algn="just">
              <a:lnSpc>
                <a:spcPct val="100000"/>
              </a:lnSpc>
              <a:buNone/>
            </a:pPr>
            <a:r>
              <a:rPr lang="en-US" sz="2400" kern="0" dirty="0">
                <a:latin typeface="Arial" panose="020B0604020202020204" pitchFamily="34" charset="0"/>
                <a:ea typeface="Calibri" panose="020F0502020204030204" pitchFamily="34" charset="0"/>
                <a:cs typeface="Arial" panose="020B0604020202020204" pitchFamily="34" charset="0"/>
              </a:rPr>
              <a:t>May impact:</a:t>
            </a:r>
          </a:p>
          <a:p>
            <a:pPr marL="799963" lvl="1" indent="-342900" algn="just">
              <a:lnSpc>
                <a:spcPct val="100000"/>
              </a:lnSpc>
              <a:buFont typeface="+mj-lt"/>
              <a:buAutoNum type="arabicPeriod"/>
            </a:pPr>
            <a:r>
              <a:rPr lang="en-US" sz="2400" kern="0" dirty="0">
                <a:solidFill>
                  <a:schemeClr val="tx1"/>
                </a:solidFill>
                <a:latin typeface="Arial" panose="020B0604020202020204" pitchFamily="34" charset="0"/>
                <a:ea typeface="Calibri" panose="020F0502020204030204" pitchFamily="34" charset="0"/>
                <a:cs typeface="Arial" panose="020B0604020202020204" pitchFamily="34" charset="0"/>
              </a:rPr>
              <a:t>Employee morale</a:t>
            </a:r>
          </a:p>
          <a:p>
            <a:pPr marL="799963" lvl="1" indent="-342900" algn="just">
              <a:lnSpc>
                <a:spcPct val="100000"/>
              </a:lnSpc>
              <a:buFont typeface="+mj-lt"/>
              <a:buAutoNum type="arabicPeriod"/>
            </a:pPr>
            <a:r>
              <a:rPr lang="en-US" sz="2400" kern="0" dirty="0">
                <a:solidFill>
                  <a:schemeClr val="tx1"/>
                </a:solidFill>
                <a:latin typeface="Arial" panose="020B0604020202020204" pitchFamily="34" charset="0"/>
                <a:ea typeface="Calibri" panose="020F0502020204030204" pitchFamily="34" charset="0"/>
                <a:cs typeface="Arial" panose="020B0604020202020204" pitchFamily="34" charset="0"/>
              </a:rPr>
              <a:t>Diversity progress</a:t>
            </a:r>
          </a:p>
          <a:p>
            <a:pPr marL="799963" lvl="1" indent="-342900" algn="just">
              <a:lnSpc>
                <a:spcPct val="100000"/>
              </a:lnSpc>
              <a:buFont typeface="+mj-lt"/>
              <a:buAutoNum type="arabicPeriod"/>
            </a:pPr>
            <a:r>
              <a:rPr lang="en-US" sz="2400" kern="0" dirty="0">
                <a:latin typeface="Arial" panose="020B0604020202020204" pitchFamily="34" charset="0"/>
                <a:ea typeface="Calibri" panose="020F0502020204030204" pitchFamily="34" charset="0"/>
                <a:cs typeface="Arial" panose="020B0604020202020204" pitchFamily="34" charset="0"/>
              </a:rPr>
              <a:t>Talent Acquisition / Retention </a:t>
            </a:r>
            <a:endParaRPr lang="en-US" sz="24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7A7FB00F-07B4-BB5B-3A53-67C97565212C}"/>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82084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FF2B3-4CB6-F8B8-0974-782D704BD6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085A31-6C69-CAD9-0AA6-DBBA6E5DCA5F}"/>
              </a:ext>
            </a:extLst>
          </p:cNvPr>
          <p:cNvSpPr>
            <a:spLocks noGrp="1"/>
          </p:cNvSpPr>
          <p:nvPr>
            <p:ph type="title"/>
          </p:nvPr>
        </p:nvSpPr>
        <p:spPr>
          <a:xfrm>
            <a:off x="831543" y="500129"/>
            <a:ext cx="2172386" cy="1371600"/>
          </a:xfrm>
        </p:spPr>
        <p:txBody>
          <a:bodyPr>
            <a:noAutofit/>
          </a:bodyPr>
          <a:lstStyle/>
          <a:p>
            <a:r>
              <a:rPr lang="fr-FR" sz="4400" b="1" kern="0" dirty="0">
                <a:latin typeface="PT Serif" panose="020A0603040505020204" pitchFamily="18" charset="0"/>
              </a:rPr>
              <a:t>PFML</a:t>
            </a:r>
            <a:endParaRPr lang="en-US" sz="4400" i="1" kern="0" dirty="0">
              <a:latin typeface="PT Serif" panose="020A0603040505020204" pitchFamily="18" charset="0"/>
            </a:endParaRPr>
          </a:p>
        </p:txBody>
      </p:sp>
      <p:sp>
        <p:nvSpPr>
          <p:cNvPr id="4" name="Freeform 4">
            <a:extLst>
              <a:ext uri="{FF2B5EF4-FFF2-40B4-BE49-F238E27FC236}">
                <a16:creationId xmlns:a16="http://schemas.microsoft.com/office/drawing/2014/main" id="{8E407979-99FC-CF63-9F7D-1DB04A3CB165}"/>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A58FD498-F332-3C44-AB66-5603497A1C24}"/>
              </a:ext>
            </a:extLst>
          </p:cNvPr>
          <p:cNvSpPr>
            <a:spLocks noGrp="1"/>
          </p:cNvSpPr>
          <p:nvPr>
            <p:ph idx="1"/>
          </p:nvPr>
        </p:nvSpPr>
        <p:spPr>
          <a:xfrm>
            <a:off x="837981" y="1752600"/>
            <a:ext cx="10512862" cy="3786831"/>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Potential Leave?</a:t>
            </a:r>
          </a:p>
        </p:txBody>
      </p:sp>
      <p:sp>
        <p:nvSpPr>
          <p:cNvPr id="7" name="Content Placeholder 3">
            <a:extLst>
              <a:ext uri="{FF2B5EF4-FFF2-40B4-BE49-F238E27FC236}">
                <a16:creationId xmlns:a16="http://schemas.microsoft.com/office/drawing/2014/main" id="{1E619063-9502-340B-EB17-102AA61C8011}"/>
              </a:ext>
            </a:extLst>
          </p:cNvPr>
          <p:cNvSpPr txBox="1">
            <a:spLocks/>
          </p:cNvSpPr>
          <p:nvPr/>
        </p:nvSpPr>
        <p:spPr>
          <a:xfrm>
            <a:off x="989013" y="2438400"/>
            <a:ext cx="10058400" cy="35052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568325" marR="0" lvl="0" indent="-523875" defTabSz="914400" rtl="0" eaLnBrk="1" fontAlgn="auto" latinLnBrk="0" hangingPunct="1">
              <a:lnSpc>
                <a:spcPct val="100000"/>
              </a:lnSpc>
              <a:spcBef>
                <a:spcPts val="1000"/>
              </a:spcBef>
              <a:spcAft>
                <a:spcPts val="0"/>
              </a:spcAft>
              <a:buClr>
                <a:srgbClr val="000000">
                  <a:lumMod val="65000"/>
                  <a:lumOff val="35000"/>
                </a:srgbClr>
              </a:buClr>
              <a:buSzPct val="80000"/>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	Medical Leave</a:t>
            </a: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 up to 20 weeks of medical leave for a serious health condition that incapacitates an employee from work </a:t>
            </a:r>
          </a:p>
          <a:p>
            <a:pPr marL="568325" marR="0" lvl="0" indent="-523875" defTabSz="914400" rtl="0" eaLnBrk="1" fontAlgn="auto" latinLnBrk="0" hangingPunct="1">
              <a:lnSpc>
                <a:spcPct val="100000"/>
              </a:lnSpc>
              <a:spcBef>
                <a:spcPts val="1200"/>
              </a:spcBef>
              <a:spcAft>
                <a:spcPts val="0"/>
              </a:spcAft>
              <a:buClr>
                <a:srgbClr val="000000">
                  <a:lumMod val="65000"/>
                  <a:lumOff val="35000"/>
                </a:srgbClr>
              </a:buClr>
              <a:buSzPct val="80000"/>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	Family Leave </a:t>
            </a:r>
          </a:p>
          <a:p>
            <a:pPr marL="568325" marR="0" lvl="0" indent="-523875" defTabSz="914400" rtl="0" eaLnBrk="1" fontAlgn="auto" latinLnBrk="0" hangingPunct="1">
              <a:lnSpc>
                <a:spcPct val="100000"/>
              </a:lnSpc>
              <a:spcBef>
                <a:spcPts val="1000"/>
              </a:spcBef>
              <a:spcAft>
                <a:spcPts val="0"/>
              </a:spcAft>
              <a:buClr>
                <a:srgbClr val="000000">
                  <a:lumMod val="65000"/>
                  <a:lumOff val="35000"/>
                </a:srgbClr>
              </a:buClr>
              <a:buSzPct val="80000"/>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834390" marR="0" lvl="2" indent="-285750" algn="l" defTabSz="914400" rtl="0" eaLnBrk="1" fontAlgn="auto" latinLnBrk="0" hangingPunct="1">
              <a:lnSpc>
                <a:spcPct val="100000"/>
              </a:lnSpc>
              <a:spcBef>
                <a:spcPts val="1000"/>
              </a:spcBef>
              <a:spcAft>
                <a:spcPts val="0"/>
              </a:spcAft>
              <a:buClr>
                <a:srgbClr val="000000">
                  <a:lumMod val="65000"/>
                  <a:lumOff val="35000"/>
                </a:srgbClr>
              </a:buClr>
              <a:buSzPct val="80000"/>
              <a:buFont typeface="Arial" pitchFamily="34" charset="0"/>
              <a:buChar char="•"/>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Bonding</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 up to </a:t>
            </a: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12 weeks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of leave to bond with a child during the first 12 months after the child’s birth, adoption or foster care placement with the employee.  If multiple births, no more than 12 weeks of leave benefits total are available in a benefit year for this purpose.</a:t>
            </a:r>
          </a:p>
          <a:p>
            <a:pPr marL="548640" marR="0" lvl="2" indent="0" algn="l" defTabSz="914400" rtl="0" eaLnBrk="1" fontAlgn="auto" latinLnBrk="0" hangingPunct="1">
              <a:lnSpc>
                <a:spcPct val="100000"/>
              </a:lnSpc>
              <a:spcBef>
                <a:spcPts val="1000"/>
              </a:spcBef>
              <a:spcAft>
                <a:spcPts val="0"/>
              </a:spcAft>
              <a:buClr>
                <a:srgbClr val="000000">
                  <a:lumMod val="65000"/>
                  <a:lumOff val="35000"/>
                </a:srgbClr>
              </a:buClr>
              <a:buSzPct val="80000"/>
              <a:buFont typeface="Arial" pitchFamily="34" charset="0"/>
              <a:buNone/>
              <a:tabLst/>
              <a:defRPr/>
            </a:pP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834390" marR="0" lvl="2" indent="-285750" algn="l" defTabSz="914400" rtl="0" eaLnBrk="1" fontAlgn="auto" latinLnBrk="0" hangingPunct="1">
              <a:lnSpc>
                <a:spcPct val="100000"/>
              </a:lnSpc>
              <a:spcBef>
                <a:spcPts val="1000"/>
              </a:spcBef>
              <a:spcAft>
                <a:spcPts val="0"/>
              </a:spcAft>
              <a:buClr>
                <a:srgbClr val="000000">
                  <a:lumMod val="65000"/>
                  <a:lumOff val="35000"/>
                </a:srgbClr>
              </a:buClr>
              <a:buSzPct val="80000"/>
              <a:buFont typeface="Arial" pitchFamily="34" charset="0"/>
              <a:buChar char="•"/>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Serious Health Condition </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up to </a:t>
            </a: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12 weeks</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of family leave to care for a family member with a serious health condition.</a:t>
            </a:r>
          </a:p>
        </p:txBody>
      </p:sp>
    </p:spTree>
    <p:extLst>
      <p:ext uri="{BB962C8B-B14F-4D97-AF65-F5344CB8AC3E}">
        <p14:creationId xmlns:p14="http://schemas.microsoft.com/office/powerpoint/2010/main" val="38765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8224E-677F-9508-02F9-564648CB0E1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146F3E1A-EB7C-157C-2068-7B09E4EE5E33}"/>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A1BD68CA-6001-0375-E6FB-924290775866}"/>
              </a:ext>
            </a:extLst>
          </p:cNvPr>
          <p:cNvSpPr>
            <a:spLocks noGrp="1"/>
          </p:cNvSpPr>
          <p:nvPr>
            <p:ph idx="1"/>
          </p:nvPr>
        </p:nvSpPr>
        <p:spPr>
          <a:xfrm>
            <a:off x="831543" y="1543618"/>
            <a:ext cx="10512862" cy="4519556"/>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Potential Leave?</a:t>
            </a:r>
          </a:p>
        </p:txBody>
      </p:sp>
      <p:sp>
        <p:nvSpPr>
          <p:cNvPr id="7" name="Content Placeholder 3">
            <a:extLst>
              <a:ext uri="{FF2B5EF4-FFF2-40B4-BE49-F238E27FC236}">
                <a16:creationId xmlns:a16="http://schemas.microsoft.com/office/drawing/2014/main" id="{8D7BEAD7-E620-79F3-EB76-395890DC3A8C}"/>
              </a:ext>
            </a:extLst>
          </p:cNvPr>
          <p:cNvSpPr txBox="1">
            <a:spLocks/>
          </p:cNvSpPr>
          <p:nvPr/>
        </p:nvSpPr>
        <p:spPr>
          <a:xfrm>
            <a:off x="455612" y="2286000"/>
            <a:ext cx="11125200" cy="4343400"/>
          </a:xfrm>
          <a:prstGeom prst="rect">
            <a:avLst/>
          </a:prstGeom>
        </p:spPr>
        <p:txBody>
          <a:bodyPr vert="horz" lIns="91440" tIns="45720" rIns="91440" bIns="45720" rtlCol="0">
            <a:normAutofit fontScale="92500" lnSpcReduction="1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365760" marR="0" lvl="1" indent="0" algn="l" defTabSz="914400" rtl="0" eaLnBrk="1" fontAlgn="auto" latinLnBrk="0" hangingPunct="1">
              <a:lnSpc>
                <a:spcPct val="100000"/>
              </a:lnSpc>
              <a:spcBef>
                <a:spcPts val="1000"/>
              </a:spcBef>
              <a:spcAft>
                <a:spcPts val="0"/>
              </a:spcAft>
              <a:buClr>
                <a:srgbClr val="000000">
                  <a:lumMod val="65000"/>
                  <a:lumOff val="35000"/>
                </a:srgbClr>
              </a:buClr>
              <a:buSzPct val="80000"/>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Military Exigency</a:t>
            </a:r>
            <a:r>
              <a:rPr kumimoji="0" lang="en-U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 </a:t>
            </a:r>
            <a:r>
              <a:rPr kumimoji="0" lang="en-US" sz="2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up to 12 weeks </a:t>
            </a:r>
            <a:r>
              <a:rPr kumimoji="0" lang="en-U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of leave due to a qualifying exigency arising out of the fact that a family member is on active duty or has been notified of an impending call or order to activity duty in the Armed Forces.  A qualifying exigency may include a need to:</a:t>
            </a:r>
          </a:p>
          <a:p>
            <a:pPr marL="914400" lvl="2" indent="-182563">
              <a:lnSpc>
                <a:spcPct val="100000"/>
              </a:lnSpc>
              <a:spcBef>
                <a:spcPts val="1000"/>
              </a:spcBef>
              <a:buClr>
                <a:srgbClr val="000000">
                  <a:lumMod val="65000"/>
                  <a:lumOff val="35000"/>
                </a:srgbClr>
              </a:buClr>
              <a:buFont typeface="Wingdings" panose="05000000000000000000" pitchFamily="2" charset="2"/>
              <a:buChar char="Ø"/>
              <a:defRPr/>
            </a:pPr>
            <a:r>
              <a:rPr kumimoji="0" lang="en-US" sz="19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provide for the care or other needs of the military member’s child or other family member</a:t>
            </a:r>
          </a:p>
          <a:p>
            <a:pPr marL="914400" lvl="2" indent="-182563">
              <a:lnSpc>
                <a:spcPct val="100000"/>
              </a:lnSpc>
              <a:spcBef>
                <a:spcPts val="1000"/>
              </a:spcBef>
              <a:buClr>
                <a:srgbClr val="000000">
                  <a:lumMod val="65000"/>
                  <a:lumOff val="35000"/>
                </a:srgbClr>
              </a:buClr>
              <a:buFont typeface="Wingdings" panose="05000000000000000000" pitchFamily="2" charset="2"/>
              <a:buChar char="Ø"/>
              <a:defRPr/>
            </a:pPr>
            <a:r>
              <a:rPr kumimoji="0" lang="en-US" sz="19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make financial or legal arrangements for the military member</a:t>
            </a:r>
          </a:p>
          <a:p>
            <a:pPr marL="914400" lvl="2" indent="-182563">
              <a:lnSpc>
                <a:spcPct val="100000"/>
              </a:lnSpc>
              <a:spcBef>
                <a:spcPts val="1000"/>
              </a:spcBef>
              <a:buClr>
                <a:srgbClr val="000000">
                  <a:lumMod val="65000"/>
                  <a:lumOff val="35000"/>
                </a:srgbClr>
              </a:buClr>
              <a:buFont typeface="Wingdings" panose="05000000000000000000" pitchFamily="2" charset="2"/>
              <a:buChar char="Ø"/>
              <a:defRPr/>
            </a:pPr>
            <a:r>
              <a:rPr kumimoji="0" lang="en-US" sz="19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attend counseling</a:t>
            </a:r>
          </a:p>
          <a:p>
            <a:pPr marL="914400" lvl="2" indent="-182563">
              <a:lnSpc>
                <a:spcPct val="100000"/>
              </a:lnSpc>
              <a:spcBef>
                <a:spcPts val="1000"/>
              </a:spcBef>
              <a:buClr>
                <a:srgbClr val="000000">
                  <a:lumMod val="65000"/>
                  <a:lumOff val="35000"/>
                </a:srgbClr>
              </a:buClr>
              <a:buFont typeface="Wingdings" panose="05000000000000000000" pitchFamily="2" charset="2"/>
              <a:buChar char="Ø"/>
              <a:defRPr/>
            </a:pPr>
            <a:r>
              <a:rPr kumimoji="0" lang="en-US" sz="19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attend military events or ceremonies</a:t>
            </a:r>
          </a:p>
          <a:p>
            <a:pPr marL="914400" lvl="2" indent="-182563">
              <a:lnSpc>
                <a:spcPct val="100000"/>
              </a:lnSpc>
              <a:spcBef>
                <a:spcPts val="1000"/>
              </a:spcBef>
              <a:buClr>
                <a:srgbClr val="000000">
                  <a:lumMod val="65000"/>
                  <a:lumOff val="35000"/>
                </a:srgbClr>
              </a:buClr>
              <a:buFont typeface="Wingdings" panose="05000000000000000000" pitchFamily="2" charset="2"/>
              <a:buChar char="Ø"/>
              <a:defRPr/>
            </a:pPr>
            <a:r>
              <a:rPr kumimoji="0" lang="en-US" sz="19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spend time with the military member during a rest and recuperation leave or following return from deployment</a:t>
            </a:r>
          </a:p>
          <a:p>
            <a:pPr marL="914400" lvl="2" indent="-182563">
              <a:lnSpc>
                <a:spcPct val="100000"/>
              </a:lnSpc>
              <a:spcBef>
                <a:spcPts val="1000"/>
              </a:spcBef>
              <a:buClr>
                <a:srgbClr val="000000">
                  <a:lumMod val="65000"/>
                  <a:lumOff val="35000"/>
                </a:srgbClr>
              </a:buClr>
              <a:buFont typeface="Wingdings" panose="05000000000000000000" pitchFamily="2" charset="2"/>
              <a:buChar char="Ø"/>
              <a:defRPr/>
            </a:pPr>
            <a:r>
              <a:rPr kumimoji="0" lang="en-US" sz="19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make arrangements following the death of the military member</a:t>
            </a:r>
          </a:p>
          <a:p>
            <a:pPr marL="365760" marR="0" lvl="1" indent="0" algn="l" defTabSz="914400" rtl="0" eaLnBrk="1" fontAlgn="auto" latinLnBrk="0" hangingPunct="1">
              <a:lnSpc>
                <a:spcPct val="100000"/>
              </a:lnSpc>
              <a:spcBef>
                <a:spcPts val="1000"/>
              </a:spcBef>
              <a:spcAft>
                <a:spcPts val="0"/>
              </a:spcAft>
              <a:buClr>
                <a:srgbClr val="000000">
                  <a:lumMod val="65000"/>
                  <a:lumOff val="35000"/>
                </a:srgbClr>
              </a:buClr>
              <a:buSzPct val="80000"/>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Care of a Covered Service Member</a:t>
            </a:r>
            <a:r>
              <a:rPr kumimoji="0" lang="en-U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 up to 26 weeks of family leave in order to care for a family member who is a covered service member, as defined in PFML.</a:t>
            </a:r>
          </a:p>
        </p:txBody>
      </p:sp>
      <p:sp>
        <p:nvSpPr>
          <p:cNvPr id="8" name="Title 1">
            <a:extLst>
              <a:ext uri="{FF2B5EF4-FFF2-40B4-BE49-F238E27FC236}">
                <a16:creationId xmlns:a16="http://schemas.microsoft.com/office/drawing/2014/main" id="{38B4C3D7-C9F4-4599-D8E9-393724C35C52}"/>
              </a:ext>
            </a:extLst>
          </p:cNvPr>
          <p:cNvSpPr>
            <a:spLocks noGrp="1"/>
          </p:cNvSpPr>
          <p:nvPr>
            <p:ph type="title"/>
          </p:nvPr>
        </p:nvSpPr>
        <p:spPr>
          <a:xfrm>
            <a:off x="838200" y="365125"/>
            <a:ext cx="10512425" cy="1325563"/>
          </a:xfrm>
        </p:spPr>
        <p:txBody>
          <a:bodyPr>
            <a:noAutofit/>
          </a:bodyPr>
          <a:lstStyle/>
          <a:p>
            <a:r>
              <a:rPr lang="fr-FR" sz="4400" b="1" kern="0" dirty="0">
                <a:latin typeface="PT Serif" panose="020A0603040505020204" pitchFamily="18" charset="0"/>
              </a:rPr>
              <a:t>PFML</a:t>
            </a:r>
            <a:endParaRPr lang="en-US" sz="4400" i="1" kern="0" dirty="0">
              <a:latin typeface="PT Serif" panose="020A0603040505020204" pitchFamily="18" charset="0"/>
            </a:endParaRPr>
          </a:p>
        </p:txBody>
      </p:sp>
    </p:spTree>
    <p:extLst>
      <p:ext uri="{BB962C8B-B14F-4D97-AF65-F5344CB8AC3E}">
        <p14:creationId xmlns:p14="http://schemas.microsoft.com/office/powerpoint/2010/main" val="362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92804-D5C2-F3B0-B841-EA4CDE438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7A0F1C-9A95-3A69-C139-C27D138CACF4}"/>
              </a:ext>
            </a:extLst>
          </p:cNvPr>
          <p:cNvSpPr>
            <a:spLocks noGrp="1"/>
          </p:cNvSpPr>
          <p:nvPr>
            <p:ph type="title"/>
          </p:nvPr>
        </p:nvSpPr>
        <p:spPr>
          <a:xfrm>
            <a:off x="837982" y="892713"/>
            <a:ext cx="8459571" cy="533400"/>
          </a:xfrm>
        </p:spPr>
        <p:txBody>
          <a:bodyPr>
            <a:noAutofit/>
          </a:bodyPr>
          <a:lstStyle/>
          <a:p>
            <a:r>
              <a:rPr lang="en-US" sz="4400" b="1" kern="0" dirty="0">
                <a:latin typeface="PT Serif" panose="020A0603040505020204" pitchFamily="18" charset="0"/>
              </a:rPr>
              <a:t>PFML</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7D92ACE4-C03C-5D1A-AAE7-01915D429F95}"/>
              </a:ext>
            </a:extLst>
          </p:cNvPr>
          <p:cNvSpPr>
            <a:spLocks noGrp="1"/>
          </p:cNvSpPr>
          <p:nvPr>
            <p:ph idx="1"/>
          </p:nvPr>
        </p:nvSpPr>
        <p:spPr>
          <a:xfrm>
            <a:off x="837982" y="1825625"/>
            <a:ext cx="10512862" cy="3660775"/>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Notice?</a:t>
            </a:r>
          </a:p>
        </p:txBody>
      </p:sp>
      <p:sp>
        <p:nvSpPr>
          <p:cNvPr id="4" name="Freeform 4">
            <a:extLst>
              <a:ext uri="{FF2B5EF4-FFF2-40B4-BE49-F238E27FC236}">
                <a16:creationId xmlns:a16="http://schemas.microsoft.com/office/drawing/2014/main" id="{BAF9A891-1944-CADD-C8F1-EF124E7B7F07}"/>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3">
            <a:extLst>
              <a:ext uri="{FF2B5EF4-FFF2-40B4-BE49-F238E27FC236}">
                <a16:creationId xmlns:a16="http://schemas.microsoft.com/office/drawing/2014/main" id="{4EF6C39E-1FA2-F82E-B6FC-2A29CAE3AD43}"/>
              </a:ext>
            </a:extLst>
          </p:cNvPr>
          <p:cNvSpPr txBox="1">
            <a:spLocks/>
          </p:cNvSpPr>
          <p:nvPr/>
        </p:nvSpPr>
        <p:spPr>
          <a:xfrm>
            <a:off x="379412" y="2590800"/>
            <a:ext cx="10969844" cy="28956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365760" marR="0" lvl="1" indent="0" algn="ctr" defTabSz="914400" rtl="0" eaLnBrk="1" fontAlgn="auto" latinLnBrk="0" hangingPunct="1">
              <a:lnSpc>
                <a:spcPct val="100000"/>
              </a:lnSpc>
              <a:spcBef>
                <a:spcPts val="1000"/>
              </a:spcBef>
              <a:spcAft>
                <a:spcPts val="0"/>
              </a:spcAft>
              <a:buClr>
                <a:srgbClr val="000000">
                  <a:lumMod val="65000"/>
                  <a:lumOff val="35000"/>
                </a:srgbClr>
              </a:buClr>
              <a:buSzPct val="80000"/>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Individual must provide the </a:t>
            </a: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Department and the employer </a:t>
            </a: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with at least </a:t>
            </a: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30 days’ notice </a:t>
            </a: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of the anticipated start date of their family or medical leave, unless they are unable to do so for reasons beyond the employee’s control, in which case, the employee shall provide the Department with notice as soon as practicable.</a:t>
            </a:r>
          </a:p>
        </p:txBody>
      </p:sp>
    </p:spTree>
    <p:extLst>
      <p:ext uri="{BB962C8B-B14F-4D97-AF65-F5344CB8AC3E}">
        <p14:creationId xmlns:p14="http://schemas.microsoft.com/office/powerpoint/2010/main" val="57179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72D7E-DE76-B51C-AE6E-908E8B9BA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88CB7-E173-F26D-0182-8F7902D8AFAC}"/>
              </a:ext>
            </a:extLst>
          </p:cNvPr>
          <p:cNvSpPr>
            <a:spLocks noGrp="1"/>
          </p:cNvSpPr>
          <p:nvPr>
            <p:ph type="title"/>
          </p:nvPr>
        </p:nvSpPr>
        <p:spPr>
          <a:xfrm>
            <a:off x="831543" y="500129"/>
            <a:ext cx="2172386" cy="1371600"/>
          </a:xfrm>
        </p:spPr>
        <p:txBody>
          <a:bodyPr>
            <a:noAutofit/>
          </a:bodyPr>
          <a:lstStyle/>
          <a:p>
            <a:r>
              <a:rPr lang="fr-FR" sz="4400" b="1" kern="0" dirty="0">
                <a:latin typeface="PT Serif" panose="020A0603040505020204" pitchFamily="18" charset="0"/>
              </a:rPr>
              <a:t>PFML</a:t>
            </a:r>
            <a:endParaRPr lang="en-US" sz="4400" i="1" kern="0" dirty="0">
              <a:latin typeface="PT Serif" panose="020A0603040505020204" pitchFamily="18" charset="0"/>
            </a:endParaRPr>
          </a:p>
        </p:txBody>
      </p:sp>
      <p:sp>
        <p:nvSpPr>
          <p:cNvPr id="4" name="Freeform 4">
            <a:extLst>
              <a:ext uri="{FF2B5EF4-FFF2-40B4-BE49-F238E27FC236}">
                <a16:creationId xmlns:a16="http://schemas.microsoft.com/office/drawing/2014/main" id="{B676611B-C53C-9B55-834F-6D7A35551EE5}"/>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902D3C11-6299-6F20-278F-D583E1988BA2}"/>
              </a:ext>
            </a:extLst>
          </p:cNvPr>
          <p:cNvSpPr>
            <a:spLocks noGrp="1"/>
          </p:cNvSpPr>
          <p:nvPr>
            <p:ph idx="1"/>
          </p:nvPr>
        </p:nvSpPr>
        <p:spPr>
          <a:xfrm>
            <a:off x="837981" y="1878656"/>
            <a:ext cx="10512862" cy="3660775"/>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Intermittent Leave Permissible?</a:t>
            </a:r>
          </a:p>
        </p:txBody>
      </p:sp>
      <p:sp>
        <p:nvSpPr>
          <p:cNvPr id="7" name="Content Placeholder 3">
            <a:extLst>
              <a:ext uri="{FF2B5EF4-FFF2-40B4-BE49-F238E27FC236}">
                <a16:creationId xmlns:a16="http://schemas.microsoft.com/office/drawing/2014/main" id="{4395158E-214B-9205-D3AD-6DCFB6DF2AD7}"/>
              </a:ext>
            </a:extLst>
          </p:cNvPr>
          <p:cNvSpPr txBox="1">
            <a:spLocks/>
          </p:cNvSpPr>
          <p:nvPr/>
        </p:nvSpPr>
        <p:spPr>
          <a:xfrm>
            <a:off x="455612" y="2590800"/>
            <a:ext cx="10668000" cy="3352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594360" marR="0" lvl="1" indent="-228600" algn="l" defTabSz="914400" rtl="0" eaLnBrk="1" fontAlgn="auto" latinLnBrk="0" hangingPunct="1">
              <a:lnSpc>
                <a:spcPct val="100000"/>
              </a:lnSpc>
              <a:spcBef>
                <a:spcPts val="1000"/>
              </a:spcBef>
              <a:spcAft>
                <a:spcPts val="300"/>
              </a:spcAft>
              <a:buClr>
                <a:srgbClr val="000000">
                  <a:lumMod val="65000"/>
                  <a:lumOff val="35000"/>
                </a:srgbClr>
              </a:buClr>
              <a:buSzPct val="80000"/>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For bonding leave, it is permissible but ONLY if the company and the employee agree to the intermittent leave schedule. </a:t>
            </a:r>
          </a:p>
          <a:p>
            <a:pPr marL="594360" marR="0" lvl="1" indent="-228600" algn="l" defTabSz="914400" rtl="0" eaLnBrk="1" fontAlgn="auto" latinLnBrk="0" hangingPunct="1">
              <a:lnSpc>
                <a:spcPct val="100000"/>
              </a:lnSpc>
              <a:spcBef>
                <a:spcPts val="1400"/>
              </a:spcBef>
              <a:buClr>
                <a:srgbClr val="000000">
                  <a:lumMod val="65000"/>
                  <a:lumOff val="35000"/>
                </a:srgbClr>
              </a:buClr>
              <a:buSzPct val="80000"/>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For other qualifying reasons, YES, intermittent leave is permissible.</a:t>
            </a:r>
            <a:endPar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25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72D7E-DE76-B51C-AE6E-908E8B9BA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88CB7-E173-F26D-0182-8F7902D8AFAC}"/>
              </a:ext>
            </a:extLst>
          </p:cNvPr>
          <p:cNvSpPr>
            <a:spLocks noGrp="1"/>
          </p:cNvSpPr>
          <p:nvPr>
            <p:ph type="title"/>
          </p:nvPr>
        </p:nvSpPr>
        <p:spPr>
          <a:xfrm>
            <a:off x="831543" y="500129"/>
            <a:ext cx="2172386" cy="1371600"/>
          </a:xfrm>
        </p:spPr>
        <p:txBody>
          <a:bodyPr>
            <a:noAutofit/>
          </a:bodyPr>
          <a:lstStyle/>
          <a:p>
            <a:r>
              <a:rPr lang="fr-FR" sz="4400" b="1" kern="0" dirty="0">
                <a:latin typeface="PT Serif" panose="020A0603040505020204" pitchFamily="18" charset="0"/>
              </a:rPr>
              <a:t>PFML</a:t>
            </a:r>
            <a:endParaRPr lang="en-US" sz="4400" i="1" kern="0" dirty="0">
              <a:latin typeface="PT Serif" panose="020A0603040505020204" pitchFamily="18" charset="0"/>
            </a:endParaRPr>
          </a:p>
        </p:txBody>
      </p:sp>
      <p:sp>
        <p:nvSpPr>
          <p:cNvPr id="4" name="Freeform 4">
            <a:extLst>
              <a:ext uri="{FF2B5EF4-FFF2-40B4-BE49-F238E27FC236}">
                <a16:creationId xmlns:a16="http://schemas.microsoft.com/office/drawing/2014/main" id="{B676611B-C53C-9B55-834F-6D7A35551EE5}"/>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902D3C11-6299-6F20-278F-D583E1988BA2}"/>
              </a:ext>
            </a:extLst>
          </p:cNvPr>
          <p:cNvSpPr>
            <a:spLocks noGrp="1"/>
          </p:cNvSpPr>
          <p:nvPr>
            <p:ph idx="1"/>
          </p:nvPr>
        </p:nvSpPr>
        <p:spPr>
          <a:xfrm>
            <a:off x="837981" y="1878656"/>
            <a:ext cx="10512862" cy="3660775"/>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Retaliation Risk?</a:t>
            </a:r>
          </a:p>
          <a:p>
            <a:pPr marL="0" indent="0" algn="just">
              <a:lnSpc>
                <a:spcPct val="100000"/>
              </a:lnSpc>
              <a:buNone/>
            </a:pPr>
            <a:endParaRPr lang="en-US" sz="2800" b="1" kern="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0000"/>
              </a:lnSpc>
              <a:buNone/>
            </a:pPr>
            <a:r>
              <a:rPr lang="en-US" dirty="0"/>
              <a:t>• </a:t>
            </a:r>
            <a:r>
              <a:rPr lang="en-US" sz="2600" dirty="0"/>
              <a:t>Employee engaged in protected activity (i.e., requesting or taking leave) </a:t>
            </a:r>
          </a:p>
          <a:p>
            <a:pPr marL="0" indent="0" algn="just">
              <a:lnSpc>
                <a:spcPct val="100000"/>
              </a:lnSpc>
              <a:buNone/>
            </a:pPr>
            <a:r>
              <a:rPr lang="en-US" sz="2600" dirty="0"/>
              <a:t>• Employee is disciplined or terminated </a:t>
            </a:r>
          </a:p>
          <a:p>
            <a:pPr marL="0" indent="0" algn="just">
              <a:lnSpc>
                <a:spcPct val="100000"/>
              </a:lnSpc>
              <a:buNone/>
            </a:pPr>
            <a:r>
              <a:rPr lang="en-US" sz="2600" dirty="0"/>
              <a:t>• Connection between the protected activity and the discipline </a:t>
            </a:r>
            <a:endParaRPr lang="en-US" sz="2600" b="1" kern="0" dirty="0">
              <a:latin typeface="Arial" panose="020B0604020202020204" pitchFamily="34" charset="0"/>
              <a:cs typeface="Arial" panose="020B0604020202020204" pitchFamily="34" charset="0"/>
            </a:endParaRPr>
          </a:p>
          <a:p>
            <a:pPr algn="just">
              <a:lnSpc>
                <a:spcPct val="100000"/>
              </a:lnSpc>
            </a:pPr>
            <a:r>
              <a:rPr lang="en-US" sz="2600" u="sng" kern="0" dirty="0">
                <a:latin typeface="Arial" panose="020B0604020202020204" pitchFamily="34" charset="0"/>
                <a:cs typeface="Arial" panose="020B0604020202020204" pitchFamily="34" charset="0"/>
              </a:rPr>
              <a:t>Presumption of retaliation</a:t>
            </a:r>
          </a:p>
          <a:p>
            <a:pPr lvl="1" algn="just">
              <a:lnSpc>
                <a:spcPct val="100000"/>
              </a:lnSpc>
            </a:pPr>
            <a:r>
              <a:rPr lang="en-US" sz="2600" kern="0" dirty="0">
                <a:latin typeface="Arial" panose="020B0604020202020204" pitchFamily="34" charset="0"/>
                <a:cs typeface="Arial" panose="020B0604020202020204" pitchFamily="34" charset="0"/>
              </a:rPr>
              <a:t>Can be overcome</a:t>
            </a:r>
            <a:endParaRPr lang="en-US" sz="2600" dirty="0"/>
          </a:p>
        </p:txBody>
      </p:sp>
      <p:sp>
        <p:nvSpPr>
          <p:cNvPr id="7" name="Content Placeholder 3">
            <a:extLst>
              <a:ext uri="{FF2B5EF4-FFF2-40B4-BE49-F238E27FC236}">
                <a16:creationId xmlns:a16="http://schemas.microsoft.com/office/drawing/2014/main" id="{4395158E-214B-9205-D3AD-6DCFB6DF2AD7}"/>
              </a:ext>
            </a:extLst>
          </p:cNvPr>
          <p:cNvSpPr txBox="1">
            <a:spLocks/>
          </p:cNvSpPr>
          <p:nvPr/>
        </p:nvSpPr>
        <p:spPr>
          <a:xfrm>
            <a:off x="455612" y="2590800"/>
            <a:ext cx="10668000" cy="33528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594360" marR="0" lvl="1" indent="-228600" algn="l" defTabSz="914400" rtl="0" eaLnBrk="1" fontAlgn="auto" latinLnBrk="0" hangingPunct="1">
              <a:lnSpc>
                <a:spcPct val="100000"/>
              </a:lnSpc>
              <a:spcBef>
                <a:spcPts val="1000"/>
              </a:spcBef>
              <a:spcAft>
                <a:spcPts val="300"/>
              </a:spcAft>
              <a:buClr>
                <a:srgbClr val="000000">
                  <a:lumMod val="65000"/>
                  <a:lumOff val="35000"/>
                </a:srgbClr>
              </a:buClr>
              <a:buSzPct val="80000"/>
              <a:buFont typeface="Arial" pitchFamily="34" charset="0"/>
              <a:buChar char="•"/>
              <a:tabLst/>
              <a:defRPr/>
            </a:pPr>
            <a:endParaRPr kumimoji="0" lang="en-US" sz="195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10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00AD-E61E-6B94-0587-381FC5271F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06A4A-6158-CCDD-53A6-441CD80E2080}"/>
              </a:ext>
            </a:extLst>
          </p:cNvPr>
          <p:cNvSpPr>
            <a:spLocks noGrp="1"/>
          </p:cNvSpPr>
          <p:nvPr>
            <p:ph type="title"/>
          </p:nvPr>
        </p:nvSpPr>
        <p:spPr>
          <a:xfrm>
            <a:off x="831543" y="500129"/>
            <a:ext cx="2172386" cy="1100071"/>
          </a:xfrm>
        </p:spPr>
        <p:txBody>
          <a:bodyPr>
            <a:noAutofit/>
          </a:bodyPr>
          <a:lstStyle/>
          <a:p>
            <a:r>
              <a:rPr lang="fr-FR" sz="4400" b="1" kern="0" dirty="0">
                <a:latin typeface="PT Serif" panose="020A0603040505020204" pitchFamily="18" charset="0"/>
              </a:rPr>
              <a:t>PFML</a:t>
            </a:r>
            <a:endParaRPr lang="en-US" sz="4400" i="1" kern="0" dirty="0">
              <a:latin typeface="PT Serif" panose="020A0603040505020204" pitchFamily="18" charset="0"/>
            </a:endParaRPr>
          </a:p>
        </p:txBody>
      </p:sp>
      <p:sp>
        <p:nvSpPr>
          <p:cNvPr id="4" name="Freeform 4">
            <a:extLst>
              <a:ext uri="{FF2B5EF4-FFF2-40B4-BE49-F238E27FC236}">
                <a16:creationId xmlns:a16="http://schemas.microsoft.com/office/drawing/2014/main" id="{F4011E8C-B62B-E8C7-85BD-A968EB26E44B}"/>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18F72964-C9A8-EA58-DB14-D1F2B0729413}"/>
              </a:ext>
            </a:extLst>
          </p:cNvPr>
          <p:cNvSpPr>
            <a:spLocks noGrp="1"/>
          </p:cNvSpPr>
          <p:nvPr>
            <p:ph idx="1"/>
          </p:nvPr>
        </p:nvSpPr>
        <p:spPr>
          <a:xfrm>
            <a:off x="837981" y="1371600"/>
            <a:ext cx="10512862" cy="4167831"/>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Helpful Resources?</a:t>
            </a:r>
          </a:p>
        </p:txBody>
      </p:sp>
      <p:sp>
        <p:nvSpPr>
          <p:cNvPr id="7" name="Content Placeholder 3">
            <a:extLst>
              <a:ext uri="{FF2B5EF4-FFF2-40B4-BE49-F238E27FC236}">
                <a16:creationId xmlns:a16="http://schemas.microsoft.com/office/drawing/2014/main" id="{C02A509E-8578-9E60-12F1-019E4F484468}"/>
              </a:ext>
            </a:extLst>
          </p:cNvPr>
          <p:cNvSpPr txBox="1">
            <a:spLocks/>
          </p:cNvSpPr>
          <p:nvPr/>
        </p:nvSpPr>
        <p:spPr>
          <a:xfrm>
            <a:off x="455612" y="1905000"/>
            <a:ext cx="11277600" cy="49530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594360" marR="0" lvl="1" indent="-228600" algn="l" defTabSz="914400" rtl="0" eaLnBrk="1" fontAlgn="auto" latinLnBrk="0" hangingPunct="1">
              <a:lnSpc>
                <a:spcPct val="100000"/>
              </a:lnSpc>
              <a:spcBef>
                <a:spcPts val="1000"/>
              </a:spcBef>
              <a:buClr>
                <a:srgbClr val="000000">
                  <a:lumMod val="65000"/>
                  <a:lumOff val="35000"/>
                </a:srgbClr>
              </a:buClr>
              <a:buSzPct val="80000"/>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Regulations:</a:t>
            </a:r>
          </a:p>
          <a:p>
            <a:pPr marL="365760" marR="0" lvl="1" indent="0" algn="l" defTabSz="914400" rtl="0" eaLnBrk="1" fontAlgn="auto" latinLnBrk="0" hangingPunct="1">
              <a:lnSpc>
                <a:spcPct val="100000"/>
              </a:lnSpc>
              <a:spcBef>
                <a:spcPts val="1000"/>
              </a:spcBef>
              <a:buClr>
                <a:srgbClr val="000000">
                  <a:lumMod val="65000"/>
                  <a:lumOff val="35000"/>
                </a:srgbClr>
              </a:buClr>
              <a:buSzPct val="80000"/>
              <a:buNone/>
              <a:tabLst/>
              <a:defRPr/>
            </a:pPr>
            <a:r>
              <a:rPr lang="en-US" dirty="0">
                <a:solidFill>
                  <a:schemeClr val="tx1"/>
                </a:solidFill>
                <a:latin typeface="Arial" panose="020B0604020202020204" pitchFamily="34" charset="0"/>
                <a:cs typeface="Arial" panose="020B0604020202020204" pitchFamily="34" charset="0"/>
              </a:rPr>
              <a:t>	</a:t>
            </a:r>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458 CMR 2.00</a:t>
            </a:r>
          </a:p>
          <a:p>
            <a:pPr marL="594360" marR="0" lvl="1" indent="-228600" algn="l" defTabSz="914400" rtl="0" eaLnBrk="1" fontAlgn="auto" latinLnBrk="0" hangingPunct="1">
              <a:lnSpc>
                <a:spcPct val="100000"/>
              </a:lnSpc>
              <a:spcBef>
                <a:spcPts val="1000"/>
              </a:spcBef>
              <a:buClr>
                <a:srgbClr val="000000">
                  <a:lumMod val="65000"/>
                  <a:lumOff val="35000"/>
                </a:srgbClr>
              </a:buClr>
              <a:buSzPct val="80000"/>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Online portal to apply for benefits: </a:t>
            </a:r>
          </a:p>
          <a:p>
            <a:pPr marL="365760" marR="0" lvl="1" indent="0" algn="l" defTabSz="914400" rtl="0" eaLnBrk="1" fontAlgn="auto" latinLnBrk="0" hangingPunct="1">
              <a:lnSpc>
                <a:spcPct val="100000"/>
              </a:lnSpc>
              <a:spcBef>
                <a:spcPts val="1000"/>
              </a:spcBef>
              <a:buClr>
                <a:srgbClr val="000000">
                  <a:lumMod val="65000"/>
                  <a:lumOff val="35000"/>
                </a:srgbClr>
              </a:buClr>
              <a:buSzPct val="80000"/>
              <a:buNone/>
              <a:tabLst/>
              <a:defRPr/>
            </a:pP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https://www.mass.gov/how-to/how-to-apply-for-paid-family-and-medical-leave-pfml</a:t>
            </a: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a:p>
            <a:pPr marL="594360" marR="0" lvl="1" indent="-228600" algn="l" defTabSz="914400" rtl="0" eaLnBrk="1" fontAlgn="auto" latinLnBrk="0" hangingPunct="1">
              <a:lnSpc>
                <a:spcPct val="100000"/>
              </a:lnSpc>
              <a:spcBef>
                <a:spcPts val="1000"/>
              </a:spcBef>
              <a:buClr>
                <a:srgbClr val="000000">
                  <a:lumMod val="65000"/>
                  <a:lumOff val="35000"/>
                </a:srgbClr>
              </a:buClr>
              <a:buSzPct val="80000"/>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Earnings Requirement: </a:t>
            </a:r>
          </a:p>
          <a:p>
            <a:pPr marL="914400" marR="0" lvl="1" indent="-549275" algn="l" defTabSz="914400" rtl="0" eaLnBrk="1" fontAlgn="auto" latinLnBrk="0" hangingPunct="1">
              <a:lnSpc>
                <a:spcPct val="100000"/>
              </a:lnSpc>
              <a:spcBef>
                <a:spcPts val="1000"/>
              </a:spcBef>
              <a:buClr>
                <a:srgbClr val="000000">
                  <a:lumMod val="65000"/>
                  <a:lumOff val="35000"/>
                </a:srgbClr>
              </a:buClr>
              <a:buSzPct val="80000"/>
              <a:buNone/>
              <a:tabLst/>
              <a:defRPr/>
            </a:pP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https://www.mass.gov/info-details/your-eligibility-for-paid-family-and-medical-leave-pfml#earnings-requirement-</a:t>
            </a:r>
            <a:r>
              <a:rPr kumimoji="0" lang="en-US" sz="1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a:p>
            <a:pPr marL="594360" marR="0" lvl="1" indent="-228600" algn="l" defTabSz="914400" rtl="0" eaLnBrk="1" fontAlgn="auto" latinLnBrk="0" hangingPunct="1">
              <a:lnSpc>
                <a:spcPct val="100000"/>
              </a:lnSpc>
              <a:spcBef>
                <a:spcPts val="1000"/>
              </a:spcBef>
              <a:buClr>
                <a:srgbClr val="000000">
                  <a:lumMod val="65000"/>
                  <a:lumOff val="35000"/>
                </a:srgbClr>
              </a:buClr>
              <a:buSzPct val="80000"/>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Calculator To estimate weekly benefit: </a:t>
            </a:r>
          </a:p>
          <a:p>
            <a:pPr marL="914400" marR="0" lvl="1" indent="-549275" algn="l" defTabSz="914400" rtl="0" eaLnBrk="1" fontAlgn="auto" latinLnBrk="0" hangingPunct="1">
              <a:lnSpc>
                <a:spcPct val="100000"/>
              </a:lnSpc>
              <a:spcBef>
                <a:spcPts val="1000"/>
              </a:spcBef>
              <a:buClr>
                <a:srgbClr val="000000">
                  <a:lumMod val="65000"/>
                  <a:lumOff val="35000"/>
                </a:srgbClr>
              </a:buClr>
              <a:buSzPct val="80000"/>
              <a:buNone/>
              <a:tabLst/>
              <a:defRPr/>
            </a:pP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https://calculator.digital.mass.gov/pfml/yourbenefits/</a:t>
            </a: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a:p>
            <a:pPr marL="594360" marR="0" lvl="1" indent="-228600" algn="l" defTabSz="914400" rtl="0" eaLnBrk="1" fontAlgn="auto" latinLnBrk="0" hangingPunct="1">
              <a:lnSpc>
                <a:spcPct val="100000"/>
              </a:lnSpc>
              <a:spcBef>
                <a:spcPts val="1000"/>
              </a:spcBef>
              <a:buClr>
                <a:srgbClr val="000000">
                  <a:lumMod val="65000"/>
                  <a:lumOff val="35000"/>
                </a:srgbClr>
              </a:buClr>
              <a:buSzPct val="80000"/>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Others:</a:t>
            </a:r>
          </a:p>
          <a:p>
            <a:pPr marL="914400" marR="0" lvl="1" indent="-549275" algn="l" defTabSz="914400" rtl="0" eaLnBrk="1" fontAlgn="auto" latinLnBrk="0" hangingPunct="1">
              <a:lnSpc>
                <a:spcPct val="100000"/>
              </a:lnSpc>
              <a:spcBef>
                <a:spcPts val="1000"/>
              </a:spcBef>
              <a:buClr>
                <a:srgbClr val="000000">
                  <a:lumMod val="65000"/>
                  <a:lumOff val="35000"/>
                </a:srgbClr>
              </a:buClr>
              <a:buSzPct val="80000"/>
              <a:buNone/>
              <a:tabLst/>
              <a:defRPr/>
            </a:pP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https://www.mass.gov/doc/employer-notice-for-a-workforce-with-25-or-more-covered-individuals/download</a:t>
            </a:r>
            <a:r>
              <a:rPr kumimoji="0" lang="en-US" sz="1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a:p>
            <a:pPr marL="365760" marR="0" lvl="1" indent="0" algn="l" defTabSz="914400" rtl="0" eaLnBrk="1" fontAlgn="auto" latinLnBrk="0" hangingPunct="1">
              <a:lnSpc>
                <a:spcPct val="100000"/>
              </a:lnSpc>
              <a:spcBef>
                <a:spcPts val="1000"/>
              </a:spcBef>
              <a:buClr>
                <a:srgbClr val="000000">
                  <a:lumMod val="65000"/>
                  <a:lumOff val="35000"/>
                </a:srgbClr>
              </a:buClr>
              <a:buSzPct val="80000"/>
              <a:buNone/>
              <a:tabLst/>
              <a:defRPr/>
            </a:pP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https://www.mass.gov/orgs/department-of-family-and-medical-leave</a:t>
            </a:r>
            <a:r>
              <a:rPr kumimoji="0" lang="en-US" sz="1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3900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34E7F-79B2-DF86-9997-E0DEF8811D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7F2FB-F765-2B47-E761-4D186FFCC386}"/>
              </a:ext>
            </a:extLst>
          </p:cNvPr>
          <p:cNvSpPr>
            <a:spLocks noGrp="1"/>
          </p:cNvSpPr>
          <p:nvPr>
            <p:ph type="title"/>
          </p:nvPr>
        </p:nvSpPr>
        <p:spPr>
          <a:xfrm>
            <a:off x="1864626" y="1030798"/>
            <a:ext cx="8459571" cy="1371600"/>
          </a:xfrm>
        </p:spPr>
        <p:txBody>
          <a:bodyPr>
            <a:noAutofit/>
          </a:bodyPr>
          <a:lstStyle/>
          <a:p>
            <a:pPr algn="ctr"/>
            <a:r>
              <a:rPr lang="fr-FR" sz="4400" b="1" kern="0" dirty="0">
                <a:latin typeface="PT Serif" panose="020A0603040505020204" pitchFamily="18" charset="0"/>
              </a:rPr>
              <a:t>MA Parental </a:t>
            </a:r>
            <a:r>
              <a:rPr lang="fr-FR" sz="4400" b="1" kern="0" dirty="0" err="1">
                <a:latin typeface="PT Serif" panose="020A0603040505020204" pitchFamily="18" charset="0"/>
              </a:rPr>
              <a:t>Leave</a:t>
            </a:r>
            <a:r>
              <a:rPr lang="fr-FR" sz="4400" b="1" kern="0" dirty="0">
                <a:latin typeface="PT Serif" panose="020A0603040505020204" pitchFamily="18" charset="0"/>
              </a:rPr>
              <a:t> </a:t>
            </a:r>
            <a:r>
              <a:rPr lang="fr-FR" sz="4400" b="1" kern="0" dirty="0" err="1">
                <a:latin typeface="PT Serif" panose="020A0603040505020204" pitchFamily="18" charset="0"/>
              </a:rPr>
              <a:t>Act</a:t>
            </a:r>
            <a:br>
              <a:rPr lang="fr-FR" sz="4400" b="1" kern="0" dirty="0">
                <a:latin typeface="PT Serif" panose="020A0603040505020204" pitchFamily="18" charset="0"/>
              </a:rPr>
            </a:br>
            <a:r>
              <a:rPr lang="fr-FR" sz="2200" b="1" kern="0" dirty="0">
                <a:latin typeface="PT Serif" panose="020A0603040505020204" pitchFamily="18" charset="0"/>
              </a:rPr>
              <a:t>(M.G.L. c. 149, § 105D)</a:t>
            </a:r>
            <a:br>
              <a:rPr lang="fr-FR" sz="2200" b="1" kern="0" dirty="0">
                <a:latin typeface="PT Serif" panose="020A0603040505020204" pitchFamily="18" charset="0"/>
              </a:rPr>
            </a:br>
            <a:r>
              <a:rPr lang="en-US" sz="4400" i="1" kern="0" dirty="0">
                <a:latin typeface="PT Serif" panose="020A0603040505020204" pitchFamily="18" charset="0"/>
              </a:rPr>
              <a:t>	</a:t>
            </a:r>
          </a:p>
        </p:txBody>
      </p:sp>
      <p:sp>
        <p:nvSpPr>
          <p:cNvPr id="4" name="Freeform 4">
            <a:extLst>
              <a:ext uri="{FF2B5EF4-FFF2-40B4-BE49-F238E27FC236}">
                <a16:creationId xmlns:a16="http://schemas.microsoft.com/office/drawing/2014/main" id="{ADF831A1-B7C0-EF37-A286-7032141D332C}"/>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686E6569-B525-075D-EA61-1D1602376588}"/>
              </a:ext>
            </a:extLst>
          </p:cNvPr>
          <p:cNvSpPr>
            <a:spLocks noGrp="1"/>
          </p:cNvSpPr>
          <p:nvPr>
            <p:ph idx="1"/>
          </p:nvPr>
        </p:nvSpPr>
        <p:spPr>
          <a:xfrm>
            <a:off x="831543" y="2286000"/>
            <a:ext cx="10512862" cy="3777173"/>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Potential Leave?</a:t>
            </a:r>
          </a:p>
        </p:txBody>
      </p:sp>
      <p:sp>
        <p:nvSpPr>
          <p:cNvPr id="7" name="Content Placeholder 3">
            <a:extLst>
              <a:ext uri="{FF2B5EF4-FFF2-40B4-BE49-F238E27FC236}">
                <a16:creationId xmlns:a16="http://schemas.microsoft.com/office/drawing/2014/main" id="{14A0D293-F8F5-FA23-B080-443FB5FE15E3}"/>
              </a:ext>
            </a:extLst>
          </p:cNvPr>
          <p:cNvSpPr txBox="1">
            <a:spLocks/>
          </p:cNvSpPr>
          <p:nvPr/>
        </p:nvSpPr>
        <p:spPr>
          <a:xfrm>
            <a:off x="531812" y="3047999"/>
            <a:ext cx="10512862" cy="327660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lvl="1">
              <a:lnSpc>
                <a:spcPct val="100000"/>
              </a:lnSpc>
              <a:buClr>
                <a:srgbClr val="000000">
                  <a:lumMod val="65000"/>
                  <a:lumOff val="35000"/>
                </a:srgbClr>
              </a:buClr>
              <a:defRPr/>
            </a:pPr>
            <a:r>
              <a:rPr kumimoji="0" lang="en-U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8 weeks </a:t>
            </a:r>
            <a:r>
              <a:rPr lang="en-US" sz="2200" dirty="0">
                <a:solidFill>
                  <a:schemeClr val="tx1"/>
                </a:solidFill>
                <a:latin typeface="Arial" panose="020B0604020202020204" pitchFamily="34" charset="0"/>
                <a:cs typeface="Arial" panose="020B0604020202020204" pitchFamily="34" charset="0"/>
              </a:rPr>
              <a:t>of UNPAID leave </a:t>
            </a:r>
          </a:p>
          <a:p>
            <a:pPr marL="365760" lvl="1" indent="0">
              <a:lnSpc>
                <a:spcPct val="100000"/>
              </a:lnSpc>
              <a:buClr>
                <a:srgbClr val="000000">
                  <a:lumMod val="65000"/>
                  <a:lumOff val="35000"/>
                </a:srgbClr>
              </a:buClr>
              <a:buNone/>
              <a:defRPr/>
            </a:pPr>
            <a:endParaRPr lang="en-US" sz="2200" dirty="0">
              <a:solidFill>
                <a:schemeClr val="tx1"/>
              </a:solidFill>
              <a:latin typeface="Arial" panose="020B0604020202020204" pitchFamily="34" charset="0"/>
              <a:cs typeface="Arial" panose="020B0604020202020204" pitchFamily="34" charset="0"/>
            </a:endParaRPr>
          </a:p>
          <a:p>
            <a:pPr lvl="6">
              <a:buClr>
                <a:srgbClr val="000000">
                  <a:lumMod val="65000"/>
                  <a:lumOff val="35000"/>
                </a:srgbClr>
              </a:buClr>
              <a:buFont typeface="Wingdings" panose="05000000000000000000" pitchFamily="2" charset="2"/>
              <a:buChar char="q"/>
              <a:defRPr/>
            </a:pPr>
            <a:r>
              <a:rPr lang="en-US" sz="2000" dirty="0">
                <a:solidFill>
                  <a:schemeClr val="tx1"/>
                </a:solidFill>
                <a:latin typeface="Arial" panose="020B0604020202020204" pitchFamily="34" charset="0"/>
                <a:cs typeface="Arial" panose="020B0604020202020204" pitchFamily="34" charset="0"/>
              </a:rPr>
              <a:t>Giving birth </a:t>
            </a:r>
          </a:p>
          <a:p>
            <a:pPr lvl="6">
              <a:buClr>
                <a:srgbClr val="000000">
                  <a:lumMod val="65000"/>
                  <a:lumOff val="35000"/>
                </a:srgbClr>
              </a:buClr>
              <a:buFont typeface="Wingdings" panose="05000000000000000000" pitchFamily="2" charset="2"/>
              <a:buChar char="q"/>
              <a:defRPr/>
            </a:pPr>
            <a:r>
              <a:rPr lang="en-US" sz="2000" dirty="0">
                <a:solidFill>
                  <a:schemeClr val="tx1"/>
                </a:solidFill>
                <a:latin typeface="Arial" panose="020B0604020202020204" pitchFamily="34" charset="0"/>
                <a:cs typeface="Arial" panose="020B0604020202020204" pitchFamily="34" charset="0"/>
              </a:rPr>
              <a:t>Placement of a child under the age of 18, or under the age of 23 if the child is mentally or physically disabled, for adoption with the employee who is adopting or intending to adopt the child</a:t>
            </a:r>
          </a:p>
          <a:p>
            <a:pPr marL="1234440" lvl="6" indent="0">
              <a:buClr>
                <a:srgbClr val="000000">
                  <a:lumMod val="65000"/>
                  <a:lumOff val="35000"/>
                </a:srgbClr>
              </a:buClr>
              <a:buNone/>
              <a:defRPr/>
            </a:pPr>
            <a:endParaRPr lang="en-US" sz="2000" dirty="0">
              <a:solidFill>
                <a:schemeClr val="tx1"/>
              </a:solidFill>
              <a:latin typeface="Arial" panose="020B0604020202020204" pitchFamily="34" charset="0"/>
              <a:cs typeface="Arial" panose="020B0604020202020204" pitchFamily="34" charset="0"/>
            </a:endParaRPr>
          </a:p>
          <a:p>
            <a:pPr lvl="1">
              <a:lnSpc>
                <a:spcPct val="100000"/>
              </a:lnSpc>
              <a:buClr>
                <a:srgbClr val="000000">
                  <a:lumMod val="65000"/>
                  <a:lumOff val="35000"/>
                </a:srgbClr>
              </a:buClr>
              <a:defRPr/>
            </a:pPr>
            <a:r>
              <a:rPr kumimoji="0" lang="en-U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Eligibility </a:t>
            </a:r>
            <a:r>
              <a:rPr kumimoji="0" lang="en-U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Wingdings" panose="05000000000000000000" pitchFamily="2" charset="2"/>
              </a:rPr>
              <a:t> after 3 month</a:t>
            </a:r>
            <a:r>
              <a:rPr lang="en-US" sz="2200" dirty="0">
                <a:solidFill>
                  <a:schemeClr val="tx1"/>
                </a:solidFill>
                <a:latin typeface="Arial" panose="020B0604020202020204" pitchFamily="34" charset="0"/>
                <a:cs typeface="Arial" panose="020B0604020202020204" pitchFamily="34" charset="0"/>
                <a:sym typeface="Wingdings" panose="05000000000000000000" pitchFamily="2" charset="2"/>
              </a:rPr>
              <a:t>s of employment</a:t>
            </a:r>
            <a:r>
              <a:rPr kumimoji="0" lang="en-U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726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34E7F-79B2-DF86-9997-E0DEF8811D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7F2FB-F765-2B47-E761-4D186FFCC386}"/>
              </a:ext>
            </a:extLst>
          </p:cNvPr>
          <p:cNvSpPr>
            <a:spLocks noGrp="1"/>
          </p:cNvSpPr>
          <p:nvPr>
            <p:ph type="title"/>
          </p:nvPr>
        </p:nvSpPr>
        <p:spPr>
          <a:xfrm>
            <a:off x="1864626" y="1030798"/>
            <a:ext cx="8459571" cy="1371600"/>
          </a:xfrm>
        </p:spPr>
        <p:txBody>
          <a:bodyPr>
            <a:noAutofit/>
          </a:bodyPr>
          <a:lstStyle/>
          <a:p>
            <a:pPr algn="ctr"/>
            <a:r>
              <a:rPr lang="fr-FR" sz="4400" b="1" kern="0" dirty="0">
                <a:latin typeface="PT Serif" panose="020A0603040505020204" pitchFamily="18" charset="0"/>
              </a:rPr>
              <a:t>Small </a:t>
            </a:r>
            <a:r>
              <a:rPr lang="fr-FR" sz="4400" b="1" kern="0" dirty="0" err="1">
                <a:latin typeface="PT Serif" panose="020A0603040505020204" pitchFamily="18" charset="0"/>
              </a:rPr>
              <a:t>Necessities</a:t>
            </a:r>
            <a:r>
              <a:rPr lang="fr-FR" sz="4400" b="1" kern="0" dirty="0">
                <a:latin typeface="PT Serif" panose="020A0603040505020204" pitchFamily="18" charset="0"/>
              </a:rPr>
              <a:t> </a:t>
            </a:r>
            <a:r>
              <a:rPr lang="fr-FR" sz="4400" b="1" kern="0" dirty="0" err="1">
                <a:latin typeface="PT Serif" panose="020A0603040505020204" pitchFamily="18" charset="0"/>
              </a:rPr>
              <a:t>Leave</a:t>
            </a:r>
            <a:r>
              <a:rPr lang="fr-FR" sz="4400" b="1" kern="0" dirty="0">
                <a:latin typeface="PT Serif" panose="020A0603040505020204" pitchFamily="18" charset="0"/>
              </a:rPr>
              <a:t> </a:t>
            </a:r>
            <a:br>
              <a:rPr lang="fr-FR" sz="4400" b="1" kern="0" dirty="0">
                <a:latin typeface="PT Serif" panose="020A0603040505020204" pitchFamily="18" charset="0"/>
              </a:rPr>
            </a:br>
            <a:r>
              <a:rPr lang="fr-FR" sz="2200" b="1" kern="0" dirty="0">
                <a:latin typeface="PT Serif" panose="020A0603040505020204" pitchFamily="18" charset="0"/>
              </a:rPr>
              <a:t>(M.G.L. c. 149, § 52D)</a:t>
            </a:r>
            <a:br>
              <a:rPr lang="fr-FR" sz="2200" b="1" kern="0" dirty="0">
                <a:latin typeface="PT Serif" panose="020A0603040505020204" pitchFamily="18" charset="0"/>
              </a:rPr>
            </a:br>
            <a:r>
              <a:rPr lang="en-US" sz="4400" i="1" kern="0" dirty="0">
                <a:latin typeface="PT Serif" panose="020A0603040505020204" pitchFamily="18" charset="0"/>
              </a:rPr>
              <a:t>	</a:t>
            </a:r>
          </a:p>
        </p:txBody>
      </p:sp>
      <p:sp>
        <p:nvSpPr>
          <p:cNvPr id="4" name="Freeform 4">
            <a:extLst>
              <a:ext uri="{FF2B5EF4-FFF2-40B4-BE49-F238E27FC236}">
                <a16:creationId xmlns:a16="http://schemas.microsoft.com/office/drawing/2014/main" id="{ADF831A1-B7C0-EF37-A286-7032141D332C}"/>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686E6569-B525-075D-EA61-1D1602376588}"/>
              </a:ext>
            </a:extLst>
          </p:cNvPr>
          <p:cNvSpPr>
            <a:spLocks noGrp="1"/>
          </p:cNvSpPr>
          <p:nvPr>
            <p:ph idx="1"/>
          </p:nvPr>
        </p:nvSpPr>
        <p:spPr>
          <a:xfrm>
            <a:off x="831543" y="2286000"/>
            <a:ext cx="10512862" cy="3777173"/>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Potential Leave?</a:t>
            </a:r>
          </a:p>
        </p:txBody>
      </p:sp>
      <p:sp>
        <p:nvSpPr>
          <p:cNvPr id="7" name="Content Placeholder 3">
            <a:extLst>
              <a:ext uri="{FF2B5EF4-FFF2-40B4-BE49-F238E27FC236}">
                <a16:creationId xmlns:a16="http://schemas.microsoft.com/office/drawing/2014/main" id="{14A0D293-F8F5-FA23-B080-443FB5FE15E3}"/>
              </a:ext>
            </a:extLst>
          </p:cNvPr>
          <p:cNvSpPr txBox="1">
            <a:spLocks/>
          </p:cNvSpPr>
          <p:nvPr/>
        </p:nvSpPr>
        <p:spPr>
          <a:xfrm>
            <a:off x="531812" y="3047999"/>
            <a:ext cx="10512862" cy="327660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365760" marR="0" lvl="1" indent="0" algn="l" defTabSz="914400" rtl="0" eaLnBrk="1" fontAlgn="auto" latinLnBrk="0" hangingPunct="1">
              <a:lnSpc>
                <a:spcPct val="100000"/>
              </a:lnSpc>
              <a:spcBef>
                <a:spcPts val="1000"/>
              </a:spcBef>
              <a:spcAft>
                <a:spcPts val="0"/>
              </a:spcAft>
              <a:buClr>
                <a:srgbClr val="000000">
                  <a:lumMod val="65000"/>
                  <a:lumOff val="35000"/>
                </a:srgbClr>
              </a:buClr>
              <a:buSzPct val="80000"/>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24 hours of unpaid time for any of the following reasons:</a:t>
            </a:r>
          </a:p>
          <a:p>
            <a:pPr lvl="2" indent="-228600">
              <a:lnSpc>
                <a:spcPct val="100000"/>
              </a:lnSpc>
              <a:spcBef>
                <a:spcPts val="1000"/>
              </a:spcBef>
              <a:buClr>
                <a:srgbClr val="000000">
                  <a:lumMod val="65000"/>
                  <a:lumOff val="35000"/>
                </a:srgbClr>
              </a:buClr>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accompanying a child to routine medical and dental appointments</a:t>
            </a:r>
          </a:p>
          <a:p>
            <a:pPr lvl="2" indent="-228600">
              <a:lnSpc>
                <a:spcPct val="100000"/>
              </a:lnSpc>
              <a:spcBef>
                <a:spcPts val="1000"/>
              </a:spcBef>
              <a:buClr>
                <a:srgbClr val="000000">
                  <a:lumMod val="65000"/>
                  <a:lumOff val="35000"/>
                </a:srgbClr>
              </a:buClr>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participate in school and day care activities related to educational advancement</a:t>
            </a:r>
          </a:p>
          <a:p>
            <a:pPr lvl="2" indent="-228600">
              <a:lnSpc>
                <a:spcPct val="100000"/>
              </a:lnSpc>
              <a:spcBef>
                <a:spcPts val="1000"/>
              </a:spcBef>
              <a:buClr>
                <a:srgbClr val="000000">
                  <a:lumMod val="65000"/>
                  <a:lumOff val="35000"/>
                </a:srgbClr>
              </a:buClr>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parent teacher conferences, interviewing for new schools</a:t>
            </a:r>
          </a:p>
          <a:p>
            <a:pPr lvl="2" indent="-228600">
              <a:lnSpc>
                <a:spcPct val="100000"/>
              </a:lnSpc>
              <a:spcBef>
                <a:spcPts val="1000"/>
              </a:spcBef>
              <a:buClr>
                <a:srgbClr val="000000">
                  <a:lumMod val="65000"/>
                  <a:lumOff val="35000"/>
                </a:srgbClr>
              </a:buClr>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accompanying elderly relative to routine dental or medical appointments or other necessary care</a:t>
            </a:r>
          </a:p>
        </p:txBody>
      </p:sp>
    </p:spTree>
    <p:extLst>
      <p:ext uri="{BB962C8B-B14F-4D97-AF65-F5344CB8AC3E}">
        <p14:creationId xmlns:p14="http://schemas.microsoft.com/office/powerpoint/2010/main" val="2004486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0191-7888-4DD8-33C0-9E7E60FD46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C0C1E-C6D3-A0C9-3563-E26E61C015E3}"/>
              </a:ext>
            </a:extLst>
          </p:cNvPr>
          <p:cNvSpPr>
            <a:spLocks noGrp="1"/>
          </p:cNvSpPr>
          <p:nvPr>
            <p:ph type="title"/>
          </p:nvPr>
        </p:nvSpPr>
        <p:spPr>
          <a:xfrm>
            <a:off x="684212" y="621407"/>
            <a:ext cx="8459571" cy="874202"/>
          </a:xfrm>
        </p:spPr>
        <p:txBody>
          <a:bodyPr>
            <a:noAutofit/>
          </a:bodyPr>
          <a:lstStyle/>
          <a:p>
            <a:r>
              <a:rPr lang="fr-FR" sz="4400" b="1" kern="0" dirty="0">
                <a:latin typeface="PT Serif" panose="020A0603040505020204" pitchFamily="18" charset="0"/>
              </a:rPr>
              <a:t>Small </a:t>
            </a:r>
            <a:r>
              <a:rPr lang="fr-FR" sz="4400" b="1" kern="0" dirty="0" err="1">
                <a:latin typeface="PT Serif" panose="020A0603040505020204" pitchFamily="18" charset="0"/>
              </a:rPr>
              <a:t>Necessities</a:t>
            </a:r>
            <a:r>
              <a:rPr lang="fr-FR" sz="4400" b="1" kern="0" dirty="0">
                <a:latin typeface="PT Serif" panose="020A0603040505020204" pitchFamily="18" charset="0"/>
              </a:rPr>
              <a:t> </a:t>
            </a:r>
            <a:r>
              <a:rPr lang="fr-FR" sz="4400" b="1" kern="0" dirty="0" err="1">
                <a:latin typeface="PT Serif" panose="020A0603040505020204" pitchFamily="18" charset="0"/>
              </a:rPr>
              <a:t>Leave</a:t>
            </a:r>
            <a:r>
              <a:rPr lang="en-US" sz="4400" i="1" kern="0" dirty="0">
                <a:latin typeface="PT Serif" panose="020A0603040505020204" pitchFamily="18" charset="0"/>
              </a:rPr>
              <a:t>	</a:t>
            </a:r>
          </a:p>
        </p:txBody>
      </p:sp>
      <p:sp>
        <p:nvSpPr>
          <p:cNvPr id="4" name="Freeform 4">
            <a:extLst>
              <a:ext uri="{FF2B5EF4-FFF2-40B4-BE49-F238E27FC236}">
                <a16:creationId xmlns:a16="http://schemas.microsoft.com/office/drawing/2014/main" id="{8B061E22-DC0F-D347-CDB3-5D643CB08DB7}"/>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2C777BA0-7EF7-0C83-45F0-B3685D6BBEB5}"/>
              </a:ext>
            </a:extLst>
          </p:cNvPr>
          <p:cNvSpPr>
            <a:spLocks noGrp="1"/>
          </p:cNvSpPr>
          <p:nvPr>
            <p:ph idx="1"/>
          </p:nvPr>
        </p:nvSpPr>
        <p:spPr>
          <a:xfrm>
            <a:off x="831543" y="2209800"/>
            <a:ext cx="10512862" cy="3853373"/>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Who </a:t>
            </a:r>
            <a:r>
              <a:rPr lang="en-US" sz="2800" b="1" kern="0" dirty="0">
                <a:latin typeface="Arial" panose="020B0604020202020204" pitchFamily="34" charset="0"/>
                <a:ea typeface="Calibri" panose="020F0502020204030204" pitchFamily="34" charset="0"/>
                <a:cs typeface="Arial" panose="020B0604020202020204" pitchFamily="34" charset="0"/>
              </a:rPr>
              <a:t>Is Eligible</a:t>
            </a: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a:t>
            </a:r>
          </a:p>
        </p:txBody>
      </p:sp>
      <p:sp>
        <p:nvSpPr>
          <p:cNvPr id="7" name="Content Placeholder 3">
            <a:extLst>
              <a:ext uri="{FF2B5EF4-FFF2-40B4-BE49-F238E27FC236}">
                <a16:creationId xmlns:a16="http://schemas.microsoft.com/office/drawing/2014/main" id="{8EA32559-2408-D1A2-9747-E79D994DE999}"/>
              </a:ext>
            </a:extLst>
          </p:cNvPr>
          <p:cNvSpPr txBox="1">
            <a:spLocks/>
          </p:cNvSpPr>
          <p:nvPr/>
        </p:nvSpPr>
        <p:spPr>
          <a:xfrm>
            <a:off x="531812" y="2819399"/>
            <a:ext cx="10512862" cy="350520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lvl="2" indent="-228600">
              <a:lnSpc>
                <a:spcPct val="100000"/>
              </a:lnSpc>
              <a:spcBef>
                <a:spcPts val="1000"/>
              </a:spcBef>
              <a:buClr>
                <a:srgbClr val="000000">
                  <a:lumMod val="65000"/>
                  <a:lumOff val="35000"/>
                </a:srgbClr>
              </a:buClr>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Employee employed for at least 12 months</a:t>
            </a:r>
          </a:p>
          <a:p>
            <a:pPr lvl="2" indent="-228600">
              <a:lnSpc>
                <a:spcPct val="100000"/>
              </a:lnSpc>
              <a:spcBef>
                <a:spcPts val="1000"/>
              </a:spcBef>
              <a:buClr>
                <a:srgbClr val="000000">
                  <a:lumMod val="65000"/>
                  <a:lumOff val="35000"/>
                </a:srgbClr>
              </a:buClr>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Employee must have worked at least 1,250 hours in 12-month span</a:t>
            </a:r>
          </a:p>
          <a:p>
            <a:pPr marL="0" marR="0" lvl="0" indent="0" algn="just" defTabSz="914126"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800" b="1" i="1" u="none" strike="noStrike" kern="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290513" marR="0" lvl="0" indent="0" algn="just" defTabSz="914126"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u="none" strike="noStrike" kern="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Notice?</a:t>
            </a:r>
          </a:p>
          <a:p>
            <a:pPr lvl="2" indent="-228600">
              <a:lnSpc>
                <a:spcPct val="100000"/>
              </a:lnSpc>
              <a:spcBef>
                <a:spcPts val="1000"/>
              </a:spcBef>
              <a:buClr>
                <a:srgbClr val="000000">
                  <a:lumMod val="65000"/>
                  <a:lumOff val="35000"/>
                </a:srgbClr>
              </a:buClr>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Employees must give 7 days notice of intent to take leave if the need for leave is foreseeable</a:t>
            </a:r>
          </a:p>
        </p:txBody>
      </p:sp>
    </p:spTree>
    <p:extLst>
      <p:ext uri="{BB962C8B-B14F-4D97-AF65-F5344CB8AC3E}">
        <p14:creationId xmlns:p14="http://schemas.microsoft.com/office/powerpoint/2010/main" val="69401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B99AD-B1AC-9E99-AA69-9027EFC94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EECE22-F4DA-7C7A-F3C5-4A11958B8744}"/>
              </a:ext>
            </a:extLst>
          </p:cNvPr>
          <p:cNvSpPr>
            <a:spLocks noGrp="1"/>
          </p:cNvSpPr>
          <p:nvPr>
            <p:ph type="title"/>
          </p:nvPr>
        </p:nvSpPr>
        <p:spPr>
          <a:xfrm>
            <a:off x="1864626" y="787900"/>
            <a:ext cx="8459571" cy="1371600"/>
          </a:xfrm>
        </p:spPr>
        <p:txBody>
          <a:bodyPr>
            <a:noAutofit/>
          </a:bodyPr>
          <a:lstStyle/>
          <a:p>
            <a:pPr algn="ctr"/>
            <a:r>
              <a:rPr lang="fr-FR" sz="4400" b="1" kern="0" dirty="0">
                <a:latin typeface="PT Serif" panose="020A0603040505020204" pitchFamily="18" charset="0"/>
              </a:rPr>
              <a:t>Domestic Violence </a:t>
            </a:r>
            <a:r>
              <a:rPr lang="fr-FR" sz="4400" b="1" kern="0" dirty="0" err="1">
                <a:latin typeface="PT Serif" panose="020A0603040505020204" pitchFamily="18" charset="0"/>
              </a:rPr>
              <a:t>Leave</a:t>
            </a:r>
            <a:r>
              <a:rPr lang="fr-FR" sz="4400" b="1" kern="0" dirty="0">
                <a:latin typeface="PT Serif" panose="020A0603040505020204" pitchFamily="18" charset="0"/>
              </a:rPr>
              <a:t> </a:t>
            </a:r>
            <a:r>
              <a:rPr lang="fr-FR" sz="4400" b="1" kern="0" dirty="0" err="1">
                <a:latin typeface="PT Serif" panose="020A0603040505020204" pitchFamily="18" charset="0"/>
              </a:rPr>
              <a:t>Act</a:t>
            </a:r>
            <a:r>
              <a:rPr lang="fr-FR" sz="4400" b="1" kern="0" dirty="0">
                <a:latin typeface="PT Serif" panose="020A0603040505020204" pitchFamily="18" charset="0"/>
              </a:rPr>
              <a:t> </a:t>
            </a:r>
            <a:br>
              <a:rPr lang="fr-FR" sz="4400" b="1" kern="0" dirty="0">
                <a:latin typeface="PT Serif" panose="020A0603040505020204" pitchFamily="18" charset="0"/>
              </a:rPr>
            </a:br>
            <a:r>
              <a:rPr lang="fr-FR" sz="2200" b="1" kern="0" dirty="0">
                <a:latin typeface="PT Serif" panose="020A0603040505020204" pitchFamily="18" charset="0"/>
              </a:rPr>
              <a:t>(M.G.L. c. 149, § 52E)</a:t>
            </a:r>
            <a:br>
              <a:rPr lang="fr-FR" sz="2200" b="1" kern="0" dirty="0">
                <a:latin typeface="PT Serif" panose="020A0603040505020204" pitchFamily="18" charset="0"/>
              </a:rPr>
            </a:br>
            <a:r>
              <a:rPr lang="en-US" sz="4400" i="1" kern="0" dirty="0">
                <a:latin typeface="PT Serif" panose="020A0603040505020204" pitchFamily="18" charset="0"/>
              </a:rPr>
              <a:t>	</a:t>
            </a:r>
          </a:p>
        </p:txBody>
      </p:sp>
      <p:sp>
        <p:nvSpPr>
          <p:cNvPr id="4" name="Freeform 4">
            <a:extLst>
              <a:ext uri="{FF2B5EF4-FFF2-40B4-BE49-F238E27FC236}">
                <a16:creationId xmlns:a16="http://schemas.microsoft.com/office/drawing/2014/main" id="{7CF19259-7BB6-60D8-01CE-6F08428568D9}"/>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A925C8D9-A87B-F656-CB87-3BE39A10F5F9}"/>
              </a:ext>
            </a:extLst>
          </p:cNvPr>
          <p:cNvSpPr>
            <a:spLocks noGrp="1"/>
          </p:cNvSpPr>
          <p:nvPr>
            <p:ph idx="1"/>
          </p:nvPr>
        </p:nvSpPr>
        <p:spPr>
          <a:xfrm>
            <a:off x="831543" y="1981200"/>
            <a:ext cx="10512862" cy="4081973"/>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Potential Leave?</a:t>
            </a:r>
          </a:p>
        </p:txBody>
      </p:sp>
      <p:sp>
        <p:nvSpPr>
          <p:cNvPr id="7" name="Content Placeholder 3">
            <a:extLst>
              <a:ext uri="{FF2B5EF4-FFF2-40B4-BE49-F238E27FC236}">
                <a16:creationId xmlns:a16="http://schemas.microsoft.com/office/drawing/2014/main" id="{2B55E59A-343B-84A5-475B-FA944F4F4197}"/>
              </a:ext>
            </a:extLst>
          </p:cNvPr>
          <p:cNvSpPr txBox="1">
            <a:spLocks/>
          </p:cNvSpPr>
          <p:nvPr/>
        </p:nvSpPr>
        <p:spPr>
          <a:xfrm>
            <a:off x="531812" y="2590801"/>
            <a:ext cx="10972800" cy="4158174"/>
          </a:xfrm>
          <a:prstGeom prst="rect">
            <a:avLst/>
          </a:prstGeom>
        </p:spPr>
        <p:txBody>
          <a:bodyPr vert="horz" lIns="91440" tIns="45720" rIns="91440" bIns="45720" rtlCol="0">
            <a:normAutofit fontScale="62500" lnSpcReduction="2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365760" marR="0" lvl="1" indent="0" algn="l" defTabSz="914400" rtl="0" eaLnBrk="1" fontAlgn="auto" latinLnBrk="0" hangingPunct="1">
              <a:lnSpc>
                <a:spcPct val="100000"/>
              </a:lnSpc>
              <a:spcBef>
                <a:spcPts val="1000"/>
              </a:spcBef>
              <a:spcAft>
                <a:spcPts val="0"/>
              </a:spcAft>
              <a:buClr>
                <a:srgbClr val="000000">
                  <a:lumMod val="65000"/>
                  <a:lumOff val="35000"/>
                </a:srgbClr>
              </a:buClr>
              <a:buSzPct val="80000"/>
              <a:buNone/>
              <a:tabLst/>
              <a:defRPr/>
            </a:pPr>
            <a:r>
              <a:rPr kumimoji="0" lang="en-US" sz="35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Up to 15 days of leave in any 12-month period if:</a:t>
            </a:r>
          </a:p>
          <a:p>
            <a:pPr lvl="2" indent="-228600">
              <a:lnSpc>
                <a:spcPct val="100000"/>
              </a:lnSpc>
              <a:spcBef>
                <a:spcPts val="1000"/>
              </a:spcBef>
              <a:buClr>
                <a:srgbClr val="000000">
                  <a:lumMod val="65000"/>
                  <a:lumOff val="35000"/>
                </a:srgbClr>
              </a:buClr>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the employee, or employee’s family member is a victim of abusive behavior</a:t>
            </a:r>
          </a:p>
          <a:p>
            <a:pPr lvl="2" indent="-228600">
              <a:lnSpc>
                <a:spcPct val="100000"/>
              </a:lnSpc>
              <a:spcBef>
                <a:spcPts val="1000"/>
              </a:spcBef>
              <a:buClr>
                <a:srgbClr val="000000">
                  <a:lumMod val="65000"/>
                  <a:lumOff val="35000"/>
                </a:srgbClr>
              </a:buClr>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the employee is using the leave from work to:</a:t>
            </a:r>
          </a:p>
          <a:p>
            <a:pPr marL="1260475" lvl="2" indent="-342900">
              <a:lnSpc>
                <a:spcPct val="100000"/>
              </a:lnSpc>
              <a:spcBef>
                <a:spcPts val="1000"/>
              </a:spcBef>
              <a:buClr>
                <a:srgbClr val="000000">
                  <a:lumMod val="65000"/>
                  <a:lumOff val="35000"/>
                </a:srgbClr>
              </a:buClr>
              <a:buFont typeface="Wingdings" panose="05000000000000000000" pitchFamily="2" charset="2"/>
              <a:buChar char="Ø"/>
              <a:defRPr/>
            </a:pPr>
            <a:r>
              <a:rPr kumimoji="0" lang="en-US" sz="2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seek or obtain medical attention, counseling, victim services or legal assistance; </a:t>
            </a:r>
          </a:p>
          <a:p>
            <a:pPr marL="1260475" lvl="2" indent="-342900">
              <a:lnSpc>
                <a:spcPct val="100000"/>
              </a:lnSpc>
              <a:spcBef>
                <a:spcPts val="1000"/>
              </a:spcBef>
              <a:buClr>
                <a:srgbClr val="000000">
                  <a:lumMod val="65000"/>
                  <a:lumOff val="35000"/>
                </a:srgbClr>
              </a:buClr>
              <a:buFont typeface="Wingdings" panose="05000000000000000000" pitchFamily="2" charset="2"/>
              <a:buChar char="Ø"/>
              <a:defRPr/>
            </a:pPr>
            <a:r>
              <a:rPr kumimoji="0" lang="en-US" sz="2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secure housing; </a:t>
            </a:r>
          </a:p>
          <a:p>
            <a:pPr marL="1260475" lvl="2" indent="-342900">
              <a:lnSpc>
                <a:spcPct val="100000"/>
              </a:lnSpc>
              <a:spcBef>
                <a:spcPts val="1000"/>
              </a:spcBef>
              <a:buClr>
                <a:srgbClr val="000000">
                  <a:lumMod val="65000"/>
                  <a:lumOff val="35000"/>
                </a:srgbClr>
              </a:buClr>
              <a:buFont typeface="Wingdings" panose="05000000000000000000" pitchFamily="2" charset="2"/>
              <a:buChar char="Ø"/>
              <a:defRPr/>
            </a:pPr>
            <a:r>
              <a:rPr kumimoji="0" lang="en-US" sz="2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obtain a protective order from a court; </a:t>
            </a:r>
          </a:p>
          <a:p>
            <a:pPr marL="1260475" lvl="2" indent="-342900">
              <a:lnSpc>
                <a:spcPct val="100000"/>
              </a:lnSpc>
              <a:spcBef>
                <a:spcPts val="1000"/>
              </a:spcBef>
              <a:buClr>
                <a:srgbClr val="000000">
                  <a:lumMod val="65000"/>
                  <a:lumOff val="35000"/>
                </a:srgbClr>
              </a:buClr>
              <a:buFont typeface="Wingdings" panose="05000000000000000000" pitchFamily="2" charset="2"/>
              <a:buChar char="Ø"/>
              <a:defRPr/>
            </a:pPr>
            <a:r>
              <a:rPr kumimoji="0" lang="en-US" sz="2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appear in court or before a grand jury; </a:t>
            </a:r>
          </a:p>
          <a:p>
            <a:pPr marL="1260475" lvl="2" indent="-342900">
              <a:lnSpc>
                <a:spcPct val="100000"/>
              </a:lnSpc>
              <a:spcBef>
                <a:spcPts val="1000"/>
              </a:spcBef>
              <a:buClr>
                <a:srgbClr val="000000">
                  <a:lumMod val="65000"/>
                  <a:lumOff val="35000"/>
                </a:srgbClr>
              </a:buClr>
              <a:buFont typeface="Wingdings" panose="05000000000000000000" pitchFamily="2" charset="2"/>
              <a:buChar char="Ø"/>
              <a:defRPr/>
            </a:pPr>
            <a:r>
              <a:rPr kumimoji="0" lang="en-US" sz="2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meet with a district attorney or other law enforcement official; or </a:t>
            </a:r>
          </a:p>
          <a:p>
            <a:pPr marL="1260475" lvl="2" indent="-342900">
              <a:lnSpc>
                <a:spcPct val="110000"/>
              </a:lnSpc>
              <a:spcBef>
                <a:spcPts val="1000"/>
              </a:spcBef>
              <a:buClr>
                <a:srgbClr val="000000">
                  <a:lumMod val="65000"/>
                  <a:lumOff val="35000"/>
                </a:srgbClr>
              </a:buClr>
              <a:buFont typeface="Wingdings" panose="05000000000000000000" pitchFamily="2" charset="2"/>
              <a:buChar char="Ø"/>
              <a:defRPr/>
            </a:pPr>
            <a:r>
              <a:rPr kumimoji="0" lang="en-US" sz="2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attend child custody proceedings or address other issues directly related to the abusive behavior against the employee or employee’s family member; and</a:t>
            </a:r>
          </a:p>
          <a:p>
            <a:pPr marL="757555" indent="-342900">
              <a:lnSpc>
                <a:spcPct val="120000"/>
              </a:lnSpc>
              <a:spcBef>
                <a:spcPts val="1200"/>
              </a:spcBef>
              <a:buClr>
                <a:srgbClr val="000000">
                  <a:lumMod val="65000"/>
                  <a:lumOff val="35000"/>
                </a:srgbClr>
              </a:buClr>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the employee is not the perpetrator of the abusive behavior against such employee's family member</a:t>
            </a:r>
          </a:p>
        </p:txBody>
      </p:sp>
    </p:spTree>
    <p:extLst>
      <p:ext uri="{BB962C8B-B14F-4D97-AF65-F5344CB8AC3E}">
        <p14:creationId xmlns:p14="http://schemas.microsoft.com/office/powerpoint/2010/main" val="104512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D129F-9CCA-97B7-F6BD-2F0B760DD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3FBE1-CAC0-B656-5C37-FF8A7D0CBC2C}"/>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Pre-Employment Hiring Process</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1976BAD3-7205-3EA2-F881-61AA021891D2}"/>
              </a:ext>
            </a:extLst>
          </p:cNvPr>
          <p:cNvSpPr>
            <a:spLocks noGrp="1"/>
          </p:cNvSpPr>
          <p:nvPr>
            <p:ph idx="1"/>
          </p:nvPr>
        </p:nvSpPr>
        <p:spPr>
          <a:xfrm>
            <a:off x="837981" y="2057400"/>
            <a:ext cx="10512862" cy="3660775"/>
          </a:xfrm>
        </p:spPr>
        <p:txBody>
          <a:bodyPr>
            <a:normAutofit/>
          </a:bodyPr>
          <a:lstStyle/>
          <a:p>
            <a:pPr algn="just">
              <a:lnSpc>
                <a:spcPct val="100000"/>
              </a:lnSpc>
              <a:buFont typeface="Wingdings" panose="05000000000000000000" pitchFamily="2" charset="2"/>
              <a:buChar char="§"/>
            </a:pPr>
            <a:r>
              <a:rPr lang="en-US" sz="2200" kern="0" dirty="0">
                <a:latin typeface="Arial" panose="020B0604020202020204" pitchFamily="34" charset="0"/>
                <a:ea typeface="Calibri" panose="020F0502020204030204" pitchFamily="34" charset="0"/>
                <a:cs typeface="Arial" panose="020B0604020202020204" pitchFamily="34" charset="0"/>
              </a:rPr>
              <a:t>Job Posting</a:t>
            </a:r>
          </a:p>
          <a:p>
            <a:pPr marL="0" indent="0" algn="just">
              <a:lnSpc>
                <a:spcPct val="100000"/>
              </a:lnSpc>
              <a:buNone/>
            </a:pPr>
            <a:endParaRPr lang="en-US" sz="2200" kern="0" dirty="0">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200" kern="0" dirty="0">
                <a:solidFill>
                  <a:schemeClr val="tx1"/>
                </a:solidFill>
                <a:latin typeface="Arial" panose="020B0604020202020204" pitchFamily="34" charset="0"/>
                <a:ea typeface="Calibri" panose="020F0502020204030204" pitchFamily="34" charset="0"/>
                <a:cs typeface="Arial" panose="020B0604020202020204" pitchFamily="34" charset="0"/>
              </a:rPr>
              <a:t>Application</a:t>
            </a:r>
          </a:p>
          <a:p>
            <a:pPr marL="0" indent="0" algn="just">
              <a:lnSpc>
                <a:spcPct val="100000"/>
              </a:lnSpc>
              <a:buNone/>
            </a:pPr>
            <a:endParaRPr lang="en-US" sz="2200" kern="0" dirty="0">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200" kern="0" dirty="0">
                <a:latin typeface="Arial" panose="020B0604020202020204" pitchFamily="34" charset="0"/>
                <a:ea typeface="Calibri" panose="020F0502020204030204" pitchFamily="34" charset="0"/>
                <a:cs typeface="Arial" panose="020B0604020202020204" pitchFamily="34" charset="0"/>
              </a:rPr>
              <a:t>Interview </a:t>
            </a:r>
          </a:p>
          <a:p>
            <a:pPr marL="0" indent="0" algn="just">
              <a:lnSpc>
                <a:spcPct val="100000"/>
              </a:lnSpc>
              <a:buNone/>
            </a:pPr>
            <a:endParaRPr lang="en-US" sz="22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200" kern="0" dirty="0">
                <a:solidFill>
                  <a:schemeClr val="tx1"/>
                </a:solidFill>
                <a:latin typeface="Arial" panose="020B0604020202020204" pitchFamily="34" charset="0"/>
                <a:ea typeface="Calibri" panose="020F0502020204030204" pitchFamily="34" charset="0"/>
                <a:cs typeface="Arial" panose="020B0604020202020204" pitchFamily="34" charset="0"/>
              </a:rPr>
              <a:t>Job Offer Letter</a:t>
            </a:r>
          </a:p>
        </p:txBody>
      </p:sp>
      <p:sp>
        <p:nvSpPr>
          <p:cNvPr id="4" name="Freeform 4">
            <a:extLst>
              <a:ext uri="{FF2B5EF4-FFF2-40B4-BE49-F238E27FC236}">
                <a16:creationId xmlns:a16="http://schemas.microsoft.com/office/drawing/2014/main" id="{7C31FBE1-93B2-0A6E-0380-9292606A07C0}"/>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172265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03D9E-2258-088F-8FBF-83415FDEBC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3A4DF-D20F-7915-FBD9-54E02DFE89EE}"/>
              </a:ext>
            </a:extLst>
          </p:cNvPr>
          <p:cNvSpPr>
            <a:spLocks noGrp="1"/>
          </p:cNvSpPr>
          <p:nvPr>
            <p:ph type="title"/>
          </p:nvPr>
        </p:nvSpPr>
        <p:spPr>
          <a:xfrm>
            <a:off x="684212" y="621407"/>
            <a:ext cx="8459571" cy="874202"/>
          </a:xfrm>
        </p:spPr>
        <p:txBody>
          <a:bodyPr>
            <a:noAutofit/>
          </a:bodyPr>
          <a:lstStyle/>
          <a:p>
            <a:r>
              <a:rPr lang="en-US" sz="4400" b="1" kern="0" dirty="0">
                <a:latin typeface="PT Serif" panose="020A0603040505020204" pitchFamily="18" charset="0"/>
              </a:rPr>
              <a:t>Domestic Violence Leave Act</a:t>
            </a:r>
            <a:endParaRPr lang="en-US" sz="4400" i="1" kern="0" dirty="0">
              <a:latin typeface="PT Serif" panose="020A0603040505020204" pitchFamily="18" charset="0"/>
            </a:endParaRPr>
          </a:p>
        </p:txBody>
      </p:sp>
      <p:sp>
        <p:nvSpPr>
          <p:cNvPr id="4" name="Freeform 4">
            <a:extLst>
              <a:ext uri="{FF2B5EF4-FFF2-40B4-BE49-F238E27FC236}">
                <a16:creationId xmlns:a16="http://schemas.microsoft.com/office/drawing/2014/main" id="{A5110F5E-10F3-E49A-53E3-2DDD2B918B3A}"/>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F3026C2F-E55B-B468-8FFD-F6E3D02B9427}"/>
              </a:ext>
            </a:extLst>
          </p:cNvPr>
          <p:cNvSpPr>
            <a:spLocks noGrp="1"/>
          </p:cNvSpPr>
          <p:nvPr>
            <p:ph idx="1"/>
          </p:nvPr>
        </p:nvSpPr>
        <p:spPr>
          <a:xfrm>
            <a:off x="831543" y="1623814"/>
            <a:ext cx="10512862" cy="4439359"/>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Who </a:t>
            </a:r>
            <a:r>
              <a:rPr lang="en-US" sz="2800" b="1" kern="0" dirty="0">
                <a:latin typeface="Arial" panose="020B0604020202020204" pitchFamily="34" charset="0"/>
                <a:ea typeface="Calibri" panose="020F0502020204030204" pitchFamily="34" charset="0"/>
                <a:cs typeface="Arial" panose="020B0604020202020204" pitchFamily="34" charset="0"/>
              </a:rPr>
              <a:t>Is Eligible</a:t>
            </a: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a:t>
            </a:r>
          </a:p>
        </p:txBody>
      </p:sp>
      <p:sp>
        <p:nvSpPr>
          <p:cNvPr id="7" name="Content Placeholder 3">
            <a:extLst>
              <a:ext uri="{FF2B5EF4-FFF2-40B4-BE49-F238E27FC236}">
                <a16:creationId xmlns:a16="http://schemas.microsoft.com/office/drawing/2014/main" id="{BAA03A46-561C-B06D-70FF-8FC5C13E21F6}"/>
              </a:ext>
            </a:extLst>
          </p:cNvPr>
          <p:cNvSpPr txBox="1">
            <a:spLocks/>
          </p:cNvSpPr>
          <p:nvPr/>
        </p:nvSpPr>
        <p:spPr>
          <a:xfrm>
            <a:off x="531812" y="2286001"/>
            <a:ext cx="10825470" cy="4038600"/>
          </a:xfrm>
          <a:prstGeom prst="rect">
            <a:avLst/>
          </a:prstGeom>
        </p:spPr>
        <p:txBody>
          <a:bodyPr vert="horz" lIns="91440" tIns="45720" rIns="91440" bIns="45720" rtlCol="0">
            <a:normAutofit fontScale="62500" lnSpcReduction="2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lvl="2" indent="-228600">
              <a:lnSpc>
                <a:spcPct val="120000"/>
              </a:lnSpc>
              <a:spcBef>
                <a:spcPts val="1000"/>
              </a:spcBef>
              <a:buClr>
                <a:srgbClr val="000000">
                  <a:lumMod val="65000"/>
                  <a:lumOff val="35000"/>
                </a:srgbClr>
              </a:buClr>
              <a:defRPr/>
            </a:pPr>
            <a:r>
              <a:rPr kumimoji="0" lang="en-US" sz="32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Employees working for employer with 50+ employees</a:t>
            </a:r>
          </a:p>
          <a:p>
            <a:pPr marL="0" marR="0" lvl="0" indent="0" algn="just" defTabSz="914126" rtl="0" eaLnBrk="1" fontAlgn="auto" latinLnBrk="0" hangingPunct="1">
              <a:lnSpc>
                <a:spcPct val="120000"/>
              </a:lnSpc>
              <a:spcBef>
                <a:spcPts val="1000"/>
              </a:spcBef>
              <a:buClrTx/>
              <a:buSzTx/>
              <a:buFont typeface="Arial" panose="020B0604020202020204" pitchFamily="34" charset="0"/>
              <a:buNone/>
              <a:tabLst/>
              <a:defRPr/>
            </a:pPr>
            <a:endParaRPr kumimoji="0" lang="en-US" sz="3200" b="1" u="none" strike="noStrike" kern="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290513" marR="0" lvl="0" indent="0" algn="just" defTabSz="914126"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500" b="1" u="none" strike="noStrike" kern="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Notice?</a:t>
            </a:r>
          </a:p>
          <a:p>
            <a:pPr lvl="2" indent="-228600">
              <a:lnSpc>
                <a:spcPct val="120000"/>
              </a:lnSpc>
              <a:spcBef>
                <a:spcPts val="0"/>
              </a:spcBef>
              <a:buClr>
                <a:srgbClr val="000000">
                  <a:lumMod val="65000"/>
                  <a:lumOff val="35000"/>
                </a:srgbClr>
              </a:buClr>
              <a:defRPr/>
            </a:pPr>
            <a:r>
              <a:rPr kumimoji="0" lang="en-US" sz="32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Absent imminent danger, employee needs to provide advanced notice. </a:t>
            </a:r>
          </a:p>
          <a:p>
            <a:pPr lvl="2" indent="-228600">
              <a:lnSpc>
                <a:spcPct val="120000"/>
              </a:lnSpc>
              <a:spcBef>
                <a:spcPts val="0"/>
              </a:spcBef>
              <a:buClr>
                <a:srgbClr val="000000">
                  <a:lumMod val="65000"/>
                  <a:lumOff val="35000"/>
                </a:srgbClr>
              </a:buClr>
              <a:defRPr/>
            </a:pPr>
            <a:endParaRPr kumimoji="0" lang="en-US" sz="32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lvl="2" indent="-228600">
              <a:lnSpc>
                <a:spcPct val="120000"/>
              </a:lnSpc>
              <a:spcBef>
                <a:spcPts val="0"/>
              </a:spcBef>
              <a:buClr>
                <a:srgbClr val="000000">
                  <a:lumMod val="65000"/>
                  <a:lumOff val="35000"/>
                </a:srgbClr>
              </a:buClr>
              <a:defRPr/>
            </a:pPr>
            <a:r>
              <a:rPr kumimoji="0" lang="en-US" sz="32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If imminent danger and advanced notice is not possible, employee must notify employer within 3 workdays that the leave was taken under this statute.</a:t>
            </a:r>
          </a:p>
          <a:p>
            <a:pPr lvl="2" indent="-228600">
              <a:lnSpc>
                <a:spcPct val="120000"/>
              </a:lnSpc>
              <a:spcBef>
                <a:spcPts val="0"/>
              </a:spcBef>
              <a:buClr>
                <a:srgbClr val="000000">
                  <a:lumMod val="65000"/>
                  <a:lumOff val="35000"/>
                </a:srgbClr>
              </a:buClr>
              <a:defRPr/>
            </a:pPr>
            <a:endParaRPr kumimoji="0" lang="en-US" sz="32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lvl="2" indent="-228600">
              <a:lnSpc>
                <a:spcPct val="120000"/>
              </a:lnSpc>
              <a:spcBef>
                <a:spcPts val="0"/>
              </a:spcBef>
              <a:buClr>
                <a:srgbClr val="000000">
                  <a:lumMod val="65000"/>
                  <a:lumOff val="35000"/>
                </a:srgbClr>
              </a:buClr>
              <a:defRPr/>
            </a:pPr>
            <a:r>
              <a:rPr kumimoji="0" lang="en-US" sz="32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Notice does NOT have to be given by employee – may be given by family member, counselor, social worker, healthcare worker, clergy, shelter worker, legal advocate, or other professional who assisted employee.</a:t>
            </a:r>
          </a:p>
        </p:txBody>
      </p:sp>
    </p:spTree>
    <p:extLst>
      <p:ext uri="{BB962C8B-B14F-4D97-AF65-F5344CB8AC3E}">
        <p14:creationId xmlns:p14="http://schemas.microsoft.com/office/powerpoint/2010/main" val="52366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9845D-2DE6-73C2-F252-F37A51AFD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20A58C-93EA-E63F-5DCB-A91A86E280C5}"/>
              </a:ext>
            </a:extLst>
          </p:cNvPr>
          <p:cNvSpPr>
            <a:spLocks noGrp="1"/>
          </p:cNvSpPr>
          <p:nvPr>
            <p:ph type="title"/>
          </p:nvPr>
        </p:nvSpPr>
        <p:spPr>
          <a:xfrm>
            <a:off x="684212" y="621407"/>
            <a:ext cx="8459571" cy="874202"/>
          </a:xfrm>
        </p:spPr>
        <p:txBody>
          <a:bodyPr>
            <a:noAutofit/>
          </a:bodyPr>
          <a:lstStyle/>
          <a:p>
            <a:r>
              <a:rPr lang="en-US" sz="4400" b="1" kern="0" dirty="0">
                <a:latin typeface="PT Serif" panose="020A0603040505020204" pitchFamily="18" charset="0"/>
              </a:rPr>
              <a:t>Domestic Violence Leave Act</a:t>
            </a:r>
            <a:endParaRPr lang="en-US" sz="4400" i="1" kern="0" dirty="0">
              <a:latin typeface="PT Serif" panose="020A0603040505020204" pitchFamily="18" charset="0"/>
            </a:endParaRPr>
          </a:p>
        </p:txBody>
      </p:sp>
      <p:sp>
        <p:nvSpPr>
          <p:cNvPr id="4" name="Freeform 4">
            <a:extLst>
              <a:ext uri="{FF2B5EF4-FFF2-40B4-BE49-F238E27FC236}">
                <a16:creationId xmlns:a16="http://schemas.microsoft.com/office/drawing/2014/main" id="{853656AD-D51F-64FB-7332-E2745CCBEC1B}"/>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041D4F8A-FFF7-65D8-EA98-298618DC7106}"/>
              </a:ext>
            </a:extLst>
          </p:cNvPr>
          <p:cNvSpPr>
            <a:spLocks noGrp="1"/>
          </p:cNvSpPr>
          <p:nvPr>
            <p:ph idx="1"/>
          </p:nvPr>
        </p:nvSpPr>
        <p:spPr>
          <a:xfrm>
            <a:off x="831543" y="1623814"/>
            <a:ext cx="10512862" cy="4439359"/>
          </a:xfrm>
        </p:spPr>
        <p:txBody>
          <a:bodyPr>
            <a:normAutofit/>
          </a:bodyPr>
          <a:lstStyle/>
          <a:p>
            <a:pPr marL="0" indent="0" algn="just">
              <a:lnSpc>
                <a:spcPct val="100000"/>
              </a:lnSpc>
              <a:buNone/>
            </a:pPr>
            <a:r>
              <a:rPr lang="en-US" sz="2800" b="1" kern="0" dirty="0">
                <a:solidFill>
                  <a:schemeClr val="tx1"/>
                </a:solidFill>
                <a:latin typeface="Arial" panose="020B0604020202020204" pitchFamily="34" charset="0"/>
                <a:ea typeface="Calibri" panose="020F0502020204030204" pitchFamily="34" charset="0"/>
                <a:cs typeface="Arial" panose="020B0604020202020204" pitchFamily="34" charset="0"/>
              </a:rPr>
              <a:t>Certification of Leave?</a:t>
            </a:r>
          </a:p>
        </p:txBody>
      </p:sp>
      <p:sp>
        <p:nvSpPr>
          <p:cNvPr id="7" name="Content Placeholder 3">
            <a:extLst>
              <a:ext uri="{FF2B5EF4-FFF2-40B4-BE49-F238E27FC236}">
                <a16:creationId xmlns:a16="http://schemas.microsoft.com/office/drawing/2014/main" id="{C8D5D107-B1F6-7E89-07B4-894E186371BE}"/>
              </a:ext>
            </a:extLst>
          </p:cNvPr>
          <p:cNvSpPr txBox="1">
            <a:spLocks/>
          </p:cNvSpPr>
          <p:nvPr/>
        </p:nvSpPr>
        <p:spPr>
          <a:xfrm>
            <a:off x="531812" y="2286001"/>
            <a:ext cx="11049000" cy="40386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lvl="2" indent="-228600">
              <a:lnSpc>
                <a:spcPct val="100000"/>
              </a:lnSpc>
              <a:spcBef>
                <a:spcPts val="1000"/>
              </a:spcBef>
              <a:buClr>
                <a:srgbClr val="000000">
                  <a:lumMod val="65000"/>
                  <a:lumOff val="35000"/>
                </a:srgbClr>
              </a:buClr>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Employee may request supporting documentation re: leave – but there are limits on what may be asked (e.g., not allowed to require employee to show arrest, conviction, or other law enforcement documentation re: abusive behavior). (See M.G.L. c. 149, § 52E(e)).</a:t>
            </a:r>
          </a:p>
          <a:p>
            <a:pPr marL="0" marR="0" lvl="0" indent="0" algn="just" defTabSz="914126" rtl="0" eaLnBrk="1" fontAlgn="auto" latinLnBrk="0" hangingPunct="1">
              <a:lnSpc>
                <a:spcPct val="120000"/>
              </a:lnSpc>
              <a:spcBef>
                <a:spcPts val="1000"/>
              </a:spcBef>
              <a:buClrTx/>
              <a:buSzTx/>
              <a:buFont typeface="Arial" panose="020B0604020202020204" pitchFamily="34" charset="0"/>
              <a:buNone/>
              <a:tabLst/>
              <a:defRPr/>
            </a:pPr>
            <a:endParaRPr kumimoji="0" lang="en-US" b="1" i="1" u="none" strike="noStrike" kern="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290513" marR="0" lvl="0" indent="0" algn="just" defTabSz="914126"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u="none" strike="noStrike" kern="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Exhaustion of Vacation / Sick Time?</a:t>
            </a:r>
          </a:p>
          <a:p>
            <a:pPr lvl="2" indent="-228600">
              <a:lnSpc>
                <a:spcPct val="100000"/>
              </a:lnSpc>
              <a:spcBef>
                <a:spcPts val="1000"/>
              </a:spcBef>
              <a:buClr>
                <a:srgbClr val="000000">
                  <a:lumMod val="65000"/>
                  <a:lumOff val="35000"/>
                </a:srgbClr>
              </a:buClr>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Employee must exhaust all annual or vacation leave, personal leave and sick leave available before requesting or taking leave under this section, unless the employer waives this requirement.</a:t>
            </a:r>
          </a:p>
        </p:txBody>
      </p:sp>
    </p:spTree>
    <p:extLst>
      <p:ext uri="{BB962C8B-B14F-4D97-AF65-F5344CB8AC3E}">
        <p14:creationId xmlns:p14="http://schemas.microsoft.com/office/powerpoint/2010/main" val="51295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A7D17-ECE3-2084-2FF3-3016DAC6B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8739AA-2436-24BB-9BB1-5902721F916D}"/>
              </a:ext>
            </a:extLst>
          </p:cNvPr>
          <p:cNvSpPr>
            <a:spLocks noGrp="1"/>
          </p:cNvSpPr>
          <p:nvPr>
            <p:ph type="title"/>
          </p:nvPr>
        </p:nvSpPr>
        <p:spPr>
          <a:xfrm>
            <a:off x="369249" y="1104900"/>
            <a:ext cx="6096000" cy="4648200"/>
          </a:xfrm>
        </p:spPr>
        <p:txBody>
          <a:bodyPr anchor="t">
            <a:normAutofit/>
          </a:bodyPr>
          <a:lstStyle/>
          <a:p>
            <a:pPr>
              <a:lnSpc>
                <a:spcPct val="100000"/>
              </a:lnSpc>
            </a:pPr>
            <a:r>
              <a:rPr lang="en-US" sz="4800" b="1" kern="0" dirty="0">
                <a:latin typeface="PT Serif" panose="020A0603040505020204" pitchFamily="18" charset="0"/>
              </a:rPr>
              <a:t>Wage &amp; Hour</a:t>
            </a:r>
          </a:p>
        </p:txBody>
      </p:sp>
      <p:sp>
        <p:nvSpPr>
          <p:cNvPr id="3" name="Freeform 4">
            <a:extLst>
              <a:ext uri="{FF2B5EF4-FFF2-40B4-BE49-F238E27FC236}">
                <a16:creationId xmlns:a16="http://schemas.microsoft.com/office/drawing/2014/main" id="{1F2D36CE-4ADC-66F2-B0EB-0FA3F63098A5}"/>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5" name="Picture 4" descr="A pile of gold coins&#10;&#10;Description automatically generated">
            <a:extLst>
              <a:ext uri="{FF2B5EF4-FFF2-40B4-BE49-F238E27FC236}">
                <a16:creationId xmlns:a16="http://schemas.microsoft.com/office/drawing/2014/main" id="{5B7DDEBE-9E45-27A6-3AEC-04A8F84E47E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315" r="27492"/>
          <a:stretch/>
        </p:blipFill>
        <p:spPr>
          <a:xfrm>
            <a:off x="6227592" y="493202"/>
            <a:ext cx="5961233" cy="636479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1603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270B9-7859-4438-A05D-E28F7CBCA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32DAF0-38E7-E43B-CE6C-2E433D5CDD06}"/>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Wage &amp; Hour: The Basics</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AAE0A1B2-ED0E-098E-8771-E731E2D02D4F}"/>
              </a:ext>
            </a:extLst>
          </p:cNvPr>
          <p:cNvSpPr>
            <a:spLocks noGrp="1"/>
          </p:cNvSpPr>
          <p:nvPr>
            <p:ph idx="1"/>
          </p:nvPr>
        </p:nvSpPr>
        <p:spPr>
          <a:xfrm>
            <a:off x="837982" y="1825625"/>
            <a:ext cx="10512862" cy="3660775"/>
          </a:xfrm>
        </p:spPr>
        <p:txBody>
          <a:bodyPr>
            <a:normAutofit/>
          </a:bodyPr>
          <a:lstStyle/>
          <a:p>
            <a:pPr algn="just">
              <a:lnSpc>
                <a:spcPct val="100000"/>
              </a:lnSpc>
              <a:buFont typeface="Wingdings" panose="05000000000000000000" pitchFamily="2" charset="2"/>
              <a:buChar char="§"/>
            </a:pPr>
            <a:r>
              <a:rPr lang="en-US" sz="2100" kern="0" dirty="0">
                <a:latin typeface="Arial" panose="020B0604020202020204" pitchFamily="34" charset="0"/>
                <a:cs typeface="Arial" panose="020B0604020202020204" pitchFamily="34" charset="0"/>
              </a:rPr>
              <a:t>Both FLSA and state laws apply to most workplaces</a:t>
            </a:r>
          </a:p>
          <a:p>
            <a:pPr algn="just">
              <a:lnSpc>
                <a:spcPct val="100000"/>
              </a:lnSpc>
              <a:buFont typeface="Wingdings" panose="05000000000000000000" pitchFamily="2" charset="2"/>
              <a:buChar char="§"/>
            </a:pPr>
            <a:r>
              <a:rPr lang="en-US" sz="2100" kern="0" dirty="0">
                <a:latin typeface="Arial" panose="020B0604020202020204" pitchFamily="34" charset="0"/>
                <a:cs typeface="Arial" panose="020B0604020202020204" pitchFamily="34" charset="0"/>
              </a:rPr>
              <a:t>The law that is more protective of employees will control, i.e., state minimum wage is higher, and therefore applies</a:t>
            </a:r>
          </a:p>
          <a:p>
            <a:pPr algn="just">
              <a:lnSpc>
                <a:spcPct val="100000"/>
              </a:lnSpc>
              <a:buFont typeface="Wingdings" panose="05000000000000000000" pitchFamily="2" charset="2"/>
              <a:buChar char="§"/>
            </a:pPr>
            <a:r>
              <a:rPr lang="en-US" sz="2100" kern="0" dirty="0">
                <a:latin typeface="Arial" panose="020B0604020202020204" pitchFamily="34" charset="0"/>
                <a:cs typeface="Arial" panose="020B0604020202020204" pitchFamily="34" charset="0"/>
              </a:rPr>
              <a:t>Exempt versus non-exempt</a:t>
            </a:r>
          </a:p>
          <a:p>
            <a:pPr marL="228531" lvl="1" algn="just">
              <a:lnSpc>
                <a:spcPct val="100000"/>
              </a:lnSpc>
              <a:spcBef>
                <a:spcPts val="1000"/>
              </a:spcBef>
              <a:buFont typeface="Wingdings" panose="05000000000000000000" pitchFamily="2" charset="2"/>
              <a:buChar char="§"/>
            </a:pPr>
            <a:r>
              <a:rPr lang="en-US" sz="2100" kern="0" dirty="0">
                <a:latin typeface="Arial" panose="020B0604020202020204" pitchFamily="34" charset="0"/>
                <a:cs typeface="Arial" panose="020B0604020202020204" pitchFamily="34" charset="0"/>
              </a:rPr>
              <a:t>Non-exempt employees are entitled to overtime</a:t>
            </a:r>
          </a:p>
          <a:p>
            <a:pPr algn="just">
              <a:lnSpc>
                <a:spcPct val="100000"/>
              </a:lnSpc>
              <a:buFont typeface="Wingdings" panose="05000000000000000000" pitchFamily="2" charset="2"/>
              <a:buChar char="§"/>
            </a:pPr>
            <a:r>
              <a:rPr lang="en-US" sz="2100" kern="0" dirty="0">
                <a:latin typeface="Arial" panose="020B0604020202020204" pitchFamily="34" charset="0"/>
                <a:cs typeface="Arial" panose="020B0604020202020204" pitchFamily="34" charset="0"/>
              </a:rPr>
              <a:t>State and federal law expressly require accurate time records</a:t>
            </a: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6AFE4F49-047A-CFFD-3097-AAA62BB6B267}"/>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2BBE7-6358-25CD-7DF3-1F7964934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8EA8AB-866E-075A-073D-CC30EC25162B}"/>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Wage &amp; Hour: The Basics</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88B08565-14E5-770B-2221-D0A6FE2CBDE9}"/>
              </a:ext>
            </a:extLst>
          </p:cNvPr>
          <p:cNvSpPr>
            <a:spLocks noGrp="1"/>
          </p:cNvSpPr>
          <p:nvPr>
            <p:ph idx="1"/>
          </p:nvPr>
        </p:nvSpPr>
        <p:spPr>
          <a:xfrm>
            <a:off x="837982" y="1825625"/>
            <a:ext cx="10512862" cy="4879975"/>
          </a:xfrm>
        </p:spPr>
        <p:txBody>
          <a:bodyPr>
            <a:normAutofit lnSpcReduction="10000"/>
          </a:bodyPr>
          <a:lstStyle/>
          <a:p>
            <a:pPr algn="just">
              <a:lnSpc>
                <a:spcPct val="100000"/>
              </a:lnSpc>
              <a:buFont typeface="Wingdings" panose="05000000000000000000" pitchFamily="2" charset="2"/>
              <a:buChar char="§"/>
            </a:pPr>
            <a:r>
              <a:rPr lang="en-US" sz="2400" b="1" u="sng" kern="0" dirty="0">
                <a:latin typeface="Arial" panose="020B0604020202020204" pitchFamily="34" charset="0"/>
                <a:cs typeface="Arial" panose="020B0604020202020204" pitchFamily="34" charset="0"/>
              </a:rPr>
              <a:t>Timing of Payment </a:t>
            </a:r>
          </a:p>
          <a:p>
            <a:pPr marL="0" indent="0" algn="just">
              <a:lnSpc>
                <a:spcPct val="100000"/>
              </a:lnSpc>
              <a:buNone/>
            </a:pPr>
            <a:endParaRPr lang="en-US" sz="2400" b="1" kern="0" dirty="0">
              <a:latin typeface="Arial" panose="020B0604020202020204" pitchFamily="34" charset="0"/>
              <a:cs typeface="Arial" panose="020B0604020202020204" pitchFamily="34" charset="0"/>
            </a:endParaRPr>
          </a:p>
          <a:p>
            <a:pPr lvl="1"/>
            <a:r>
              <a:rPr lang="en-US" sz="2600" dirty="0">
                <a:solidFill>
                  <a:schemeClr val="tx1"/>
                </a:solidFill>
                <a:latin typeface="Arial" panose="020B0604020202020204" pitchFamily="34" charset="0"/>
                <a:cs typeface="Arial" panose="020B0604020202020204" pitchFamily="34" charset="0"/>
              </a:rPr>
              <a:t>weekly or biweekly absent voluntary agreement for monthly payment</a:t>
            </a:r>
          </a:p>
          <a:p>
            <a:pPr marL="137297" lvl="1" indent="0">
              <a:buNone/>
            </a:pPr>
            <a:endParaRPr lang="en-US" sz="2600" dirty="0">
              <a:solidFill>
                <a:schemeClr val="tx1"/>
              </a:solidFill>
              <a:latin typeface="Arial" panose="020B0604020202020204" pitchFamily="34" charset="0"/>
              <a:cs typeface="Arial" panose="020B0604020202020204" pitchFamily="34" charset="0"/>
            </a:endParaRPr>
          </a:p>
          <a:p>
            <a:pPr lvl="1"/>
            <a:r>
              <a:rPr lang="en-US" sz="2600" dirty="0">
                <a:solidFill>
                  <a:schemeClr val="tx1"/>
                </a:solidFill>
                <a:latin typeface="Arial" panose="020B0604020202020204" pitchFamily="34" charset="0"/>
                <a:cs typeface="Arial" panose="020B0604020202020204" pitchFamily="34" charset="0"/>
              </a:rPr>
              <a:t>Paid within 6 days of termination of the pay period within which wages were earned if employed for 5 or 6 days in a calendar week</a:t>
            </a:r>
          </a:p>
          <a:p>
            <a:pPr marL="137297" lvl="1" indent="0">
              <a:buNone/>
            </a:pPr>
            <a:endParaRPr lang="en-US" sz="2600" dirty="0">
              <a:solidFill>
                <a:schemeClr val="tx1"/>
              </a:solidFill>
              <a:latin typeface="Arial" panose="020B0604020202020204" pitchFamily="34" charset="0"/>
              <a:cs typeface="Arial" panose="020B0604020202020204" pitchFamily="34" charset="0"/>
            </a:endParaRPr>
          </a:p>
          <a:p>
            <a:pPr lvl="1"/>
            <a:r>
              <a:rPr lang="en-US" sz="2600" dirty="0">
                <a:solidFill>
                  <a:schemeClr val="tx1"/>
                </a:solidFill>
                <a:latin typeface="Arial" panose="020B0604020202020204" pitchFamily="34" charset="0"/>
                <a:cs typeface="Arial" panose="020B0604020202020204" pitchFamily="34" charset="0"/>
              </a:rPr>
              <a:t>Paid within 7 days of termination of the pay period if employed for 7 days in a calendar week</a:t>
            </a:r>
          </a:p>
          <a:p>
            <a:pPr marL="137297" lvl="1" indent="0">
              <a:buNone/>
            </a:pPr>
            <a:endParaRPr lang="en-US" sz="2600" dirty="0">
              <a:solidFill>
                <a:schemeClr val="tx1"/>
              </a:solidFill>
              <a:latin typeface="Arial" panose="020B0604020202020204" pitchFamily="34" charset="0"/>
              <a:cs typeface="Arial" panose="020B0604020202020204" pitchFamily="34" charset="0"/>
            </a:endParaRPr>
          </a:p>
          <a:p>
            <a:pPr lvl="1"/>
            <a:r>
              <a:rPr lang="en-US" sz="2600" dirty="0">
                <a:solidFill>
                  <a:schemeClr val="tx1"/>
                </a:solidFill>
                <a:latin typeface="Arial" panose="020B0604020202020204" pitchFamily="34" charset="0"/>
                <a:cs typeface="Arial" panose="020B0604020202020204" pitchFamily="34" charset="0"/>
              </a:rPr>
              <a:t>Paid within 7 days if casual employee</a:t>
            </a:r>
          </a:p>
          <a:p>
            <a:pPr algn="just">
              <a:lnSpc>
                <a:spcPct val="100000"/>
              </a:lnSpc>
              <a:buFont typeface="Wingdings" panose="05000000000000000000" pitchFamily="2" charset="2"/>
              <a:buChar char="§"/>
            </a:pPr>
            <a:endParaRPr lang="en-US" sz="21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2C228EC2-6AF7-FE01-FA4E-2645CA735206}"/>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16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E4D8E-1D48-A9A5-0318-08897ECA61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E06A7-B3F2-5BDD-4ECD-6BD7F288D09F}"/>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Wage &amp; Hour: The Basics</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D847ED96-EAFD-43EB-80FA-E8F99620F2E6}"/>
              </a:ext>
            </a:extLst>
          </p:cNvPr>
          <p:cNvSpPr>
            <a:spLocks noGrp="1"/>
          </p:cNvSpPr>
          <p:nvPr>
            <p:ph idx="1"/>
          </p:nvPr>
        </p:nvSpPr>
        <p:spPr>
          <a:xfrm>
            <a:off x="837982" y="1825625"/>
            <a:ext cx="10512862" cy="4879975"/>
          </a:xfrm>
        </p:spPr>
        <p:txBody>
          <a:bodyPr>
            <a:normAutofit lnSpcReduction="10000"/>
          </a:bodyPr>
          <a:lstStyle/>
          <a:p>
            <a:pPr algn="just">
              <a:lnSpc>
                <a:spcPct val="100000"/>
              </a:lnSpc>
              <a:buFont typeface="Wingdings" panose="05000000000000000000" pitchFamily="2" charset="2"/>
              <a:buChar char="§"/>
            </a:pPr>
            <a:r>
              <a:rPr lang="en-US" sz="2400" b="1" i="1" kern="0" dirty="0">
                <a:latin typeface="Arial" panose="020B0604020202020204" pitchFamily="34" charset="0"/>
                <a:cs typeface="Arial" panose="020B0604020202020204" pitchFamily="34" charset="0"/>
              </a:rPr>
              <a:t>What is a wage?</a:t>
            </a:r>
          </a:p>
          <a:p>
            <a:pPr marL="0" indent="0" algn="just">
              <a:lnSpc>
                <a:spcPct val="100000"/>
              </a:lnSpc>
              <a:buNone/>
            </a:pPr>
            <a:endParaRPr lang="en-US" sz="2400" b="1" kern="0" dirty="0">
              <a:latin typeface="Arial" panose="020B0604020202020204" pitchFamily="34" charset="0"/>
              <a:cs typeface="Arial" panose="020B0604020202020204" pitchFamily="34" charset="0"/>
            </a:endParaRPr>
          </a:p>
          <a:p>
            <a:pPr lvl="2"/>
            <a:r>
              <a:rPr lang="en-US" sz="2400" b="1" cap="small" dirty="0">
                <a:solidFill>
                  <a:srgbClr val="FF0000"/>
                </a:solidFill>
                <a:latin typeface="Arial" panose="020B0604020202020204" pitchFamily="34" charset="0"/>
                <a:cs typeface="Arial" panose="020B0604020202020204" pitchFamily="34" charset="0"/>
              </a:rPr>
              <a:t>Renumeration for services performed </a:t>
            </a:r>
          </a:p>
          <a:p>
            <a:pPr marL="594360" lvl="2" indent="0">
              <a:buNone/>
            </a:pPr>
            <a:endParaRPr lang="en-US" sz="2400" b="1" cap="small" dirty="0">
              <a:solidFill>
                <a:srgbClr val="FF0000"/>
              </a:solidFill>
              <a:latin typeface="Arial" panose="020B0604020202020204" pitchFamily="34" charset="0"/>
              <a:cs typeface="Arial" panose="020B0604020202020204" pitchFamily="34" charset="0"/>
            </a:endParaRPr>
          </a:p>
          <a:p>
            <a:pPr lvl="2"/>
            <a:r>
              <a:rPr lang="en-US" sz="2400" b="1" cap="small" dirty="0">
                <a:solidFill>
                  <a:srgbClr val="FF0000"/>
                </a:solidFill>
                <a:latin typeface="Arial" panose="020B0604020202020204" pitchFamily="34" charset="0"/>
                <a:cs typeface="Arial" panose="020B0604020202020204" pitchFamily="34" charset="0"/>
              </a:rPr>
              <a:t>Vacation</a:t>
            </a:r>
          </a:p>
          <a:p>
            <a:pPr marL="594360" lvl="2" indent="0">
              <a:buNone/>
            </a:pPr>
            <a:endParaRPr lang="en-US" sz="2400" b="1" cap="small" dirty="0">
              <a:solidFill>
                <a:srgbClr val="FF0000"/>
              </a:solidFill>
              <a:latin typeface="Arial" panose="020B0604020202020204" pitchFamily="34" charset="0"/>
              <a:cs typeface="Arial" panose="020B0604020202020204" pitchFamily="34" charset="0"/>
            </a:endParaRPr>
          </a:p>
          <a:p>
            <a:pPr lvl="2"/>
            <a:r>
              <a:rPr lang="en-US" sz="2400" b="1" cap="small" dirty="0">
                <a:solidFill>
                  <a:srgbClr val="FF0000"/>
                </a:solidFill>
                <a:latin typeface="Arial" panose="020B0604020202020204" pitchFamily="34" charset="0"/>
                <a:cs typeface="Arial" panose="020B0604020202020204" pitchFamily="34" charset="0"/>
              </a:rPr>
              <a:t>Holiday pay</a:t>
            </a:r>
          </a:p>
          <a:p>
            <a:pPr marL="594360" lvl="2" indent="0">
              <a:buNone/>
            </a:pPr>
            <a:endParaRPr lang="en-US" sz="2400" dirty="0">
              <a:solidFill>
                <a:schemeClr val="tx1"/>
              </a:solidFill>
              <a:latin typeface="Arial" panose="020B0604020202020204" pitchFamily="34" charset="0"/>
              <a:cs typeface="Arial" panose="020B0604020202020204" pitchFamily="34" charset="0"/>
            </a:endParaRPr>
          </a:p>
          <a:p>
            <a:pPr lvl="2"/>
            <a:r>
              <a:rPr lang="en-US" sz="2400" b="1" cap="small" dirty="0">
                <a:solidFill>
                  <a:srgbClr val="FF0000"/>
                </a:solidFill>
                <a:latin typeface="Arial" panose="020B0604020202020204" pitchFamily="34" charset="0"/>
                <a:cs typeface="Arial" panose="020B0604020202020204" pitchFamily="34" charset="0"/>
              </a:rPr>
              <a:t>Commissions  </a:t>
            </a:r>
            <a:r>
              <a:rPr lang="en-US" sz="2400" dirty="0">
                <a:solidFill>
                  <a:schemeClr val="tx1"/>
                </a:solidFill>
                <a:latin typeface="Arial" panose="020B0604020202020204" pitchFamily="34" charset="0"/>
                <a:cs typeface="Arial" panose="020B0604020202020204" pitchFamily="34" charset="0"/>
              </a:rPr>
              <a:t>- “</a:t>
            </a:r>
            <a:r>
              <a:rPr lang="en-US" sz="2400" b="0" i="0" dirty="0">
                <a:solidFill>
                  <a:srgbClr val="212121"/>
                </a:solidFill>
                <a:effectLst/>
                <a:latin typeface="Arial" panose="020B0604020202020204" pitchFamily="34" charset="0"/>
                <a:cs typeface="Arial" panose="020B0604020202020204" pitchFamily="34" charset="0"/>
              </a:rPr>
              <a:t>when the amount of such commissions, less allowable or authorized deductions, has been definitely determined and has become due and payable to such employee”</a:t>
            </a:r>
          </a:p>
          <a:p>
            <a:pPr marL="594360" lvl="2" indent="0">
              <a:buNone/>
            </a:pPr>
            <a:endParaRPr lang="en-US" sz="2400" b="0" i="0" dirty="0">
              <a:solidFill>
                <a:srgbClr val="212121"/>
              </a:solidFill>
              <a:effectLst/>
              <a:latin typeface="Arial" panose="020B0604020202020204" pitchFamily="34" charset="0"/>
              <a:cs typeface="Arial" panose="020B0604020202020204" pitchFamily="34" charset="0"/>
            </a:endParaRPr>
          </a:p>
          <a:p>
            <a:pPr lvl="2"/>
            <a:r>
              <a:rPr lang="en-US" sz="2400" b="1" cap="small" dirty="0">
                <a:solidFill>
                  <a:srgbClr val="FF0000"/>
                </a:solidFill>
                <a:latin typeface="Arial" panose="020B0604020202020204" pitchFamily="34" charset="0"/>
                <a:cs typeface="Arial" panose="020B0604020202020204" pitchFamily="34" charset="0"/>
              </a:rPr>
              <a:t>Tips</a:t>
            </a:r>
          </a:p>
          <a:p>
            <a:pPr algn="just">
              <a:lnSpc>
                <a:spcPct val="100000"/>
              </a:lnSpc>
              <a:buFont typeface="Wingdings" panose="05000000000000000000" pitchFamily="2" charset="2"/>
              <a:buChar char="§"/>
            </a:pPr>
            <a:endParaRPr lang="en-US" sz="21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CB2473FC-7E38-21C0-DD0F-96168CCB79BF}"/>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39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99F8F-1965-2506-AB6F-FB4CCCD7B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B92D5-AE36-B771-BF4E-C1BD1AFDE1E1}"/>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Wage &amp; Hour: The Basics</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5109B11F-9D03-0DF3-C1E1-13467F082841}"/>
              </a:ext>
            </a:extLst>
          </p:cNvPr>
          <p:cNvSpPr>
            <a:spLocks noGrp="1"/>
          </p:cNvSpPr>
          <p:nvPr>
            <p:ph idx="1"/>
          </p:nvPr>
        </p:nvSpPr>
        <p:spPr>
          <a:xfrm>
            <a:off x="837982" y="1825625"/>
            <a:ext cx="10512862" cy="4879975"/>
          </a:xfrm>
        </p:spPr>
        <p:txBody>
          <a:bodyPr>
            <a:normAutofit fontScale="70000" lnSpcReduction="20000"/>
          </a:bodyPr>
          <a:lstStyle/>
          <a:p>
            <a:pPr marL="0" indent="0" algn="just">
              <a:lnSpc>
                <a:spcPct val="100000"/>
              </a:lnSpc>
              <a:buNone/>
            </a:pPr>
            <a:r>
              <a:rPr lang="en-US" sz="3400" b="1" i="1" kern="0" dirty="0">
                <a:latin typeface="Arial" panose="020B0604020202020204" pitchFamily="34" charset="0"/>
                <a:cs typeface="Arial" panose="020B0604020202020204" pitchFamily="34" charset="0"/>
              </a:rPr>
              <a:t>What is NOT a wage?</a:t>
            </a:r>
          </a:p>
          <a:p>
            <a:pPr marL="0" indent="0" algn="just">
              <a:lnSpc>
                <a:spcPct val="100000"/>
              </a:lnSpc>
              <a:buNone/>
            </a:pPr>
            <a:endParaRPr lang="en-US" sz="2800" dirty="0">
              <a:solidFill>
                <a:schemeClr val="tx1"/>
              </a:solidFill>
              <a:latin typeface="Arial" panose="020B0604020202020204" pitchFamily="34" charset="0"/>
              <a:cs typeface="Arial" panose="020B0604020202020204" pitchFamily="34" charset="0"/>
            </a:endParaRPr>
          </a:p>
          <a:p>
            <a:pPr algn="just">
              <a:lnSpc>
                <a:spcPct val="100000"/>
              </a:lnSpc>
            </a:pPr>
            <a:r>
              <a:rPr lang="en-US" sz="2800" b="1" cap="small" dirty="0">
                <a:solidFill>
                  <a:srgbClr val="FF0000"/>
                </a:solidFill>
                <a:latin typeface="Arial" panose="020B0604020202020204" pitchFamily="34" charset="0"/>
                <a:cs typeface="Arial" panose="020B0604020202020204" pitchFamily="34" charset="0"/>
              </a:rPr>
              <a:t>Earned sick time</a:t>
            </a:r>
          </a:p>
          <a:p>
            <a:pPr marL="0" indent="0">
              <a:lnSpc>
                <a:spcPct val="100000"/>
              </a:lnSpc>
              <a:buNone/>
            </a:pPr>
            <a:r>
              <a:rPr lang="en-US" sz="2800" i="1" dirty="0">
                <a:solidFill>
                  <a:srgbClr val="212121"/>
                </a:solidFill>
                <a:latin typeface="Arial" panose="020B0604020202020204" pitchFamily="34" charset="0"/>
                <a:cs typeface="Arial" panose="020B0604020202020204" pitchFamily="34" charset="0"/>
              </a:rPr>
              <a:t>	See </a:t>
            </a:r>
            <a:r>
              <a:rPr lang="en-US" sz="2800" b="0" i="1" dirty="0" err="1">
                <a:solidFill>
                  <a:srgbClr val="212121"/>
                </a:solidFill>
                <a:effectLst/>
                <a:latin typeface="Arial" panose="020B0604020202020204" pitchFamily="34" charset="0"/>
                <a:cs typeface="Arial" panose="020B0604020202020204" pitchFamily="34" charset="0"/>
              </a:rPr>
              <a:t>Tze</a:t>
            </a:r>
            <a:r>
              <a:rPr lang="en-US" sz="2800" b="0" i="1" dirty="0">
                <a:solidFill>
                  <a:srgbClr val="212121"/>
                </a:solidFill>
                <a:effectLst/>
                <a:latin typeface="Arial" panose="020B0604020202020204" pitchFamily="34" charset="0"/>
                <a:cs typeface="Arial" panose="020B0604020202020204" pitchFamily="34" charset="0"/>
              </a:rPr>
              <a:t>-Kit Mui v. Mass. Port Authority</a:t>
            </a:r>
            <a:r>
              <a:rPr lang="en-US" sz="2800" b="0" i="0" dirty="0">
                <a:solidFill>
                  <a:srgbClr val="212121"/>
                </a:solidFill>
                <a:effectLst/>
                <a:latin typeface="Arial" panose="020B0604020202020204" pitchFamily="34" charset="0"/>
                <a:cs typeface="Arial" panose="020B0604020202020204" pitchFamily="34" charset="0"/>
              </a:rPr>
              <a:t>, 478 Mass. 710 (2018) (“we conclude that 	payment for accrued,</a:t>
            </a:r>
            <a:r>
              <a:rPr lang="en-US" sz="2800" dirty="0">
                <a:solidFill>
                  <a:srgbClr val="212121"/>
                </a:solidFill>
                <a:latin typeface="Arial" panose="020B0604020202020204" pitchFamily="34" charset="0"/>
                <a:cs typeface="Arial" panose="020B0604020202020204" pitchFamily="34" charset="0"/>
              </a:rPr>
              <a:t> unused sick time (sick pay) </a:t>
            </a:r>
            <a:r>
              <a:rPr lang="en-US" sz="2800" b="0" i="0" dirty="0">
                <a:solidFill>
                  <a:srgbClr val="212121"/>
                </a:solidFill>
                <a:effectLst/>
                <a:latin typeface="Arial" panose="020B0604020202020204" pitchFamily="34" charset="0"/>
                <a:cs typeface="Arial" panose="020B0604020202020204" pitchFamily="34" charset="0"/>
              </a:rPr>
              <a:t>does not count as </a:t>
            </a:r>
            <a:r>
              <a:rPr lang="en-US" sz="2800" i="0" dirty="0">
                <a:solidFill>
                  <a:srgbClr val="212121"/>
                </a:solidFill>
                <a:effectLst/>
                <a:latin typeface="Arial" panose="020B0604020202020204" pitchFamily="34" charset="0"/>
                <a:cs typeface="Arial" panose="020B0604020202020204" pitchFamily="34" charset="0"/>
              </a:rPr>
              <a:t>“</a:t>
            </a:r>
            <a:r>
              <a:rPr lang="en-US" sz="2800" i="0" dirty="0">
                <a:solidFill>
                  <a:srgbClr val="252525"/>
                </a:solidFill>
                <a:effectLst/>
                <a:latin typeface="Arial" panose="020B0604020202020204" pitchFamily="34" charset="0"/>
                <a:cs typeface="Arial" panose="020B0604020202020204" pitchFamily="34" charset="0"/>
              </a:rPr>
              <a:t>wages</a:t>
            </a:r>
            <a:r>
              <a:rPr lang="en-US" sz="2800" i="0" dirty="0">
                <a:solidFill>
                  <a:srgbClr val="212121"/>
                </a:solidFill>
                <a:effectLst/>
                <a:latin typeface="Arial" panose="020B0604020202020204" pitchFamily="34" charset="0"/>
                <a:cs typeface="Arial" panose="020B0604020202020204" pitchFamily="34" charset="0"/>
              </a:rPr>
              <a:t>” </a:t>
            </a:r>
            <a:r>
              <a:rPr lang="en-US" sz="2800" b="0" i="0" dirty="0">
                <a:solidFill>
                  <a:srgbClr val="212121"/>
                </a:solidFill>
                <a:effectLst/>
                <a:latin typeface="Arial" panose="020B0604020202020204" pitchFamily="34" charset="0"/>
                <a:cs typeface="Arial" panose="020B0604020202020204" pitchFamily="34" charset="0"/>
              </a:rPr>
              <a:t>under 	the act”)</a:t>
            </a:r>
          </a:p>
          <a:p>
            <a:pPr marL="0" indent="0" algn="just">
              <a:lnSpc>
                <a:spcPct val="100000"/>
              </a:lnSpc>
              <a:buNone/>
            </a:pPr>
            <a:r>
              <a:rPr lang="en-US" sz="2800" b="1" dirty="0">
                <a:solidFill>
                  <a:srgbClr val="212121"/>
                </a:solidFill>
                <a:latin typeface="Arial" panose="020B0604020202020204" pitchFamily="34" charset="0"/>
                <a:cs typeface="Arial" panose="020B0604020202020204" pitchFamily="34" charset="0"/>
              </a:rPr>
              <a:t> </a:t>
            </a:r>
          </a:p>
          <a:p>
            <a:pPr algn="just">
              <a:lnSpc>
                <a:spcPct val="100000"/>
              </a:lnSpc>
            </a:pPr>
            <a:r>
              <a:rPr lang="en-US" sz="2900" b="1" cap="small" dirty="0">
                <a:solidFill>
                  <a:srgbClr val="FF0000"/>
                </a:solidFill>
                <a:latin typeface="Arial" panose="020B0604020202020204" pitchFamily="34" charset="0"/>
                <a:cs typeface="Arial" panose="020B0604020202020204" pitchFamily="34" charset="0"/>
              </a:rPr>
              <a:t>Severance</a:t>
            </a:r>
          </a:p>
          <a:p>
            <a:pPr marL="594360" lvl="2" indent="0">
              <a:buNone/>
            </a:pPr>
            <a:r>
              <a:rPr lang="en-US" sz="2800" dirty="0">
                <a:solidFill>
                  <a:schemeClr val="tx1"/>
                </a:solidFill>
                <a:latin typeface="Arial" panose="020B0604020202020204" pitchFamily="34" charset="0"/>
                <a:cs typeface="Arial" panose="020B0604020202020204" pitchFamily="34" charset="0"/>
              </a:rPr>
              <a:t>	</a:t>
            </a:r>
            <a:r>
              <a:rPr lang="en-US" sz="2800" i="1" dirty="0">
                <a:solidFill>
                  <a:schemeClr val="tx1"/>
                </a:solidFill>
                <a:latin typeface="Arial" panose="020B0604020202020204" pitchFamily="34" charset="0"/>
                <a:cs typeface="Arial" panose="020B0604020202020204" pitchFamily="34" charset="0"/>
              </a:rPr>
              <a:t>See </a:t>
            </a:r>
            <a:r>
              <a:rPr lang="en-US" sz="2800" b="0" i="1" dirty="0" err="1">
                <a:solidFill>
                  <a:schemeClr val="tx1"/>
                </a:solidFill>
                <a:effectLst/>
                <a:latin typeface="Arial" panose="020B0604020202020204" pitchFamily="34" charset="0"/>
                <a:cs typeface="Arial" panose="020B0604020202020204" pitchFamily="34" charset="0"/>
              </a:rPr>
              <a:t>Prozinski</a:t>
            </a:r>
            <a:r>
              <a:rPr lang="en-US" sz="2800" b="0" i="1" dirty="0">
                <a:solidFill>
                  <a:schemeClr val="tx1"/>
                </a:solidFill>
                <a:effectLst/>
                <a:latin typeface="Arial" panose="020B0604020202020204" pitchFamily="34" charset="0"/>
                <a:cs typeface="Arial" panose="020B0604020202020204" pitchFamily="34" charset="0"/>
              </a:rPr>
              <a:t> v. Northeast Real Estate Services, LLC</a:t>
            </a:r>
            <a:r>
              <a:rPr lang="en-US" sz="2800" b="0" i="0" dirty="0">
                <a:solidFill>
                  <a:schemeClr val="tx1"/>
                </a:solidFill>
                <a:effectLst/>
                <a:latin typeface="Arial" panose="020B0604020202020204" pitchFamily="34" charset="0"/>
                <a:cs typeface="Arial" panose="020B0604020202020204" pitchFamily="34" charset="0"/>
              </a:rPr>
              <a:t>, 59 Mass. App. Ct. 	599 	(2003)</a:t>
            </a:r>
            <a:r>
              <a:rPr lang="en-US" sz="2800" dirty="0">
                <a:solidFill>
                  <a:schemeClr val="tx1"/>
                </a:solidFill>
                <a:latin typeface="Arial" panose="020B0604020202020204" pitchFamily="34" charset="0"/>
                <a:cs typeface="Arial" panose="020B0604020202020204" pitchFamily="34" charset="0"/>
              </a:rPr>
              <a:t>.</a:t>
            </a:r>
          </a:p>
          <a:p>
            <a:pPr marL="594360" lvl="2" indent="0">
              <a:buNone/>
            </a:pPr>
            <a:endParaRPr lang="en-US" sz="2800" u="sng" dirty="0">
              <a:solidFill>
                <a:schemeClr val="tx1"/>
              </a:solidFill>
              <a:latin typeface="Arial" panose="020B0604020202020204" pitchFamily="34" charset="0"/>
              <a:cs typeface="Arial" panose="020B0604020202020204" pitchFamily="34" charset="0"/>
            </a:endParaRPr>
          </a:p>
          <a:p>
            <a:pPr algn="just">
              <a:lnSpc>
                <a:spcPct val="100000"/>
              </a:lnSpc>
            </a:pPr>
            <a:r>
              <a:rPr lang="en-US" sz="2900" b="1" cap="small" dirty="0">
                <a:solidFill>
                  <a:srgbClr val="FF0000"/>
                </a:solidFill>
                <a:latin typeface="Arial" panose="020B0604020202020204" pitchFamily="34" charset="0"/>
                <a:cs typeface="Arial" panose="020B0604020202020204" pitchFamily="34" charset="0"/>
              </a:rPr>
              <a:t>Contributions to deferred compensation plan </a:t>
            </a:r>
          </a:p>
          <a:p>
            <a:pPr marL="594360" lvl="2" indent="0">
              <a:buNone/>
            </a:pPr>
            <a:r>
              <a:rPr lang="en-US" sz="2800" dirty="0">
                <a:solidFill>
                  <a:schemeClr val="tx1"/>
                </a:solidFill>
                <a:latin typeface="Arial" panose="020B0604020202020204" pitchFamily="34" charset="0"/>
                <a:cs typeface="Arial" panose="020B0604020202020204" pitchFamily="34" charset="0"/>
              </a:rPr>
              <a:t>	</a:t>
            </a:r>
            <a:r>
              <a:rPr lang="en-US" sz="2800" i="1" dirty="0">
                <a:solidFill>
                  <a:schemeClr val="tx1"/>
                </a:solidFill>
                <a:latin typeface="Arial" panose="020B0604020202020204" pitchFamily="34" charset="0"/>
                <a:cs typeface="Arial" panose="020B0604020202020204" pitchFamily="34" charset="0"/>
              </a:rPr>
              <a:t>See Bos. Police Patrolmen’s </a:t>
            </a:r>
            <a:r>
              <a:rPr lang="en-US" sz="2800" i="1" dirty="0" err="1">
                <a:solidFill>
                  <a:schemeClr val="tx1"/>
                </a:solidFill>
                <a:latin typeface="Arial" panose="020B0604020202020204" pitchFamily="34" charset="0"/>
                <a:cs typeface="Arial" panose="020B0604020202020204" pitchFamily="34" charset="0"/>
              </a:rPr>
              <a:t>Ass’n</a:t>
            </a:r>
            <a:r>
              <a:rPr lang="en-US" sz="2800" i="1" dirty="0">
                <a:solidFill>
                  <a:schemeClr val="tx1"/>
                </a:solidFill>
                <a:latin typeface="Arial" panose="020B0604020202020204" pitchFamily="34" charset="0"/>
                <a:cs typeface="Arial" panose="020B0604020202020204" pitchFamily="34" charset="0"/>
              </a:rPr>
              <a:t> v. City of Boston</a:t>
            </a:r>
            <a:r>
              <a:rPr lang="en-US" sz="2800" dirty="0">
                <a:solidFill>
                  <a:schemeClr val="tx1"/>
                </a:solidFill>
                <a:latin typeface="Arial" panose="020B0604020202020204" pitchFamily="34" charset="0"/>
                <a:cs typeface="Arial" panose="020B0604020202020204" pitchFamily="34" charset="0"/>
              </a:rPr>
              <a:t>, 435 Mass. 718 (2002).</a:t>
            </a:r>
          </a:p>
          <a:p>
            <a:pPr marL="914126" lvl="2" indent="0">
              <a:buNone/>
            </a:pPr>
            <a:endParaRPr lang="en-US" sz="2800" dirty="0">
              <a:latin typeface="Arial" panose="020B0604020202020204" pitchFamily="34" charset="0"/>
              <a:cs typeface="Arial" panose="020B0604020202020204" pitchFamily="34" charset="0"/>
            </a:endParaRPr>
          </a:p>
          <a:p>
            <a:pPr algn="just">
              <a:lnSpc>
                <a:spcPct val="100000"/>
              </a:lnSpc>
            </a:pPr>
            <a:r>
              <a:rPr lang="en-US" sz="2900" b="1" cap="small" dirty="0">
                <a:solidFill>
                  <a:srgbClr val="FF0000"/>
                </a:solidFill>
                <a:latin typeface="Arial" panose="020B0604020202020204" pitchFamily="34" charset="0"/>
                <a:cs typeface="Arial" panose="020B0604020202020204" pitchFamily="34" charset="0"/>
              </a:rPr>
              <a:t>Bonuses – discretionary?</a:t>
            </a:r>
          </a:p>
          <a:p>
            <a:pPr algn="just">
              <a:lnSpc>
                <a:spcPct val="100000"/>
              </a:lnSpc>
              <a:buFont typeface="Wingdings" panose="05000000000000000000" pitchFamily="2" charset="2"/>
              <a:buChar char="§"/>
            </a:pPr>
            <a:endParaRPr lang="en-US" sz="21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7675C068-CAC0-66C4-1ECD-E333FAEB99CA}"/>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35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80548-3883-F14D-0214-EFD88C522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05646B-C1E9-89DF-4CDA-3F35B83FC8D2}"/>
              </a:ext>
            </a:extLst>
          </p:cNvPr>
          <p:cNvSpPr>
            <a:spLocks noGrp="1"/>
          </p:cNvSpPr>
          <p:nvPr>
            <p:ph type="title"/>
          </p:nvPr>
        </p:nvSpPr>
        <p:spPr>
          <a:xfrm>
            <a:off x="836394" y="838200"/>
            <a:ext cx="10512862" cy="533400"/>
          </a:xfrm>
        </p:spPr>
        <p:txBody>
          <a:bodyPr>
            <a:noAutofit/>
          </a:bodyPr>
          <a:lstStyle/>
          <a:p>
            <a:r>
              <a:rPr lang="en-US" sz="4400" b="1" kern="0" dirty="0">
                <a:latin typeface="PT Serif" panose="020A0603040505020204" pitchFamily="18" charset="0"/>
              </a:rPr>
              <a:t>Non-Exempt – Minimum Wage &amp; Overtime</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C75909FC-DE4A-3995-C374-0F0C3AB067FD}"/>
              </a:ext>
            </a:extLst>
          </p:cNvPr>
          <p:cNvSpPr>
            <a:spLocks noGrp="1"/>
          </p:cNvSpPr>
          <p:nvPr>
            <p:ph idx="1"/>
          </p:nvPr>
        </p:nvSpPr>
        <p:spPr>
          <a:xfrm>
            <a:off x="837982" y="1825625"/>
            <a:ext cx="10512862" cy="4879975"/>
          </a:xfrm>
        </p:spPr>
        <p:txBody>
          <a:bodyPr>
            <a:normAutofit fontScale="92500" lnSpcReduction="20000"/>
          </a:bodyPr>
          <a:lstStyle/>
          <a:p>
            <a:r>
              <a:rPr lang="en-US" dirty="0">
                <a:latin typeface="Arial" panose="020B0604020202020204" pitchFamily="34" charset="0"/>
                <a:cs typeface="Arial" panose="020B0604020202020204" pitchFamily="34" charset="0"/>
              </a:rPr>
              <a:t>Non-exempt workers are typically paid only for hours worked – but must be paid for all hours worked, including overtime, both under the federal FLSA and Massachusetts wage law</a:t>
            </a:r>
          </a:p>
          <a:p>
            <a:pPr marL="0" indent="0">
              <a:buNone/>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800" dirty="0">
                <a:latin typeface="Arial" panose="020B0604020202020204" pitchFamily="34" charset="0"/>
                <a:cs typeface="Arial" panose="020B0604020202020204" pitchFamily="34" charset="0"/>
              </a:rPr>
              <a:t>remote work does not change the federal and state wage-and-hour laws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Clear schedules and expectations in writing regarding hours, lunch, and breaks; record-keeping is legally required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Policy strictly prohibiting off-the-clock work is recommended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Consider policies that require overtime be approved by a manager</a:t>
            </a:r>
            <a:endParaRPr lang="en-US" dirty="0">
              <a:solidFill>
                <a:schemeClr val="tx1"/>
              </a:solidFill>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9ADF7977-A10E-F834-EDDA-3345C2B8DCD7}"/>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65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0C796-202C-4DD5-F9DC-53BC9086E5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E4C3B-517D-7282-7D9D-93627A85FEED}"/>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Expense Reimbursement</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9603C4EA-A756-9A90-E0FA-83A531318B4E}"/>
              </a:ext>
            </a:extLst>
          </p:cNvPr>
          <p:cNvSpPr>
            <a:spLocks noGrp="1"/>
          </p:cNvSpPr>
          <p:nvPr>
            <p:ph idx="1"/>
          </p:nvPr>
        </p:nvSpPr>
        <p:spPr>
          <a:xfrm>
            <a:off x="837982" y="1825625"/>
            <a:ext cx="10512862" cy="3660775"/>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Massachusetts law does not expressly require work from home expenses to be reimbursed; does require reimbursement for certain travel expenses</a:t>
            </a:r>
          </a:p>
          <a:p>
            <a:pPr marL="0" indent="0">
              <a:buNone/>
            </a:pPr>
            <a:endParaRPr lang="en-US" sz="2400" dirty="0">
              <a:solidFill>
                <a:schemeClr val="tx1"/>
              </a:solidFill>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Employers cannot shift business costs to an employee if such shift reduces an employee’s wages to below minimum wage</a:t>
            </a: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E517D516-C062-1310-F575-3790CDE1533A}"/>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82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BA2E0-420E-45CE-6ED0-3A8408EC0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518C8-437C-48B7-5C4E-59A3218E671D}"/>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Final Pay</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F00E98D7-9319-A0C2-AEFA-C3CB8250B124}"/>
              </a:ext>
            </a:extLst>
          </p:cNvPr>
          <p:cNvSpPr>
            <a:spLocks noGrp="1"/>
          </p:cNvSpPr>
          <p:nvPr>
            <p:ph idx="1"/>
          </p:nvPr>
        </p:nvSpPr>
        <p:spPr>
          <a:xfrm>
            <a:off x="837982" y="1825625"/>
            <a:ext cx="10512862" cy="3660775"/>
          </a:xfrm>
        </p:spPr>
        <p:txBody>
          <a:bodyPr>
            <a:normAutofit/>
          </a:bodyPr>
          <a:lstStyle/>
          <a:p>
            <a:pPr marL="45720" indent="0">
              <a:buNone/>
            </a:pPr>
            <a:r>
              <a:rPr lang="en-US" sz="2400" b="1" i="1" dirty="0">
                <a:latin typeface="Arial" panose="020B0604020202020204" pitchFamily="34" charset="0"/>
                <a:cs typeface="Arial" panose="020B0604020202020204" pitchFamily="34" charset="0"/>
              </a:rPr>
              <a:t>Reuter v. City of Methuen</a:t>
            </a:r>
          </a:p>
          <a:p>
            <a:pPr marL="45720" indent="0">
              <a:buNone/>
            </a:pPr>
            <a:r>
              <a:rPr lang="en-US" sz="2400" dirty="0">
                <a:latin typeface="Arial" panose="020B0604020202020204" pitchFamily="34" charset="0"/>
                <a:cs typeface="Arial" panose="020B0604020202020204" pitchFamily="34" charset="0"/>
              </a:rPr>
              <a:t>	Where an employer fails to pay a terminated employee wages on the 	“day of discharge” as required by the Wage Act, G.L. c. 149, § 148, 	the employer becomes liable for the trebled amount of the unpaid 	wages immediately thereafter.</a:t>
            </a: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7F27FC90-39E9-AEAE-4B83-4A55169B587B}"/>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33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21337-C09C-82AB-2EE9-5DC463EDA0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10AE47-B077-D3F1-3674-4ACD9F0E3A89}"/>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Start Here: Job Descriptions &amp; Defining Essential Functions</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B26EE60F-19D9-C41A-EA38-C82275EE37F0}"/>
              </a:ext>
            </a:extLst>
          </p:cNvPr>
          <p:cNvSpPr>
            <a:spLocks noGrp="1"/>
          </p:cNvSpPr>
          <p:nvPr>
            <p:ph idx="1"/>
          </p:nvPr>
        </p:nvSpPr>
        <p:spPr>
          <a:xfrm>
            <a:off x="837981" y="2057400"/>
            <a:ext cx="10512862" cy="4572000"/>
          </a:xfrm>
        </p:spPr>
        <p:txBody>
          <a:bodyPr>
            <a:normAutofit fontScale="92500" lnSpcReduction="10000"/>
          </a:bodyPr>
          <a:lstStyle/>
          <a:p>
            <a:pPr marL="0" indent="0" algn="just">
              <a:lnSpc>
                <a:spcPct val="100000"/>
              </a:lnSpc>
              <a:buNone/>
            </a:pPr>
            <a:r>
              <a:rPr lang="en-US" altLang="en-US" sz="2600" b="1" kern="0" dirty="0">
                <a:latin typeface="Arial" panose="020B0604020202020204" pitchFamily="34" charset="0"/>
                <a:cs typeface="Arial" panose="020B0604020202020204" pitchFamily="34" charset="0"/>
              </a:rPr>
              <a:t>Is a function </a:t>
            </a:r>
            <a:r>
              <a:rPr lang="en-US" altLang="en-US" sz="2600" b="1" i="1" kern="0" cap="small" dirty="0">
                <a:solidFill>
                  <a:srgbClr val="FF0000"/>
                </a:solidFill>
                <a:latin typeface="Arial" panose="020B0604020202020204" pitchFamily="34" charset="0"/>
                <a:cs typeface="Arial" panose="020B0604020202020204" pitchFamily="34" charset="0"/>
              </a:rPr>
              <a:t>essential</a:t>
            </a:r>
            <a:r>
              <a:rPr lang="en-US" altLang="en-US" sz="2600" b="1" i="1" kern="0" dirty="0">
                <a:latin typeface="Arial" panose="020B0604020202020204" pitchFamily="34" charset="0"/>
                <a:cs typeface="Arial" panose="020B0604020202020204" pitchFamily="34" charset="0"/>
              </a:rPr>
              <a:t>?</a:t>
            </a:r>
          </a:p>
          <a:p>
            <a:pPr algn="just">
              <a:lnSpc>
                <a:spcPct val="100000"/>
              </a:lnSpc>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Courts and agencies will generally look at the written job description the employer prepared before advertising the position or interviewing applicants (and amendments after employment, as applicable). </a:t>
            </a:r>
          </a:p>
          <a:p>
            <a:pPr marR="0" lvl="0" algn="just" fontAlgn="auto">
              <a:lnSpc>
                <a:spcPct val="100000"/>
              </a:lnSpc>
              <a:spcAft>
                <a:spcPts val="0"/>
              </a:spcAft>
              <a:buClr>
                <a:srgbClr val="000000">
                  <a:lumMod val="65000"/>
                  <a:lumOff val="35000"/>
                </a:srgbClr>
              </a:buClr>
              <a:buSzPct val="80000"/>
              <a:buFont typeface="Wingdings" panose="05000000000000000000" pitchFamily="2" charset="2"/>
              <a:buChar char="§"/>
              <a:tabLst/>
              <a:defRPr/>
            </a:pPr>
            <a:endParaRPr lang="en-US" altLang="en-US" sz="2200" kern="0" dirty="0">
              <a:latin typeface="Arial" panose="020B0604020202020204" pitchFamily="34" charset="0"/>
              <a:cs typeface="Arial" panose="020B0604020202020204" pitchFamily="34" charset="0"/>
            </a:endParaRPr>
          </a:p>
          <a:p>
            <a:pPr marR="0" lvl="0" algn="just" fontAlgn="auto">
              <a:lnSpc>
                <a:spcPct val="100000"/>
              </a:lnSpc>
              <a:spcAft>
                <a:spcPts val="0"/>
              </a:spcAft>
              <a:buClr>
                <a:srgbClr val="000000">
                  <a:lumMod val="65000"/>
                  <a:lumOff val="35000"/>
                </a:srgbClr>
              </a:buClr>
              <a:buSzPct val="80000"/>
              <a:buFont typeface="Wingdings" panose="05000000000000000000" pitchFamily="2" charset="2"/>
              <a:buChar char="§"/>
              <a:tabLst/>
              <a:defRPr/>
            </a:pPr>
            <a:r>
              <a:rPr lang="en-US" altLang="en-US" sz="2200" kern="0" dirty="0">
                <a:latin typeface="Arial" panose="020B0604020202020204" pitchFamily="34" charset="0"/>
                <a:cs typeface="Arial" panose="020B0604020202020204" pitchFamily="34" charset="0"/>
              </a:rPr>
              <a:t>Detailing essential functions helps ensure applicants with disabilities are not rejected because they cannot perform marginal job duties.</a:t>
            </a:r>
          </a:p>
          <a:p>
            <a:pPr marL="0" marR="0" lvl="0" indent="0" algn="just" fontAlgn="auto">
              <a:lnSpc>
                <a:spcPct val="100000"/>
              </a:lnSpc>
              <a:spcAft>
                <a:spcPts val="0"/>
              </a:spcAft>
              <a:buClr>
                <a:srgbClr val="000000">
                  <a:lumMod val="65000"/>
                  <a:lumOff val="35000"/>
                </a:srgbClr>
              </a:buClr>
              <a:buSzPct val="80000"/>
              <a:buNone/>
              <a:tabLst/>
              <a:defRPr/>
            </a:pPr>
            <a:endParaRPr lang="en-US" altLang="en-US" sz="2200" kern="0" dirty="0">
              <a:latin typeface="Arial" panose="020B0604020202020204" pitchFamily="34" charset="0"/>
              <a:cs typeface="Arial" panose="020B0604020202020204" pitchFamily="34" charset="0"/>
            </a:endParaRPr>
          </a:p>
          <a:p>
            <a:pPr marR="0" lvl="0" algn="just" fontAlgn="auto">
              <a:lnSpc>
                <a:spcPct val="100000"/>
              </a:lnSpc>
              <a:spcAft>
                <a:spcPts val="0"/>
              </a:spcAft>
              <a:buClr>
                <a:srgbClr val="000000">
                  <a:lumMod val="65000"/>
                  <a:lumOff val="35000"/>
                </a:srgbClr>
              </a:buClr>
              <a:buSzPct val="80000"/>
              <a:buFont typeface="Wingdings" panose="05000000000000000000" pitchFamily="2" charset="2"/>
              <a:buChar char="§"/>
              <a:tabLst/>
              <a:defRPr/>
            </a:pPr>
            <a:r>
              <a:rPr lang="en-US" altLang="en-US" sz="2200" kern="0" dirty="0">
                <a:latin typeface="Arial" panose="020B0604020202020204" pitchFamily="34" charset="0"/>
                <a:cs typeface="Arial" panose="020B0604020202020204" pitchFamily="34" charset="0"/>
              </a:rPr>
              <a:t>The best-written job descriptions for reasonable accommodation purposes include:</a:t>
            </a:r>
          </a:p>
          <a:p>
            <a:pPr lvl="1" algn="just">
              <a:lnSpc>
                <a:spcPct val="100000"/>
              </a:lnSpc>
              <a:buClr>
                <a:srgbClr val="000000">
                  <a:lumMod val="65000"/>
                  <a:lumOff val="35000"/>
                </a:srgbClr>
              </a:buClr>
              <a:buSzPct val="80000"/>
              <a:defRPr/>
            </a:pPr>
            <a:r>
              <a:rPr lang="en-US" altLang="en-US" sz="1800" kern="0" dirty="0">
                <a:latin typeface="Arial" panose="020B0604020202020204" pitchFamily="34" charset="0"/>
                <a:cs typeface="Arial" panose="020B0604020202020204" pitchFamily="34" charset="0"/>
              </a:rPr>
              <a:t>Regularly-performed and periodic duties, including frequency, intensity and/or duration.</a:t>
            </a:r>
          </a:p>
          <a:p>
            <a:pPr lvl="1" algn="just">
              <a:lnSpc>
                <a:spcPct val="100000"/>
              </a:lnSpc>
              <a:buClr>
                <a:srgbClr val="000000">
                  <a:lumMod val="65000"/>
                  <a:lumOff val="35000"/>
                </a:srgbClr>
              </a:buClr>
              <a:buSzPct val="80000"/>
              <a:defRPr/>
            </a:pPr>
            <a:r>
              <a:rPr lang="en-US" altLang="en-US" sz="1800" kern="0" dirty="0">
                <a:latin typeface="Arial" panose="020B0604020202020204" pitchFamily="34" charset="0"/>
                <a:cs typeface="Arial" panose="020B0604020202020204" pitchFamily="34" charset="0"/>
              </a:rPr>
              <a:t>Minimum qualifications for education, experience, etc.</a:t>
            </a:r>
          </a:p>
          <a:p>
            <a:pPr lvl="1" algn="just">
              <a:lnSpc>
                <a:spcPct val="100000"/>
              </a:lnSpc>
              <a:buClr>
                <a:srgbClr val="000000">
                  <a:lumMod val="65000"/>
                  <a:lumOff val="35000"/>
                </a:srgbClr>
              </a:buClr>
              <a:buSzPct val="80000"/>
              <a:defRPr/>
            </a:pPr>
            <a:r>
              <a:rPr lang="en-US" altLang="en-US" sz="1800" kern="0" dirty="0">
                <a:latin typeface="Arial" panose="020B0604020202020204" pitchFamily="34" charset="0"/>
                <a:cs typeface="Arial" panose="020B0604020202020204" pitchFamily="34" charset="0"/>
              </a:rPr>
              <a:t>Performance standards.</a:t>
            </a:r>
          </a:p>
          <a:p>
            <a:pPr lvl="1" algn="just">
              <a:lnSpc>
                <a:spcPct val="100000"/>
              </a:lnSpc>
              <a:buClr>
                <a:srgbClr val="000000">
                  <a:lumMod val="65000"/>
                  <a:lumOff val="35000"/>
                </a:srgbClr>
              </a:buClr>
              <a:buSzPct val="80000"/>
              <a:defRPr/>
            </a:pPr>
            <a:r>
              <a:rPr lang="en-US" altLang="en-US" sz="1800" kern="0" dirty="0">
                <a:latin typeface="Arial" panose="020B0604020202020204" pitchFamily="34" charset="0"/>
                <a:cs typeface="Arial" panose="020B0604020202020204" pitchFamily="34" charset="0"/>
              </a:rPr>
              <a:t>Working conditions.</a:t>
            </a:r>
          </a:p>
        </p:txBody>
      </p:sp>
      <p:sp>
        <p:nvSpPr>
          <p:cNvPr id="4" name="Freeform 4">
            <a:extLst>
              <a:ext uri="{FF2B5EF4-FFF2-40B4-BE49-F238E27FC236}">
                <a16:creationId xmlns:a16="http://schemas.microsoft.com/office/drawing/2014/main" id="{3C2D8FDE-5B90-28A1-EF1D-C5666923B654}"/>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27736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61884-2BFE-AFE0-E32E-BCE12D7D4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5F0A7D-4D2A-AEDF-6D02-45E6556930E9}"/>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Choice of Law</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DC221AF4-644D-6D1E-3903-74138AD8E36A}"/>
              </a:ext>
            </a:extLst>
          </p:cNvPr>
          <p:cNvSpPr>
            <a:spLocks noGrp="1"/>
          </p:cNvSpPr>
          <p:nvPr>
            <p:ph idx="1"/>
          </p:nvPr>
        </p:nvSpPr>
        <p:spPr>
          <a:xfrm>
            <a:off x="837982" y="1825625"/>
            <a:ext cx="10512862" cy="3660775"/>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Be aware that many states have their own laws regarding employee pay, reimbursement, break time, leaves, sick time, and more</a:t>
            </a:r>
          </a:p>
          <a:p>
            <a:pPr marL="0" indent="0">
              <a:buNone/>
            </a:pPr>
            <a:endParaRPr lang="en-US" sz="2400" dirty="0">
              <a:solidFill>
                <a:schemeClr val="tx1"/>
              </a:solidFill>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If you have employees working remotely in other states, that may change your legal obligations</a:t>
            </a:r>
          </a:p>
          <a:p>
            <a:pPr marL="0" indent="0">
              <a:buNone/>
            </a:pPr>
            <a:endParaRPr lang="en-US" sz="2400" dirty="0">
              <a:solidFill>
                <a:schemeClr val="tx1"/>
              </a:solidFill>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Determine which state’s rules may apply</a:t>
            </a: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755A135E-119F-D9CC-3AD4-3A6C9CE1754F}"/>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11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0ECE8-B9C2-2146-1EF1-4B5D67454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07A6CC-81A6-8433-326D-AAFF57257D7B}"/>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No Special Contracts!</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2EFE971E-5C19-7452-2510-334933116202}"/>
              </a:ext>
            </a:extLst>
          </p:cNvPr>
          <p:cNvSpPr>
            <a:spLocks noGrp="1"/>
          </p:cNvSpPr>
          <p:nvPr>
            <p:ph idx="1"/>
          </p:nvPr>
        </p:nvSpPr>
        <p:spPr>
          <a:xfrm>
            <a:off x="837982" y="1825625"/>
            <a:ext cx="10512862" cy="3660775"/>
          </a:xfrm>
        </p:spPr>
        <p:txBody>
          <a:bodyPr>
            <a:normAutofit/>
          </a:bodyPr>
          <a:lstStyle/>
          <a:p>
            <a:pPr marL="365760" lvl="1" indent="0">
              <a:buNone/>
            </a:pPr>
            <a:endParaRPr lang="en-US" sz="2400" dirty="0">
              <a:solidFill>
                <a:srgbClr val="212121"/>
              </a:solidFill>
              <a:latin typeface="Calibri" panose="020F0502020204030204" pitchFamily="34" charset="0"/>
              <a:cs typeface="Calibri" panose="020F0502020204030204" pitchFamily="34" charset="0"/>
            </a:endParaRPr>
          </a:p>
          <a:p>
            <a:pPr marL="365760" lvl="1" indent="0" algn="ctr">
              <a:buNone/>
            </a:pPr>
            <a:r>
              <a:rPr lang="en-US" sz="3200" b="0" i="1" dirty="0">
                <a:solidFill>
                  <a:srgbClr val="212121"/>
                </a:solidFill>
                <a:effectLst/>
                <a:latin typeface="Arial" panose="020B0604020202020204" pitchFamily="34" charset="0"/>
                <a:cs typeface="Arial" panose="020B0604020202020204" pitchFamily="34" charset="0"/>
              </a:rPr>
              <a:t>“No person shall by a special contract with an employee or by any other means exempt himself from this section 	or from </a:t>
            </a:r>
            <a:r>
              <a:rPr lang="en-US" sz="3200" b="0" i="1" u="none" strike="noStrike" dirty="0">
                <a:solidFill>
                  <a:srgbClr val="145DA4"/>
                </a:solidFill>
                <a:effectLst/>
                <a:latin typeface="Arial" panose="020B0604020202020204" pitchFamily="34" charset="0"/>
                <a:cs typeface="Arial" panose="020B0604020202020204" pitchFamily="34" charset="0"/>
                <a:hlinkClick r:id="rId3"/>
              </a:rPr>
              <a:t>section one hundred and fifty</a:t>
            </a:r>
            <a:r>
              <a:rPr lang="en-US" sz="3200" b="0" i="1" dirty="0">
                <a:solidFill>
                  <a:srgbClr val="212121"/>
                </a:solidFill>
                <a:effectLst/>
                <a:latin typeface="Arial" panose="020B0604020202020204" pitchFamily="34" charset="0"/>
                <a:cs typeface="Arial" panose="020B0604020202020204" pitchFamily="34" charset="0"/>
              </a:rPr>
              <a:t>.”</a:t>
            </a:r>
            <a:endParaRPr lang="en-US" sz="3200" i="1" dirty="0">
              <a:solidFill>
                <a:schemeClr val="tx1"/>
              </a:solidFill>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C61919A9-389F-100C-D689-93CD00AC6E97}"/>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63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48F79-2C60-5356-594E-6C94534EE1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643C7-FDDD-01B0-2690-8551FF9A96DC}"/>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Information To Be Furnished</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6999B879-80C3-6675-B80B-AB66E868B4DA}"/>
              </a:ext>
            </a:extLst>
          </p:cNvPr>
          <p:cNvSpPr>
            <a:spLocks noGrp="1"/>
          </p:cNvSpPr>
          <p:nvPr>
            <p:ph idx="1"/>
          </p:nvPr>
        </p:nvSpPr>
        <p:spPr>
          <a:xfrm>
            <a:off x="837982" y="1825625"/>
            <a:ext cx="10512862" cy="3660775"/>
          </a:xfrm>
        </p:spPr>
        <p:txBody>
          <a:bodyPr>
            <a:normAutofit/>
          </a:bodyPr>
          <a:lstStyle/>
          <a:p>
            <a:pPr marL="365760" lvl="1" indent="0">
              <a:buNone/>
            </a:pPr>
            <a:endParaRPr lang="en-US" sz="2400" dirty="0">
              <a:solidFill>
                <a:srgbClr val="212121"/>
              </a:solidFill>
              <a:latin typeface="Calibri" panose="020F0502020204030204" pitchFamily="34" charset="0"/>
              <a:cs typeface="Calibri" panose="020F0502020204030204" pitchFamily="34" charset="0"/>
            </a:endParaRPr>
          </a:p>
          <a:p>
            <a:pPr marL="365760" lvl="1" indent="0" algn="ctr">
              <a:buNone/>
            </a:pPr>
            <a:r>
              <a:rPr lang="en-US" sz="3200" dirty="0">
                <a:solidFill>
                  <a:srgbClr val="212121"/>
                </a:solidFill>
                <a:latin typeface="Arial" panose="020B0604020202020204" pitchFamily="34" charset="0"/>
                <a:cs typeface="Arial" panose="020B0604020202020204" pitchFamily="34" charset="0"/>
              </a:rPr>
              <a:t>“</a:t>
            </a:r>
            <a:r>
              <a:rPr lang="en-US" sz="3200" b="0" i="0" dirty="0">
                <a:solidFill>
                  <a:srgbClr val="212121"/>
                </a:solidFill>
                <a:effectLst/>
                <a:latin typeface="Arial" panose="020B0604020202020204" pitchFamily="34" charset="0"/>
                <a:cs typeface="Arial" panose="020B0604020202020204" pitchFamily="34" charset="0"/>
              </a:rPr>
              <a:t>An employer, when paying an employee his wage, shall furnish to such employee a suitable pay slip, check stub or envelope showing the name of the employer, the name of 	the employee, the day, month, year, number of hours 	worked, and hourly rate, and the amounts of deductions 	or increases made for the pay period.”</a:t>
            </a:r>
            <a:endParaRPr lang="en-US" sz="3200" dirty="0">
              <a:solidFill>
                <a:schemeClr val="tx1"/>
              </a:solidFill>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EB33EAA6-FB03-E6E9-7443-E21C028AF017}"/>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1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6B3AD-F0CC-0721-7E5B-E0E4BA34CEE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0FD710-CCD5-AB77-8A0D-8148B41A6E45}"/>
              </a:ext>
            </a:extLst>
          </p:cNvPr>
          <p:cNvSpPr>
            <a:spLocks noGrp="1"/>
          </p:cNvSpPr>
          <p:nvPr>
            <p:ph idx="1"/>
          </p:nvPr>
        </p:nvSpPr>
        <p:spPr>
          <a:xfrm>
            <a:off x="837982" y="1825625"/>
            <a:ext cx="10512862" cy="3660775"/>
          </a:xfrm>
        </p:spPr>
        <p:txBody>
          <a:bodyPr>
            <a:normAutofit/>
          </a:bodyPr>
          <a:lstStyle/>
          <a:p>
            <a:pPr marL="365760" lvl="1" indent="0">
              <a:buNone/>
            </a:pPr>
            <a:endParaRPr lang="en-US" sz="24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Statute of Limitations: </a:t>
            </a:r>
            <a:r>
              <a:rPr lang="en-US" sz="3200" dirty="0">
                <a:latin typeface="Arial" panose="020B0604020202020204" pitchFamily="34" charset="0"/>
                <a:cs typeface="Arial" panose="020B0604020202020204" pitchFamily="34" charset="0"/>
              </a:rPr>
              <a:t>3 years</a:t>
            </a:r>
          </a:p>
          <a:p>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Damages: </a:t>
            </a:r>
            <a:r>
              <a:rPr lang="en-US" sz="3200" dirty="0">
                <a:latin typeface="Arial" panose="020B0604020202020204" pitchFamily="34" charset="0"/>
                <a:cs typeface="Arial" panose="020B0604020202020204" pitchFamily="34" charset="0"/>
              </a:rPr>
              <a:t>treble damages, attorney’s fees, costs</a:t>
            </a:r>
          </a:p>
          <a:p>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Defenses: </a:t>
            </a:r>
            <a:r>
              <a:rPr lang="en-US" sz="3200" dirty="0">
                <a:latin typeface="Arial" panose="020B0604020202020204" pitchFamily="34" charset="0"/>
                <a:cs typeface="Arial" panose="020B0604020202020204" pitchFamily="34" charset="0"/>
              </a:rPr>
              <a:t>none, unless there was no violation</a:t>
            </a: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C474EA53-0CE6-2BA5-FCC1-0A807FDFB95B}"/>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77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07769-F51A-E6C3-0749-3ACA012F9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D1C5E-7668-739A-3627-BB25F9F586F5}"/>
              </a:ext>
            </a:extLst>
          </p:cNvPr>
          <p:cNvSpPr>
            <a:spLocks noGrp="1"/>
          </p:cNvSpPr>
          <p:nvPr>
            <p:ph type="title"/>
          </p:nvPr>
        </p:nvSpPr>
        <p:spPr>
          <a:xfrm>
            <a:off x="369249" y="1104900"/>
            <a:ext cx="6096000" cy="4648200"/>
          </a:xfrm>
        </p:spPr>
        <p:txBody>
          <a:bodyPr anchor="t">
            <a:normAutofit/>
          </a:bodyPr>
          <a:lstStyle/>
          <a:p>
            <a:pPr>
              <a:lnSpc>
                <a:spcPct val="100000"/>
              </a:lnSpc>
            </a:pPr>
            <a:r>
              <a:rPr lang="en-US" sz="4800" b="1" kern="0" dirty="0">
                <a:latin typeface="PT Serif" panose="020A0603040505020204" pitchFamily="18" charset="0"/>
              </a:rPr>
              <a:t>Earned Sick Time Law</a:t>
            </a:r>
          </a:p>
        </p:txBody>
      </p:sp>
      <p:sp>
        <p:nvSpPr>
          <p:cNvPr id="3" name="Freeform 4">
            <a:extLst>
              <a:ext uri="{FF2B5EF4-FFF2-40B4-BE49-F238E27FC236}">
                <a16:creationId xmlns:a16="http://schemas.microsoft.com/office/drawing/2014/main" id="{F8F937FF-5B52-913C-049D-1C27FCED16E9}"/>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5" name="Picture 4" descr="A person with her head in her hand looking at a computer&#10;&#10;Description automatically generated">
            <a:extLst>
              <a:ext uri="{FF2B5EF4-FFF2-40B4-BE49-F238E27FC236}">
                <a16:creationId xmlns:a16="http://schemas.microsoft.com/office/drawing/2014/main" id="{D26B8C1C-A4CA-C848-D9E6-FEF06628E7E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877" y="3429000"/>
            <a:ext cx="12201702" cy="3429000"/>
          </a:xfrm>
          <a:prstGeom prst="rect">
            <a:avLst/>
          </a:prstGeom>
        </p:spPr>
      </p:pic>
    </p:spTree>
    <p:extLst>
      <p:ext uri="{BB962C8B-B14F-4D97-AF65-F5344CB8AC3E}">
        <p14:creationId xmlns:p14="http://schemas.microsoft.com/office/powerpoint/2010/main" val="308393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B354C-03B6-7B00-91BE-5A659FBA8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1B0A5-625D-8DB3-C8D0-49F24BB3E051}"/>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MA Earned Sick Time </a:t>
            </a:r>
            <a:br>
              <a:rPr lang="en-US" sz="4400" b="1" kern="0" dirty="0">
                <a:solidFill>
                  <a:srgbClr val="0070C0"/>
                </a:solidFill>
                <a:latin typeface="PT Serif" panose="020A0603040505020204" pitchFamily="18" charset="0"/>
              </a:rPr>
            </a:br>
            <a:r>
              <a:rPr lang="en-US" sz="2000" b="1" kern="0" dirty="0">
                <a:latin typeface="PT Serif" panose="020A0603040505020204" pitchFamily="18" charset="0"/>
              </a:rPr>
              <a:t>M.G.L. c. 149, § 148C; 940 CMR 33.00</a:t>
            </a:r>
            <a:endParaRPr lang="en-US" sz="20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EC9D00AA-A5AB-0B40-F628-ECC368559190}"/>
              </a:ext>
            </a:extLst>
          </p:cNvPr>
          <p:cNvSpPr>
            <a:spLocks noGrp="1"/>
          </p:cNvSpPr>
          <p:nvPr>
            <p:ph idx="1"/>
          </p:nvPr>
        </p:nvSpPr>
        <p:spPr>
          <a:xfrm>
            <a:off x="837982" y="1825625"/>
            <a:ext cx="11123830" cy="4803775"/>
          </a:xfrm>
        </p:spPr>
        <p:txBody>
          <a:bodyPr>
            <a:normAutofit fontScale="92500" lnSpcReduction="20000"/>
          </a:bodyPr>
          <a:lstStyle/>
          <a:p>
            <a:r>
              <a:rPr lang="en-US" sz="2400" b="1" dirty="0">
                <a:latin typeface="Arial" panose="020B0604020202020204" pitchFamily="34" charset="0"/>
                <a:cs typeface="Arial" panose="020B0604020202020204" pitchFamily="34" charset="0"/>
              </a:rPr>
              <a:t>Employer size</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11+ employees: PAID sick time</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Less than 11 employees, UNPAID sick time</a:t>
            </a:r>
          </a:p>
          <a:p>
            <a:endParaRPr lang="en-US" sz="2400" u="sng"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Total Hours In Benefit Year</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40 hours – must earn at a rate of 1 hour per 30 hours worked </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Need to allow rollover, with limited exceptions</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No need to pay upon separation of employment </a:t>
            </a:r>
          </a:p>
          <a:p>
            <a:endParaRPr lang="en-US" sz="2400" u="sng"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Accrual or Frontload?</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Employer may have employees accrue the time OR may frontload all permissible sick time at the beginning of the benefit year</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Employees start earning / accruing on day 1, but need not be allowed to use until day 90</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If employer frontloads 40 hours, no need to allow rollover </a:t>
            </a: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A3547066-559C-EF8E-C5B7-3BA9056B6877}"/>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16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0D4F4-1BB2-D440-0223-C8EFB959FF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0435D-ADCA-477C-C6F9-A87385AFB828}"/>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MA Earned Sick Time </a:t>
            </a:r>
            <a:br>
              <a:rPr lang="en-US" sz="4400" b="1" kern="0" dirty="0">
                <a:solidFill>
                  <a:srgbClr val="0070C0"/>
                </a:solidFill>
                <a:latin typeface="PT Serif" panose="020A0603040505020204" pitchFamily="18" charset="0"/>
              </a:rPr>
            </a:br>
            <a:r>
              <a:rPr lang="en-US" sz="2000" b="1" kern="0" dirty="0">
                <a:latin typeface="PT Serif" panose="020A0603040505020204" pitchFamily="18" charset="0"/>
              </a:rPr>
              <a:t>M.G.L. c. 149, § 148C; 940 CMR 33.00</a:t>
            </a:r>
            <a:endParaRPr lang="en-US" sz="20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6BFCE09A-52E2-DBF9-BD90-8F85FFF24A05}"/>
              </a:ext>
            </a:extLst>
          </p:cNvPr>
          <p:cNvSpPr>
            <a:spLocks noGrp="1"/>
          </p:cNvSpPr>
          <p:nvPr>
            <p:ph idx="1"/>
          </p:nvPr>
        </p:nvSpPr>
        <p:spPr>
          <a:xfrm>
            <a:off x="837982" y="1825625"/>
            <a:ext cx="11123830" cy="4956175"/>
          </a:xfrm>
        </p:spPr>
        <p:txBody>
          <a:bodyPr>
            <a:normAutofit lnSpcReduction="10000"/>
          </a:bodyPr>
          <a:lstStyle/>
          <a:p>
            <a:pPr marL="0" indent="0">
              <a:buNone/>
            </a:pPr>
            <a:r>
              <a:rPr lang="en-US" sz="2400" b="1" dirty="0">
                <a:latin typeface="Arial" panose="020B0604020202020204" pitchFamily="34" charset="0"/>
                <a:cs typeface="Arial" panose="020B0604020202020204" pitchFamily="34" charset="0"/>
              </a:rPr>
              <a:t>Eligible Reasons For Use Of Sick Time</a:t>
            </a:r>
          </a:p>
          <a:p>
            <a:pPr marL="742950" marR="0" lvl="1" indent="-285750">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care for the employee’s child, spouse, parent, or parent of a spouse, who is suffering from a physical/mental illness, injury, or medical condition;  </a:t>
            </a:r>
          </a:p>
          <a:p>
            <a:pPr marL="742950" marR="0" lvl="1" indent="-285750">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care for the employee’s physical/mental illness, injury, or medical condition; </a:t>
            </a:r>
          </a:p>
          <a:p>
            <a:pPr marL="742950" marR="0" lvl="1" indent="-285750">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attend a routine medical appointment or a routine medical appointment for the employee’s child, spouse, parent, or parent of spouse;</a:t>
            </a:r>
          </a:p>
          <a:p>
            <a:pPr marL="742950" marR="0" lvl="1" indent="-285750">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 address psychological, physical or legal effects of domestic violence; or </a:t>
            </a:r>
          </a:p>
          <a:p>
            <a:pPr marL="742950" marR="0" lvl="1" indent="-285750">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travel to/from appointment, a pharmacy, or other location related to the purpose for which the time was taken.</a:t>
            </a:r>
          </a:p>
          <a:p>
            <a:pPr marL="0" indent="0">
              <a:buNone/>
            </a:pPr>
            <a:endParaRPr lang="en-US" sz="2000" u="sng"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Supporting Documentation</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Absence of more than 24 consecutive hours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Absence of more than 3 consecutive days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Employers may NOT require documentation of illness as condition to use sick time</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Employer MAY require “fitness to duty” certification for employee returning to work </a:t>
            </a:r>
          </a:p>
          <a:p>
            <a:pPr algn="just">
              <a:lnSpc>
                <a:spcPct val="100000"/>
              </a:lnSpc>
              <a:buFont typeface="Wingdings" panose="05000000000000000000" pitchFamily="2" charset="2"/>
              <a:buChar char="§"/>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10709646-3465-17D3-275D-95F31ADFB181}"/>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39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14752-85E3-C807-1924-3A9A3DBEE0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94DD4-706D-C6C7-2779-B74E563C78B3}"/>
              </a:ext>
            </a:extLst>
          </p:cNvPr>
          <p:cNvSpPr>
            <a:spLocks noGrp="1"/>
          </p:cNvSpPr>
          <p:nvPr>
            <p:ph type="title"/>
          </p:nvPr>
        </p:nvSpPr>
        <p:spPr>
          <a:xfrm>
            <a:off x="369249" y="1104900"/>
            <a:ext cx="6096000" cy="4648200"/>
          </a:xfrm>
        </p:spPr>
        <p:txBody>
          <a:bodyPr anchor="t">
            <a:normAutofit/>
          </a:bodyPr>
          <a:lstStyle/>
          <a:p>
            <a:pPr>
              <a:lnSpc>
                <a:spcPct val="100000"/>
              </a:lnSpc>
            </a:pPr>
            <a:r>
              <a:rPr lang="en-US" sz="4800" b="1" kern="0" dirty="0">
                <a:latin typeface="PT Serif" panose="020A0603040505020204" pitchFamily="18" charset="0"/>
              </a:rPr>
              <a:t>Personnel Records Statute</a:t>
            </a:r>
          </a:p>
        </p:txBody>
      </p:sp>
      <p:sp>
        <p:nvSpPr>
          <p:cNvPr id="3" name="Freeform 4">
            <a:extLst>
              <a:ext uri="{FF2B5EF4-FFF2-40B4-BE49-F238E27FC236}">
                <a16:creationId xmlns:a16="http://schemas.microsoft.com/office/drawing/2014/main" id="{AB40191E-3FBA-0D3F-8F2E-8E3C6DC6F1F4}"/>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5" name="Picture 4" descr="Close-up of several files in a file cabinet&#10;&#10;Description automatically generated">
            <a:extLst>
              <a:ext uri="{FF2B5EF4-FFF2-40B4-BE49-F238E27FC236}">
                <a16:creationId xmlns:a16="http://schemas.microsoft.com/office/drawing/2014/main" id="{BF359DFB-2145-7484-2FC0-1ACA1A7D27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30278" y="493202"/>
            <a:ext cx="5158547" cy="6364798"/>
          </a:xfrm>
          <a:prstGeom prst="rect">
            <a:avLst/>
          </a:prstGeom>
        </p:spPr>
      </p:pic>
    </p:spTree>
    <p:extLst>
      <p:ext uri="{BB962C8B-B14F-4D97-AF65-F5344CB8AC3E}">
        <p14:creationId xmlns:p14="http://schemas.microsoft.com/office/powerpoint/2010/main" val="241162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A3A6F-80C9-42E2-913D-CB33F4275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23A82-E72B-08E9-B01A-0DC95E5035CC}"/>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Personnel Records Obligations </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A6DAEB00-87EC-9D36-B85A-D9A2D56551A7}"/>
              </a:ext>
            </a:extLst>
          </p:cNvPr>
          <p:cNvSpPr>
            <a:spLocks noGrp="1"/>
          </p:cNvSpPr>
          <p:nvPr>
            <p:ph idx="1"/>
          </p:nvPr>
        </p:nvSpPr>
        <p:spPr>
          <a:xfrm>
            <a:off x="837982" y="1825625"/>
            <a:ext cx="10512862" cy="3660775"/>
          </a:xfrm>
        </p:spPr>
        <p:txBody>
          <a:bodyPr>
            <a:normAutofit/>
          </a:bodyPr>
          <a:lstStyle/>
          <a:p>
            <a:pPr algn="just">
              <a:lnSpc>
                <a:spcPct val="100000"/>
              </a:lnSpc>
              <a:buFont typeface="Wingdings" panose="05000000000000000000" pitchFamily="2" charset="2"/>
              <a:buChar char="§"/>
            </a:pPr>
            <a:r>
              <a:rPr lang="en-US" sz="2100" kern="0" dirty="0">
                <a:latin typeface="Arial" panose="020B0604020202020204" pitchFamily="34" charset="0"/>
                <a:ea typeface="Calibri" panose="020F0502020204030204" pitchFamily="34" charset="0"/>
                <a:cs typeface="Arial" panose="020B0604020202020204" pitchFamily="34" charset="0"/>
              </a:rPr>
              <a:t>The MA personnel records law, M.G.L. c. 149, § 52C, allows a current or former employee to request a copy of their personnel file upon written request.</a:t>
            </a:r>
          </a:p>
          <a:p>
            <a:pPr marL="0" indent="0" algn="just">
              <a:lnSpc>
                <a:spcPct val="100000"/>
              </a:lnSpc>
              <a:buNone/>
            </a:pPr>
            <a:endParaRPr lang="en-US" sz="2100" kern="0" dirty="0">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100" kern="0" dirty="0">
                <a:latin typeface="Arial" panose="020B0604020202020204" pitchFamily="34" charset="0"/>
                <a:ea typeface="Calibri" panose="020F0502020204030204" pitchFamily="34" charset="0"/>
                <a:cs typeface="Arial" panose="020B0604020202020204" pitchFamily="34" charset="0"/>
              </a:rPr>
              <a:t>Must provide the employee with a paper copy and the opportunity to review records at place of employment during business hours within five business days of the written request. </a:t>
            </a:r>
          </a:p>
          <a:p>
            <a:pPr marL="0" indent="0" algn="just">
              <a:lnSpc>
                <a:spcPct val="100000"/>
              </a:lnSpc>
              <a:buNone/>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rPr>
              <a:t>Employers should allow an employee to submit a rebuttal to any material in their personnel record. </a:t>
            </a:r>
          </a:p>
        </p:txBody>
      </p:sp>
      <p:sp>
        <p:nvSpPr>
          <p:cNvPr id="4" name="Freeform 4">
            <a:extLst>
              <a:ext uri="{FF2B5EF4-FFF2-40B4-BE49-F238E27FC236}">
                <a16:creationId xmlns:a16="http://schemas.microsoft.com/office/drawing/2014/main" id="{120A87A6-92B3-F5E1-4101-CE18A750512C}"/>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5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A3A6F-80C9-42E2-913D-CB33F4275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23A82-E72B-08E9-B01A-0DC95E5035CC}"/>
              </a:ext>
            </a:extLst>
          </p:cNvPr>
          <p:cNvSpPr>
            <a:spLocks noGrp="1"/>
          </p:cNvSpPr>
          <p:nvPr>
            <p:ph type="title"/>
          </p:nvPr>
        </p:nvSpPr>
        <p:spPr>
          <a:xfrm>
            <a:off x="836394" y="838200"/>
            <a:ext cx="9296618" cy="533400"/>
          </a:xfrm>
        </p:spPr>
        <p:txBody>
          <a:bodyPr>
            <a:noAutofit/>
          </a:bodyPr>
          <a:lstStyle/>
          <a:p>
            <a:br>
              <a:rPr lang="en-US" sz="4400" b="1" kern="0" dirty="0">
                <a:latin typeface="PT Serif" panose="020A0603040505020204" pitchFamily="18" charset="0"/>
              </a:rPr>
            </a:br>
            <a:br>
              <a:rPr lang="en-US" sz="4400" b="1" kern="0" dirty="0">
                <a:latin typeface="PT Serif" panose="020A0603040505020204" pitchFamily="18" charset="0"/>
              </a:rPr>
            </a:br>
            <a:r>
              <a:rPr lang="en-US" sz="3600" b="1" i="1" kern="0" dirty="0">
                <a:latin typeface="PT Serif" panose="020A0603040505020204" pitchFamily="18" charset="0"/>
              </a:rPr>
              <a:t>Meehan v. Medical Information Technology, Inc</a:t>
            </a:r>
            <a:r>
              <a:rPr lang="en-US" sz="3600" b="1" kern="0" dirty="0">
                <a:latin typeface="PT Serif" panose="020A0603040505020204" pitchFamily="18" charset="0"/>
              </a:rPr>
              <a:t>., </a:t>
            </a:r>
            <a:r>
              <a:rPr lang="en-US" sz="2400" b="1" kern="0" dirty="0">
                <a:latin typeface="PT Serif" panose="020A0603040505020204" pitchFamily="18" charset="0"/>
              </a:rPr>
              <a:t>488 Mass. 730 (2021)</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A6DAEB00-87EC-9D36-B85A-D9A2D56551A7}"/>
              </a:ext>
            </a:extLst>
          </p:cNvPr>
          <p:cNvSpPr>
            <a:spLocks noGrp="1"/>
          </p:cNvSpPr>
          <p:nvPr>
            <p:ph idx="1"/>
          </p:nvPr>
        </p:nvSpPr>
        <p:spPr>
          <a:xfrm>
            <a:off x="837982" y="2133600"/>
            <a:ext cx="10512862" cy="3352800"/>
          </a:xfrm>
        </p:spPr>
        <p:txBody>
          <a:bodyPr>
            <a:normAutofit fontScale="92500"/>
          </a:bodyPr>
          <a:lstStyle/>
          <a:p>
            <a:pPr algn="just">
              <a:lnSpc>
                <a:spcPct val="100000"/>
              </a:lnSpc>
              <a:buFont typeface="Wingdings" panose="05000000000000000000" pitchFamily="2" charset="2"/>
              <a:buChar char="§"/>
            </a:pPr>
            <a:endParaRPr lang="en-US" sz="2100" kern="0" dirty="0">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dirty="0">
                <a:latin typeface="Arial" panose="020B0604020202020204" pitchFamily="34" charset="0"/>
                <a:cs typeface="Arial" panose="020B0604020202020204" pitchFamily="34" charset="0"/>
              </a:rPr>
              <a:t>Terminating an at-will employee simply for filing a rebuttal constitutes a wrongful discharge in violation of public policy. </a:t>
            </a:r>
          </a:p>
          <a:p>
            <a:pPr algn="just">
              <a:lnSpc>
                <a:spcPct val="100000"/>
              </a:lnSpc>
              <a:buFont typeface="Wingdings" panose="05000000000000000000" pitchFamily="2" charset="2"/>
              <a:buChar char="§"/>
            </a:pPr>
            <a:r>
              <a:rPr lang="en-US" dirty="0">
                <a:latin typeface="Arial" panose="020B0604020202020204" pitchFamily="34" charset="0"/>
                <a:cs typeface="Arial" panose="020B0604020202020204" pitchFamily="34" charset="0"/>
              </a:rPr>
              <a:t>The Plaintiff alleged that the day he sent a rebuttal to his supervisor related to his PIP, his employer terminated his employment. </a:t>
            </a:r>
          </a:p>
          <a:p>
            <a:pPr algn="just">
              <a:lnSpc>
                <a:spcPct val="100000"/>
              </a:lnSpc>
              <a:buFont typeface="Wingdings" panose="05000000000000000000" pitchFamily="2" charset="2"/>
              <a:buChar char="§"/>
            </a:pPr>
            <a:r>
              <a:rPr lang="en-US" dirty="0">
                <a:latin typeface="Arial" panose="020B0604020202020204" pitchFamily="34" charset="0"/>
                <a:cs typeface="Arial" panose="020B0604020202020204" pitchFamily="34" charset="0"/>
              </a:rPr>
              <a:t>The employee did not attach a copy of his rebuttal to his complaint or allege its contents.</a:t>
            </a:r>
            <a:endParaRPr lang="en-US" sz="2100" kern="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0000"/>
              </a:lnSpc>
              <a:buNone/>
            </a:pPr>
            <a:endParaRPr lang="en-US" sz="21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120A87A6-92B3-F5E1-4101-CE18A750512C}"/>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85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E1697-5A6C-A052-8BAE-E768F993A7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AAB53-74B6-A456-17C4-41AA2ED40FD5}"/>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Applications</a:t>
            </a:r>
            <a:r>
              <a:rPr lang="en-US" sz="4400" i="1" kern="0" dirty="0">
                <a:latin typeface="PT Serif" panose="020A0603040505020204" pitchFamily="18" charset="0"/>
              </a:rPr>
              <a:t>	</a:t>
            </a:r>
          </a:p>
        </p:txBody>
      </p:sp>
      <p:sp>
        <p:nvSpPr>
          <p:cNvPr id="3" name="Content Placeholder 2">
            <a:extLst>
              <a:ext uri="{FF2B5EF4-FFF2-40B4-BE49-F238E27FC236}">
                <a16:creationId xmlns:a16="http://schemas.microsoft.com/office/drawing/2014/main" id="{C936C4EC-309F-E324-65F7-575AC525D924}"/>
              </a:ext>
            </a:extLst>
          </p:cNvPr>
          <p:cNvSpPr>
            <a:spLocks noGrp="1"/>
          </p:cNvSpPr>
          <p:nvPr>
            <p:ph idx="1"/>
          </p:nvPr>
        </p:nvSpPr>
        <p:spPr>
          <a:xfrm>
            <a:off x="837981" y="1600200"/>
            <a:ext cx="10512862" cy="5029200"/>
          </a:xfrm>
        </p:spPr>
        <p:txBody>
          <a:bodyPr>
            <a:normAutofit/>
          </a:bodyPr>
          <a:lstStyle/>
          <a:p>
            <a:pPr algn="just">
              <a:lnSpc>
                <a:spcPct val="100000"/>
              </a:lnSpc>
              <a:buFont typeface="Wingdings" panose="05000000000000000000" pitchFamily="2" charset="2"/>
              <a:buChar char="§"/>
            </a:pPr>
            <a:r>
              <a:rPr lang="en-US" altLang="en-US" sz="2200" kern="0" dirty="0">
                <a:latin typeface="Arial" panose="020B0604020202020204" pitchFamily="34" charset="0"/>
                <a:cs typeface="Arial" panose="020B0604020202020204" pitchFamily="34" charset="0"/>
              </a:rPr>
              <a:t>Employment applications must include a statement that Massachusetts employers CANNOT ask an applicant to take a lie detector test as a condition of employment. </a:t>
            </a:r>
          </a:p>
          <a:p>
            <a:pPr marL="457063" lvl="1" indent="0" algn="just">
              <a:lnSpc>
                <a:spcPct val="100000"/>
              </a:lnSpc>
              <a:spcBef>
                <a:spcPts val="0"/>
              </a:spcBef>
              <a:buNone/>
            </a:pPr>
            <a:endParaRPr lang="en-US" altLang="en-US" sz="1800" b="1" u="sng" kern="0" cap="small" dirty="0">
              <a:latin typeface="Arial" panose="020B0604020202020204" pitchFamily="34" charset="0"/>
              <a:cs typeface="Arial" panose="020B0604020202020204" pitchFamily="34" charset="0"/>
            </a:endParaRPr>
          </a:p>
          <a:p>
            <a:pPr marL="457063" lvl="1" indent="0" algn="just">
              <a:lnSpc>
                <a:spcPct val="100000"/>
              </a:lnSpc>
              <a:buNone/>
            </a:pPr>
            <a:r>
              <a:rPr lang="en-US" altLang="en-US" sz="2000" b="1" u="sng" kern="0" cap="small" dirty="0">
                <a:latin typeface="Arial" panose="020B0604020202020204" pitchFamily="34" charset="0"/>
                <a:cs typeface="Arial" panose="020B0604020202020204" pitchFamily="34" charset="0"/>
              </a:rPr>
              <a:t>sample state-compliant language</a:t>
            </a:r>
            <a:r>
              <a:rPr lang="en-US" altLang="en-US" sz="2000" b="1" kern="0" cap="small" dirty="0">
                <a:latin typeface="Arial" panose="020B0604020202020204" pitchFamily="34" charset="0"/>
                <a:cs typeface="Arial" panose="020B0604020202020204" pitchFamily="34" charset="0"/>
              </a:rPr>
              <a:t>:</a:t>
            </a:r>
          </a:p>
          <a:p>
            <a:pPr marL="502783" lvl="1" indent="0">
              <a:buNone/>
              <a:defRPr/>
            </a:pPr>
            <a:r>
              <a:rPr lang="en-US" altLang="en-US" sz="1400" i="1" kern="0" dirty="0">
                <a:latin typeface="Arial" panose="020B0604020202020204" pitchFamily="34" charset="0"/>
                <a:cs typeface="Arial" panose="020B0604020202020204" pitchFamily="34" charset="0"/>
              </a:rPr>
              <a:t>	</a:t>
            </a:r>
            <a:r>
              <a:rPr lang="en-US" altLang="en-US" sz="1800" i="1" kern="0" dirty="0">
                <a:latin typeface="Arial" panose="020B0604020202020204" pitchFamily="34" charset="0"/>
                <a:cs typeface="Arial" panose="020B0604020202020204" pitchFamily="34" charset="0"/>
              </a:rPr>
              <a:t>It is unlawful in Massachusetts to require or administer a lie detector test as a condition of 	employment or continued employment.  An employer who violates this law shall be subject to 	criminal penalties and civil liability. </a:t>
            </a:r>
          </a:p>
          <a:p>
            <a:pPr marL="45720" indent="0">
              <a:buNone/>
              <a:defRPr/>
            </a:pPr>
            <a:endParaRPr lang="en-US" altLang="en-US" sz="2200" kern="0" dirty="0">
              <a:latin typeface="Arial" panose="020B0604020202020204" pitchFamily="34" charset="0"/>
              <a:cs typeface="Arial" panose="020B0604020202020204" pitchFamily="34" charset="0"/>
            </a:endParaRPr>
          </a:p>
          <a:p>
            <a:pPr marL="388620" indent="-342900">
              <a:defRPr/>
            </a:pPr>
            <a:r>
              <a:rPr lang="en-US" altLang="en-US" sz="2200" kern="0" dirty="0">
                <a:latin typeface="Arial" panose="020B0604020202020204" pitchFamily="34" charset="0"/>
                <a:cs typeface="Arial" panose="020B0604020202020204" pitchFamily="34" charset="0"/>
              </a:rPr>
              <a:t>Employment applications requesting work experience must include a statement allowing the applicant to report volunteer work.</a:t>
            </a:r>
          </a:p>
          <a:p>
            <a:pPr marL="45720" indent="0">
              <a:lnSpc>
                <a:spcPct val="100000"/>
              </a:lnSpc>
              <a:spcBef>
                <a:spcPts val="0"/>
              </a:spcBef>
              <a:buNone/>
              <a:defRPr/>
            </a:pPr>
            <a:endParaRPr lang="en-US" altLang="en-US" sz="2200" kern="0" dirty="0">
              <a:latin typeface="Arial" panose="020B0604020202020204" pitchFamily="34" charset="0"/>
              <a:cs typeface="Arial" panose="020B0604020202020204" pitchFamily="34" charset="0"/>
            </a:endParaRPr>
          </a:p>
          <a:p>
            <a:pPr marL="457063" lvl="1" indent="0" algn="just">
              <a:lnSpc>
                <a:spcPct val="100000"/>
              </a:lnSpc>
              <a:buNone/>
              <a:defRPr/>
            </a:pPr>
            <a:r>
              <a:rPr lang="en-US" altLang="en-US" sz="2000" b="1" u="sng" kern="0" cap="small" dirty="0">
                <a:latin typeface="Arial" panose="020B0604020202020204" pitchFamily="34" charset="0"/>
                <a:cs typeface="Arial" panose="020B0604020202020204" pitchFamily="34" charset="0"/>
              </a:rPr>
              <a:t>sample state-compliant language:</a:t>
            </a:r>
          </a:p>
          <a:p>
            <a:pPr marL="45720" indent="0">
              <a:lnSpc>
                <a:spcPct val="100000"/>
              </a:lnSpc>
              <a:buNone/>
              <a:defRPr/>
            </a:pPr>
            <a:r>
              <a:rPr lang="en-US" altLang="en-US" sz="1800" dirty="0">
                <a:solidFill>
                  <a:schemeClr val="tx1"/>
                </a:solidFill>
                <a:latin typeface="Arial" panose="020B0604020202020204" pitchFamily="34" charset="0"/>
                <a:cs typeface="Arial" panose="020B0604020202020204" pitchFamily="34" charset="0"/>
              </a:rPr>
              <a:t>	</a:t>
            </a:r>
            <a:r>
              <a:rPr lang="en-US" altLang="en-US" sz="1800" i="1" dirty="0">
                <a:solidFill>
                  <a:schemeClr val="tx1"/>
                </a:solidFill>
                <a:latin typeface="Arial" panose="020B0604020202020204" pitchFamily="34" charset="0"/>
                <a:cs typeface="Arial" panose="020B0604020202020204" pitchFamily="34" charset="0"/>
              </a:rPr>
              <a:t>You may include verified volunteer work in the work experience section of this application. </a:t>
            </a: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0A9E7870-1667-4B2F-5264-0A617BD6B2C1}"/>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261743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6E5DC-4426-AFC9-53A8-2246C7CF6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93C70-90FF-BA14-3449-CA731B08E126}"/>
              </a:ext>
            </a:extLst>
          </p:cNvPr>
          <p:cNvSpPr>
            <a:spLocks noGrp="1"/>
          </p:cNvSpPr>
          <p:nvPr>
            <p:ph type="title"/>
          </p:nvPr>
        </p:nvSpPr>
        <p:spPr>
          <a:xfrm>
            <a:off x="369249" y="1104900"/>
            <a:ext cx="6096000" cy="4648200"/>
          </a:xfrm>
        </p:spPr>
        <p:txBody>
          <a:bodyPr anchor="t">
            <a:normAutofit/>
          </a:bodyPr>
          <a:lstStyle/>
          <a:p>
            <a:pPr>
              <a:lnSpc>
                <a:spcPct val="100000"/>
              </a:lnSpc>
            </a:pPr>
            <a:r>
              <a:rPr lang="en-US" sz="4800" b="1" kern="0" dirty="0">
                <a:latin typeface="PT Serif" panose="020A0603040505020204" pitchFamily="18" charset="0"/>
              </a:rPr>
              <a:t>Severance Considerations</a:t>
            </a:r>
          </a:p>
        </p:txBody>
      </p:sp>
      <p:sp>
        <p:nvSpPr>
          <p:cNvPr id="3" name="Freeform 4">
            <a:extLst>
              <a:ext uri="{FF2B5EF4-FFF2-40B4-BE49-F238E27FC236}">
                <a16:creationId xmlns:a16="http://schemas.microsoft.com/office/drawing/2014/main" id="{44167655-7F97-29EB-7CDB-608DAD77E82C}"/>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14" name="Picture 13" descr="A person holding a box and talking on the phone">
            <a:extLst>
              <a:ext uri="{FF2B5EF4-FFF2-40B4-BE49-F238E27FC236}">
                <a16:creationId xmlns:a16="http://schemas.microsoft.com/office/drawing/2014/main" id="{D7778B14-FBBD-B597-6C03-30B7C2AAC15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16800" y="493202"/>
            <a:ext cx="4772025" cy="6364798"/>
          </a:xfrm>
          <a:prstGeom prst="rect">
            <a:avLst/>
          </a:prstGeom>
        </p:spPr>
      </p:pic>
    </p:spTree>
    <p:extLst>
      <p:ext uri="{BB962C8B-B14F-4D97-AF65-F5344CB8AC3E}">
        <p14:creationId xmlns:p14="http://schemas.microsoft.com/office/powerpoint/2010/main" val="8280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4E94A-F7FC-57B3-DAAD-0739281A12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EBB3B-5C28-7D33-BAD3-40ED6B23AEE1}"/>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Assessment Toolkit</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265C39A5-630D-F065-B97E-994858A20147}"/>
              </a:ext>
            </a:extLst>
          </p:cNvPr>
          <p:cNvSpPr>
            <a:spLocks noGrp="1"/>
          </p:cNvSpPr>
          <p:nvPr>
            <p:ph idx="1"/>
          </p:nvPr>
        </p:nvSpPr>
        <p:spPr>
          <a:xfrm>
            <a:off x="837982" y="1524001"/>
            <a:ext cx="10512862" cy="5105400"/>
          </a:xfrm>
        </p:spPr>
        <p:txBody>
          <a:bodyPr>
            <a:normAutofit/>
          </a:bodyPr>
          <a:lstStyle/>
          <a:p>
            <a:pPr algn="just">
              <a:lnSpc>
                <a:spcPct val="100000"/>
              </a:lnSpc>
              <a:buFont typeface="Wingdings" panose="05000000000000000000" pitchFamily="2" charset="2"/>
              <a:buChar char="§"/>
            </a:pPr>
            <a:r>
              <a:rPr lang="en-US" sz="2100" b="1" kern="0" dirty="0">
                <a:solidFill>
                  <a:schemeClr val="tx1"/>
                </a:solidFill>
                <a:latin typeface="Arial" panose="020B0604020202020204" pitchFamily="34" charset="0"/>
                <a:ea typeface="Calibri" panose="020F0502020204030204" pitchFamily="34" charset="0"/>
                <a:cs typeface="Arial" panose="020B0604020202020204" pitchFamily="34" charset="0"/>
              </a:rPr>
              <a:t>STEP #</a:t>
            </a:r>
            <a:r>
              <a:rPr lang="en-US" sz="2100" b="1" kern="0" dirty="0">
                <a:latin typeface="Arial" panose="020B0604020202020204" pitchFamily="34" charset="0"/>
                <a:ea typeface="Calibri" panose="020F0502020204030204" pitchFamily="34" charset="0"/>
                <a:cs typeface="Arial" panose="020B0604020202020204" pitchFamily="34" charset="0"/>
              </a:rPr>
              <a:t> 1: Assess Potential Risk</a:t>
            </a:r>
          </a:p>
          <a:p>
            <a:pPr lvl="2">
              <a:lnSpc>
                <a:spcPct val="150000"/>
              </a:lnSpc>
              <a:spcBef>
                <a:spcPts val="0"/>
              </a:spcBef>
              <a:buFont typeface="Wingdings" panose="05000000000000000000" pitchFamily="2" charset="2"/>
              <a:buChar char="q"/>
            </a:pPr>
            <a:r>
              <a:rPr lang="en-US" sz="2000" kern="100" dirty="0">
                <a:effectLst/>
                <a:latin typeface="Arial" panose="020B0604020202020204" pitchFamily="34" charset="0"/>
                <a:ea typeface="Calibri" panose="020F0502020204030204" pitchFamily="34" charset="0"/>
                <a:cs typeface="Arial" panose="020B0604020202020204" pitchFamily="34" charset="0"/>
              </a:rPr>
              <a:t>Protected class(es)?</a:t>
            </a:r>
          </a:p>
          <a:p>
            <a:pPr lvl="2">
              <a:lnSpc>
                <a:spcPct val="150000"/>
              </a:lnSpc>
              <a:spcBef>
                <a:spcPts val="0"/>
              </a:spcBef>
              <a:buFont typeface="Wingdings" panose="05000000000000000000" pitchFamily="2" charset="2"/>
              <a:buChar char="q"/>
            </a:pPr>
            <a:r>
              <a:rPr lang="en-US" sz="2000" kern="100" dirty="0">
                <a:latin typeface="Arial" panose="020B0604020202020204" pitchFamily="34" charset="0"/>
                <a:ea typeface="Calibri" panose="020F0502020204030204" pitchFamily="34" charset="0"/>
                <a:cs typeface="Arial" panose="020B0604020202020204" pitchFamily="34" charset="0"/>
              </a:rPr>
              <a:t>Leave of absence?</a:t>
            </a:r>
          </a:p>
          <a:p>
            <a:pPr lvl="3">
              <a:lnSpc>
                <a:spcPct val="150000"/>
              </a:lnSpc>
              <a:spcBef>
                <a:spcPts val="0"/>
              </a:spcBef>
              <a:buFont typeface="Wingdings" panose="05000000000000000000" pitchFamily="2" charset="2"/>
              <a:buChar char="Ø"/>
            </a:pPr>
            <a:r>
              <a:rPr lang="en-US" sz="2000" kern="100" dirty="0">
                <a:latin typeface="Arial" panose="020B0604020202020204" pitchFamily="34" charset="0"/>
                <a:ea typeface="Calibri" panose="020F0502020204030204" pitchFamily="34" charset="0"/>
                <a:cs typeface="Arial" panose="020B0604020202020204" pitchFamily="34" charset="0"/>
              </a:rPr>
              <a:t>PFMLA has been key consideration for MA employers. Let’s discuss.</a:t>
            </a:r>
          </a:p>
          <a:p>
            <a:pPr lvl="2">
              <a:lnSpc>
                <a:spcPct val="150000"/>
              </a:lnSpc>
              <a:spcBef>
                <a:spcPts val="0"/>
              </a:spcBef>
              <a:buFont typeface="Wingdings" panose="05000000000000000000" pitchFamily="2" charset="2"/>
              <a:buChar char="q"/>
            </a:pPr>
            <a:r>
              <a:rPr lang="en-US" sz="2000" kern="100" dirty="0">
                <a:effectLst/>
                <a:latin typeface="Arial" panose="020B0604020202020204" pitchFamily="34" charset="0"/>
                <a:ea typeface="Calibri" panose="020F0502020204030204" pitchFamily="34" charset="0"/>
                <a:cs typeface="Arial" panose="020B0604020202020204" pitchFamily="34" charset="0"/>
              </a:rPr>
              <a:t>Disclose need for leave, even if in the future?</a:t>
            </a:r>
          </a:p>
          <a:p>
            <a:pPr lvl="2">
              <a:lnSpc>
                <a:spcPct val="150000"/>
              </a:lnSpc>
              <a:spcBef>
                <a:spcPts val="0"/>
              </a:spcBef>
              <a:buFont typeface="Wingdings" panose="05000000000000000000" pitchFamily="2" charset="2"/>
              <a:buChar char="q"/>
            </a:pPr>
            <a:r>
              <a:rPr lang="en-US" sz="2000" kern="100" dirty="0">
                <a:latin typeface="Arial" panose="020B0604020202020204" pitchFamily="34" charset="0"/>
                <a:ea typeface="Calibri" panose="020F0502020204030204" pitchFamily="34" charset="0"/>
                <a:cs typeface="Arial" panose="020B0604020202020204" pitchFamily="34" charset="0"/>
              </a:rPr>
              <a:t>Worker’s comp?</a:t>
            </a:r>
          </a:p>
          <a:p>
            <a:pPr lvl="2">
              <a:lnSpc>
                <a:spcPct val="150000"/>
              </a:lnSpc>
              <a:spcBef>
                <a:spcPts val="0"/>
              </a:spcBef>
              <a:buFont typeface="Wingdings" panose="05000000000000000000" pitchFamily="2" charset="2"/>
              <a:buChar char="q"/>
            </a:pPr>
            <a:r>
              <a:rPr lang="en-US" sz="2000" kern="100" dirty="0">
                <a:effectLst/>
                <a:latin typeface="Arial" panose="020B0604020202020204" pitchFamily="34" charset="0"/>
                <a:ea typeface="Calibri" panose="020F0502020204030204" pitchFamily="34" charset="0"/>
                <a:cs typeface="Arial" panose="020B0604020202020204" pitchFamily="34" charset="0"/>
              </a:rPr>
              <a:t>Workplace injury?</a:t>
            </a:r>
          </a:p>
          <a:p>
            <a:pPr lvl="2">
              <a:lnSpc>
                <a:spcPct val="150000"/>
              </a:lnSpc>
              <a:spcBef>
                <a:spcPts val="0"/>
              </a:spcBef>
              <a:buFont typeface="Wingdings" panose="05000000000000000000" pitchFamily="2" charset="2"/>
              <a:buChar char="q"/>
            </a:pPr>
            <a:r>
              <a:rPr lang="en-US" sz="2000" kern="100" dirty="0">
                <a:latin typeface="Arial" panose="020B0604020202020204" pitchFamily="34" charset="0"/>
                <a:ea typeface="Calibri" panose="020F0502020204030204" pitchFamily="34" charset="0"/>
                <a:cs typeface="Arial" panose="020B0604020202020204" pitchFamily="34" charset="0"/>
              </a:rPr>
              <a:t>Reported any concerns?</a:t>
            </a:r>
          </a:p>
          <a:p>
            <a:pPr lvl="2">
              <a:lnSpc>
                <a:spcPct val="150000"/>
              </a:lnSpc>
              <a:spcBef>
                <a:spcPts val="0"/>
              </a:spcBef>
              <a:buFont typeface="Wingdings" panose="05000000000000000000" pitchFamily="2" charset="2"/>
              <a:buChar char="q"/>
            </a:pPr>
            <a:r>
              <a:rPr lang="en-US" sz="2000" kern="100" dirty="0">
                <a:effectLst/>
                <a:latin typeface="Arial" panose="020B0604020202020204" pitchFamily="34" charset="0"/>
                <a:ea typeface="Calibri" panose="020F0502020204030204" pitchFamily="34" charset="0"/>
                <a:cs typeface="Arial" panose="020B0604020202020204" pitchFamily="34" charset="0"/>
              </a:rPr>
              <a:t>Exercise statutory right?</a:t>
            </a:r>
          </a:p>
          <a:p>
            <a:pPr lvl="2">
              <a:lnSpc>
                <a:spcPct val="150000"/>
              </a:lnSpc>
              <a:spcBef>
                <a:spcPts val="0"/>
              </a:spcBef>
              <a:buFont typeface="Wingdings" panose="05000000000000000000" pitchFamily="2" charset="2"/>
              <a:buChar char="q"/>
            </a:pPr>
            <a:r>
              <a:rPr lang="en-US" sz="2000" kern="100" dirty="0">
                <a:effectLst/>
                <a:latin typeface="Arial" panose="020B0604020202020204" pitchFamily="34" charset="0"/>
                <a:ea typeface="Calibri" panose="020F0502020204030204" pitchFamily="34" charset="0"/>
                <a:cs typeface="Arial" panose="020B0604020202020204" pitchFamily="34" charset="0"/>
              </a:rPr>
              <a:t>Requested reasonable accommodation?</a:t>
            </a:r>
          </a:p>
          <a:p>
            <a:pPr lvl="1" algn="just">
              <a:lnSpc>
                <a:spcPct val="100000"/>
              </a:lnSpc>
              <a:buFont typeface="Wingdings" panose="05000000000000000000" pitchFamily="2" charset="2"/>
              <a:buChar char="§"/>
            </a:pPr>
            <a:endParaRPr lang="en-US" sz="1700" b="1"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7C158987-E2B6-E195-10A6-ED3F98619089}"/>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64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E35A2-507F-158A-2D4D-60A30FA00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7BAB4A-4120-3A58-F648-DF91FF38275D}"/>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Assessment Toolkit</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C6609D71-7D8B-9DC3-C450-A30258326399}"/>
              </a:ext>
            </a:extLst>
          </p:cNvPr>
          <p:cNvSpPr>
            <a:spLocks noGrp="1"/>
          </p:cNvSpPr>
          <p:nvPr>
            <p:ph idx="1"/>
          </p:nvPr>
        </p:nvSpPr>
        <p:spPr>
          <a:xfrm>
            <a:off x="837982" y="1825625"/>
            <a:ext cx="10512862" cy="4498975"/>
          </a:xfrm>
        </p:spPr>
        <p:txBody>
          <a:bodyPr>
            <a:normAutofit/>
          </a:bodyPr>
          <a:lstStyle/>
          <a:p>
            <a:pPr algn="just">
              <a:lnSpc>
                <a:spcPct val="100000"/>
              </a:lnSpc>
              <a:buFont typeface="Wingdings" panose="05000000000000000000" pitchFamily="2" charset="2"/>
              <a:buChar char="§"/>
            </a:pPr>
            <a:r>
              <a:rPr lang="en-US" sz="2100" b="1" kern="0" dirty="0">
                <a:solidFill>
                  <a:schemeClr val="tx1"/>
                </a:solidFill>
                <a:latin typeface="Arial" panose="020B0604020202020204" pitchFamily="34" charset="0"/>
                <a:ea typeface="Calibri" panose="020F0502020204030204" pitchFamily="34" charset="0"/>
                <a:cs typeface="Arial" panose="020B0604020202020204" pitchFamily="34" charset="0"/>
              </a:rPr>
              <a:t>STEP #</a:t>
            </a:r>
            <a:r>
              <a:rPr lang="en-US" sz="2100" b="1" kern="0" dirty="0">
                <a:latin typeface="Arial" panose="020B0604020202020204" pitchFamily="34" charset="0"/>
                <a:ea typeface="Calibri" panose="020F0502020204030204" pitchFamily="34" charset="0"/>
                <a:cs typeface="Arial" panose="020B0604020202020204" pitchFamily="34" charset="0"/>
              </a:rPr>
              <a:t> 2: Employment Agreement?</a:t>
            </a:r>
          </a:p>
          <a:p>
            <a:pPr lvl="1" algn="just">
              <a:lnSpc>
                <a:spcPct val="100000"/>
              </a:lnSpc>
              <a:buFont typeface="Wingdings" panose="05000000000000000000" pitchFamily="2" charset="2"/>
              <a:buChar char="§"/>
            </a:pPr>
            <a:r>
              <a:rPr lang="en-US" sz="2000" kern="0" dirty="0">
                <a:latin typeface="Arial" panose="020B0604020202020204" pitchFamily="34" charset="0"/>
                <a:ea typeface="Calibri" panose="020F0502020204030204" pitchFamily="34" charset="0"/>
                <a:cs typeface="Arial" panose="020B0604020202020204" pitchFamily="34" charset="0"/>
              </a:rPr>
              <a:t>If yes, ensure termination provisions are followed </a:t>
            </a:r>
          </a:p>
          <a:p>
            <a:pPr lvl="2" algn="just">
              <a:lnSpc>
                <a:spcPct val="100000"/>
              </a:lnSpc>
              <a:buFont typeface="Wingdings" panose="05000000000000000000" pitchFamily="2" charset="2"/>
              <a:buChar char="Ø"/>
            </a:pPr>
            <a:r>
              <a:rPr lang="en-US" sz="2000" kern="0" dirty="0">
                <a:latin typeface="Arial" panose="020B0604020202020204" pitchFamily="34" charset="0"/>
                <a:ea typeface="Calibri" panose="020F0502020204030204" pitchFamily="34" charset="0"/>
                <a:cs typeface="Arial" panose="020B0604020202020204" pitchFamily="34" charset="0"/>
              </a:rPr>
              <a:t>notice?</a:t>
            </a:r>
          </a:p>
          <a:p>
            <a:pPr lvl="2" algn="just">
              <a:lnSpc>
                <a:spcPct val="100000"/>
              </a:lnSpc>
              <a:buFont typeface="Wingdings" panose="05000000000000000000" pitchFamily="2" charset="2"/>
              <a:buChar char="Ø"/>
            </a:pPr>
            <a:r>
              <a:rPr lang="en-US" sz="2000" kern="0" dirty="0">
                <a:latin typeface="Arial" panose="020B0604020202020204" pitchFamily="34" charset="0"/>
                <a:ea typeface="Calibri" panose="020F0502020204030204" pitchFamily="34" charset="0"/>
                <a:cs typeface="Arial" panose="020B0604020202020204" pitchFamily="34" charset="0"/>
              </a:rPr>
              <a:t>cause?</a:t>
            </a:r>
          </a:p>
          <a:p>
            <a:pPr lvl="2" algn="just">
              <a:lnSpc>
                <a:spcPct val="100000"/>
              </a:lnSpc>
              <a:buFont typeface="Wingdings" panose="05000000000000000000" pitchFamily="2" charset="2"/>
              <a:buChar char="Ø"/>
            </a:pPr>
            <a:r>
              <a:rPr lang="en-US" sz="2000" kern="0" dirty="0">
                <a:latin typeface="Arial" panose="020B0604020202020204" pitchFamily="34" charset="0"/>
                <a:ea typeface="Calibri" panose="020F0502020204030204" pitchFamily="34" charset="0"/>
                <a:cs typeface="Arial" panose="020B0604020202020204" pitchFamily="34" charset="0"/>
              </a:rPr>
              <a:t>good reason?</a:t>
            </a:r>
          </a:p>
          <a:p>
            <a:pPr lvl="2" algn="just">
              <a:lnSpc>
                <a:spcPct val="100000"/>
              </a:lnSpc>
              <a:buFont typeface="Wingdings" panose="05000000000000000000" pitchFamily="2" charset="2"/>
              <a:buChar char="Ø"/>
            </a:pPr>
            <a:r>
              <a:rPr lang="en-US" sz="2000" kern="0" dirty="0">
                <a:latin typeface="Arial" panose="020B0604020202020204" pitchFamily="34" charset="0"/>
                <a:ea typeface="Calibri" panose="020F0502020204030204" pitchFamily="34" charset="0"/>
                <a:cs typeface="Arial" panose="020B0604020202020204" pitchFamily="34" charset="0"/>
              </a:rPr>
              <a:t>severance?</a:t>
            </a:r>
          </a:p>
          <a:p>
            <a:pPr lvl="2" algn="just">
              <a:lnSpc>
                <a:spcPct val="100000"/>
              </a:lnSpc>
              <a:buFont typeface="Wingdings" panose="05000000000000000000" pitchFamily="2" charset="2"/>
              <a:buChar char="Ø"/>
            </a:pPr>
            <a:r>
              <a:rPr lang="en-US" sz="2000" kern="0" dirty="0">
                <a:latin typeface="Arial" panose="020B0604020202020204" pitchFamily="34" charset="0"/>
                <a:ea typeface="Calibri" panose="020F0502020204030204" pitchFamily="34" charset="0"/>
                <a:cs typeface="Arial" panose="020B0604020202020204" pitchFamily="34" charset="0"/>
              </a:rPr>
              <a:t>others?</a:t>
            </a:r>
          </a:p>
          <a:p>
            <a:pPr marL="0" indent="0" algn="just">
              <a:lnSpc>
                <a:spcPct val="100000"/>
              </a:lnSpc>
              <a:buNone/>
            </a:pPr>
            <a:endParaRPr lang="en-US" sz="2100" b="1" kern="0" dirty="0">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100" b="1" kern="0" dirty="0">
                <a:solidFill>
                  <a:schemeClr val="tx1"/>
                </a:solidFill>
                <a:latin typeface="Arial" panose="020B0604020202020204" pitchFamily="34" charset="0"/>
                <a:ea typeface="Calibri" panose="020F0502020204030204" pitchFamily="34" charset="0"/>
                <a:cs typeface="Arial" panose="020B0604020202020204" pitchFamily="34" charset="0"/>
              </a:rPr>
              <a:t>STEP # </a:t>
            </a:r>
            <a:r>
              <a:rPr lang="en-US" sz="2100" b="1" kern="0" dirty="0">
                <a:latin typeface="Arial" panose="020B0604020202020204" pitchFamily="34" charset="0"/>
                <a:ea typeface="Calibri" panose="020F0502020204030204" pitchFamily="34" charset="0"/>
                <a:cs typeface="Arial" panose="020B0604020202020204" pitchFamily="34" charset="0"/>
              </a:rPr>
              <a:t>3: Assess Consistency</a:t>
            </a:r>
          </a:p>
          <a:p>
            <a:pPr lvl="1" algn="just">
              <a:lnSpc>
                <a:spcPct val="100000"/>
              </a:lnSpc>
              <a:buFont typeface="Wingdings" panose="05000000000000000000" pitchFamily="2" charset="2"/>
              <a:buChar char="§"/>
            </a:pPr>
            <a:r>
              <a:rPr lang="en-US" sz="1700" kern="0" dirty="0">
                <a:latin typeface="Arial" panose="020B0604020202020204" pitchFamily="34" charset="0"/>
                <a:ea typeface="Calibri" panose="020F0502020204030204" pitchFamily="34" charset="0"/>
                <a:cs typeface="Arial" panose="020B0604020202020204" pitchFamily="34" charset="0"/>
              </a:rPr>
              <a:t>Application of company policy?</a:t>
            </a:r>
          </a:p>
          <a:p>
            <a:pPr lvl="1" algn="just">
              <a:lnSpc>
                <a:spcPct val="100000"/>
              </a:lnSpc>
              <a:buFont typeface="Wingdings" panose="05000000000000000000" pitchFamily="2" charset="2"/>
              <a:buChar char="§"/>
            </a:pPr>
            <a:r>
              <a:rPr lang="en-US" sz="1700" kern="0" dirty="0">
                <a:solidFill>
                  <a:schemeClr val="tx1"/>
                </a:solidFill>
                <a:latin typeface="Arial" panose="020B0604020202020204" pitchFamily="34" charset="0"/>
                <a:ea typeface="Calibri" panose="020F0502020204030204" pitchFamily="34" charset="0"/>
                <a:cs typeface="Arial" panose="020B0604020202020204" pitchFamily="34" charset="0"/>
              </a:rPr>
              <a:t>Similar issue re: other employees?</a:t>
            </a:r>
          </a:p>
        </p:txBody>
      </p:sp>
      <p:sp>
        <p:nvSpPr>
          <p:cNvPr id="4" name="Freeform 4">
            <a:extLst>
              <a:ext uri="{FF2B5EF4-FFF2-40B4-BE49-F238E27FC236}">
                <a16:creationId xmlns:a16="http://schemas.microsoft.com/office/drawing/2014/main" id="{B212E954-1FCC-8EE4-95D2-2C873CF070A3}"/>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3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55B3B-040D-85B7-A904-0E20B45C6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EC258-AC26-65CE-2D8C-F676639AD6EE}"/>
              </a:ext>
            </a:extLst>
          </p:cNvPr>
          <p:cNvSpPr>
            <a:spLocks noGrp="1"/>
          </p:cNvSpPr>
          <p:nvPr>
            <p:ph type="title"/>
          </p:nvPr>
        </p:nvSpPr>
        <p:spPr>
          <a:xfrm>
            <a:off x="836394" y="838200"/>
            <a:ext cx="8459571" cy="533400"/>
          </a:xfrm>
        </p:spPr>
        <p:txBody>
          <a:bodyPr>
            <a:noAutofit/>
          </a:bodyPr>
          <a:lstStyle/>
          <a:p>
            <a:r>
              <a:rPr lang="en-US" sz="4400" b="1" kern="0" dirty="0">
                <a:latin typeface="PT Serif" panose="020A0603040505020204" pitchFamily="18" charset="0"/>
              </a:rPr>
              <a:t>Assessment Toolkit</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926007E9-47D3-FCE1-960F-5FCBF0411A38}"/>
              </a:ext>
            </a:extLst>
          </p:cNvPr>
          <p:cNvSpPr>
            <a:spLocks noGrp="1"/>
          </p:cNvSpPr>
          <p:nvPr>
            <p:ph idx="1"/>
          </p:nvPr>
        </p:nvSpPr>
        <p:spPr>
          <a:xfrm>
            <a:off x="837982" y="1825625"/>
            <a:ext cx="10512862" cy="4498975"/>
          </a:xfrm>
        </p:spPr>
        <p:txBody>
          <a:bodyPr>
            <a:normAutofit/>
          </a:bodyPr>
          <a:lstStyle/>
          <a:p>
            <a:pPr algn="just">
              <a:lnSpc>
                <a:spcPct val="100000"/>
              </a:lnSpc>
              <a:buFont typeface="Wingdings" panose="05000000000000000000" pitchFamily="2" charset="2"/>
              <a:buChar char="§"/>
            </a:pPr>
            <a:r>
              <a:rPr lang="en-US" sz="2100" b="1" kern="0" dirty="0">
                <a:solidFill>
                  <a:schemeClr val="tx1"/>
                </a:solidFill>
                <a:latin typeface="Arial" panose="020B0604020202020204" pitchFamily="34" charset="0"/>
                <a:ea typeface="Calibri" panose="020F0502020204030204" pitchFamily="34" charset="0"/>
                <a:cs typeface="Arial" panose="020B0604020202020204" pitchFamily="34" charset="0"/>
              </a:rPr>
              <a:t>STEP #</a:t>
            </a:r>
            <a:r>
              <a:rPr lang="en-US" sz="2100" b="1" kern="0" dirty="0">
                <a:latin typeface="Arial" panose="020B0604020202020204" pitchFamily="34" charset="0"/>
                <a:ea typeface="Calibri" panose="020F0502020204030204" pitchFamily="34" charset="0"/>
                <a:cs typeface="Arial" panose="020B0604020202020204" pitchFamily="34" charset="0"/>
              </a:rPr>
              <a:t> 4: Will the termination come as a surprise?</a:t>
            </a:r>
          </a:p>
          <a:p>
            <a:pPr marL="0" indent="0" algn="just">
              <a:lnSpc>
                <a:spcPct val="100000"/>
              </a:lnSpc>
              <a:buNone/>
            </a:pPr>
            <a:endParaRPr lang="en-US" sz="2100" b="1" kern="0" dirty="0">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100" b="1" kern="0" dirty="0">
                <a:solidFill>
                  <a:schemeClr val="tx1"/>
                </a:solidFill>
                <a:latin typeface="Arial" panose="020B0604020202020204" pitchFamily="34" charset="0"/>
                <a:ea typeface="Calibri" panose="020F0502020204030204" pitchFamily="34" charset="0"/>
                <a:cs typeface="Arial" panose="020B0604020202020204" pitchFamily="34" charset="0"/>
              </a:rPr>
              <a:t>STEP # 5</a:t>
            </a:r>
            <a:r>
              <a:rPr lang="en-US" sz="2100" b="1" kern="0" dirty="0">
                <a:latin typeface="Arial" panose="020B0604020202020204" pitchFamily="34" charset="0"/>
                <a:ea typeface="Calibri" panose="020F0502020204030204" pitchFamily="34" charset="0"/>
                <a:cs typeface="Arial" panose="020B0604020202020204" pitchFamily="34" charset="0"/>
              </a:rPr>
              <a:t>: Termination Letter</a:t>
            </a:r>
          </a:p>
          <a:p>
            <a:pPr marL="0" indent="0" algn="just">
              <a:lnSpc>
                <a:spcPct val="100000"/>
              </a:lnSpc>
              <a:buNone/>
            </a:pPr>
            <a:endParaRPr lang="en-US" sz="2100" b="1" kern="0" dirty="0">
              <a:latin typeface="Arial" panose="020B0604020202020204" pitchFamily="34" charset="0"/>
              <a:ea typeface="Calibri" panose="020F0502020204030204" pitchFamily="34" charset="0"/>
              <a:cs typeface="Arial" panose="020B0604020202020204" pitchFamily="34" charset="0"/>
            </a:endParaRPr>
          </a:p>
          <a:p>
            <a:pPr algn="just">
              <a:lnSpc>
                <a:spcPct val="100000"/>
              </a:lnSpc>
              <a:buFont typeface="Wingdings" panose="05000000000000000000" pitchFamily="2" charset="2"/>
              <a:buChar char="§"/>
            </a:pPr>
            <a:r>
              <a:rPr lang="en-US" sz="2100" b="1" kern="0" dirty="0">
                <a:solidFill>
                  <a:schemeClr val="tx1"/>
                </a:solidFill>
                <a:latin typeface="Arial" panose="020B0604020202020204" pitchFamily="34" charset="0"/>
                <a:ea typeface="Calibri" panose="020F0502020204030204" pitchFamily="34" charset="0"/>
                <a:cs typeface="Arial" panose="020B0604020202020204" pitchFamily="34" charset="0"/>
              </a:rPr>
              <a:t>STEP # 6</a:t>
            </a:r>
            <a:r>
              <a:rPr lang="en-US" sz="2100" b="1" kern="0" dirty="0">
                <a:latin typeface="Arial" panose="020B0604020202020204" pitchFamily="34" charset="0"/>
                <a:ea typeface="Calibri" panose="020F0502020204030204" pitchFamily="34" charset="0"/>
                <a:cs typeface="Arial" panose="020B0604020202020204" pitchFamily="34" charset="0"/>
              </a:rPr>
              <a:t>: Severance Considerations</a:t>
            </a:r>
          </a:p>
          <a:p>
            <a:pPr algn="just">
              <a:lnSpc>
                <a:spcPct val="100000"/>
              </a:lnSpc>
              <a:buFont typeface="Wingdings" panose="05000000000000000000" pitchFamily="2" charset="2"/>
              <a:buChar char="§"/>
            </a:pPr>
            <a:endParaRPr lang="en-US" sz="2100" b="1" kern="0" dirty="0">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775A843E-582E-1750-7319-F59D6557C76F}"/>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44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0FDF5-77D0-0C09-6A55-79B052000A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9B17D3-050C-243C-0852-723A8D7A9B1B}"/>
              </a:ext>
            </a:extLst>
          </p:cNvPr>
          <p:cNvSpPr>
            <a:spLocks noGrp="1"/>
          </p:cNvSpPr>
          <p:nvPr>
            <p:ph idx="1"/>
          </p:nvPr>
        </p:nvSpPr>
        <p:spPr>
          <a:xfrm>
            <a:off x="760412" y="990600"/>
            <a:ext cx="10512862" cy="4498975"/>
          </a:xfrm>
        </p:spPr>
        <p:txBody>
          <a:bodyPr>
            <a:normAutofit fontScale="92500"/>
          </a:bodyPr>
          <a:lstStyle/>
          <a:p>
            <a:pPr marL="0" indent="0">
              <a:lnSpc>
                <a:spcPct val="110000"/>
              </a:lnSpc>
              <a:spcBef>
                <a:spcPts val="0"/>
              </a:spcBef>
              <a:spcAft>
                <a:spcPts val="1800"/>
              </a:spcAft>
              <a:buNone/>
            </a:pPr>
            <a:r>
              <a:rPr lang="en-US" sz="2400" b="1" i="1" kern="100" dirty="0">
                <a:latin typeface="Arial" panose="020B0604020202020204" pitchFamily="34" charset="0"/>
                <a:cs typeface="Arial" panose="020B0604020202020204" pitchFamily="34" charset="0"/>
              </a:rPr>
              <a:t>McLaren </a:t>
            </a:r>
            <a:r>
              <a:rPr lang="en-US" sz="2400" b="1" i="1" kern="100" dirty="0" err="1">
                <a:latin typeface="Arial" panose="020B0604020202020204" pitchFamily="34" charset="0"/>
                <a:cs typeface="Arial" panose="020B0604020202020204" pitchFamily="34" charset="0"/>
              </a:rPr>
              <a:t>Mccomb</a:t>
            </a:r>
            <a:r>
              <a:rPr lang="en-US" sz="2400" b="1" i="1" kern="100" dirty="0">
                <a:latin typeface="Arial" panose="020B0604020202020204" pitchFamily="34" charset="0"/>
                <a:cs typeface="Arial" panose="020B0604020202020204" pitchFamily="34" charset="0"/>
              </a:rPr>
              <a:t> </a:t>
            </a:r>
            <a:r>
              <a:rPr lang="en-US" sz="2400" b="1" kern="100" dirty="0">
                <a:latin typeface="Arial" panose="020B0604020202020204" pitchFamily="34" charset="0"/>
                <a:cs typeface="Arial" panose="020B0604020202020204" pitchFamily="34" charset="0"/>
              </a:rPr>
              <a:t>– NLRB Decision (February 21, 2023)</a:t>
            </a:r>
          </a:p>
          <a:p>
            <a:pPr>
              <a:lnSpc>
                <a:spcPct val="110000"/>
              </a:lnSpc>
              <a:spcBef>
                <a:spcPts val="0"/>
              </a:spcBef>
              <a:spcAft>
                <a:spcPts val="1800"/>
              </a:spcAft>
            </a:pPr>
            <a:r>
              <a:rPr lang="en-US" sz="2400" kern="100" dirty="0">
                <a:latin typeface="Arial" panose="020B0604020202020204" pitchFamily="34" charset="0"/>
                <a:cs typeface="Arial" panose="020B0604020202020204" pitchFamily="34" charset="0"/>
              </a:rPr>
              <a:t>Employers may not offer employees severance agreements that require employees to </a:t>
            </a:r>
            <a:r>
              <a:rPr lang="en-US" sz="2400" b="1" i="1" kern="100" dirty="0">
                <a:latin typeface="Arial" panose="020B0604020202020204" pitchFamily="34" charset="0"/>
                <a:cs typeface="Arial" panose="020B0604020202020204" pitchFamily="34" charset="0"/>
              </a:rPr>
              <a:t>broadly waive </a:t>
            </a:r>
            <a:r>
              <a:rPr lang="en-US" sz="2400" kern="100" dirty="0">
                <a:latin typeface="Arial" panose="020B0604020202020204" pitchFamily="34" charset="0"/>
                <a:cs typeface="Arial" panose="020B0604020202020204" pitchFamily="34" charset="0"/>
              </a:rPr>
              <a:t>their rights under the National Labor Relations Act.</a:t>
            </a:r>
            <a:endParaRPr lang="en-US" altLang="en-US" sz="2400" kern="100" dirty="0">
              <a:latin typeface="Arial" panose="020B0604020202020204" pitchFamily="34" charset="0"/>
              <a:cs typeface="Arial" panose="020B0604020202020204" pitchFamily="34" charset="0"/>
            </a:endParaRPr>
          </a:p>
          <a:p>
            <a:pPr>
              <a:lnSpc>
                <a:spcPct val="110000"/>
              </a:lnSpc>
              <a:spcBef>
                <a:spcPts val="0"/>
              </a:spcBef>
              <a:spcAft>
                <a:spcPts val="1800"/>
              </a:spcAft>
            </a:pPr>
            <a:r>
              <a:rPr lang="en-US" altLang="en-US" sz="2400" b="1" i="1" kern="100" dirty="0">
                <a:latin typeface="Arial" panose="020B0604020202020204" pitchFamily="34" charset="0"/>
                <a:cs typeface="Arial" panose="020B0604020202020204" pitchFamily="34" charset="0"/>
              </a:rPr>
              <a:t>Broad</a:t>
            </a:r>
            <a:r>
              <a:rPr lang="en-US" altLang="en-US" sz="2400" kern="100" dirty="0">
                <a:latin typeface="Arial" panose="020B0604020202020204" pitchFamily="34" charset="0"/>
                <a:cs typeface="Arial" panose="020B0604020202020204" pitchFamily="34" charset="0"/>
              </a:rPr>
              <a:t> non-disparagement and confidentiality provisions are NOT enforceable and  violate Section 7 rights.</a:t>
            </a:r>
          </a:p>
          <a:p>
            <a:pPr>
              <a:lnSpc>
                <a:spcPct val="110000"/>
              </a:lnSpc>
              <a:spcBef>
                <a:spcPts val="0"/>
              </a:spcBef>
              <a:spcAft>
                <a:spcPts val="1800"/>
              </a:spcAft>
            </a:pPr>
            <a:r>
              <a:rPr lang="en-US" altLang="en-US" sz="2400" kern="100" dirty="0">
                <a:latin typeface="Arial" panose="020B0604020202020204" pitchFamily="34" charset="0"/>
                <a:cs typeface="Arial" panose="020B0604020202020204" pitchFamily="34" charset="0"/>
              </a:rPr>
              <a:t>Proffering agreement suffices for violation; no need for employee to actually sign the agreement. </a:t>
            </a:r>
          </a:p>
          <a:p>
            <a:pPr>
              <a:lnSpc>
                <a:spcPct val="110000"/>
              </a:lnSpc>
              <a:spcBef>
                <a:spcPts val="0"/>
              </a:spcBef>
              <a:spcAft>
                <a:spcPts val="1800"/>
              </a:spcAft>
            </a:pPr>
            <a:r>
              <a:rPr lang="en-US" altLang="en-US" sz="2400" kern="100" dirty="0">
                <a:latin typeface="Arial" panose="020B0604020202020204" pitchFamily="34" charset="0"/>
                <a:cs typeface="Arial" panose="020B0604020202020204" pitchFamily="34" charset="0"/>
              </a:rPr>
              <a:t>Protections apply to current and former employees; union and non-union.</a:t>
            </a:r>
            <a:endParaRPr lang="en-US" sz="2400" kern="100" dirty="0">
              <a:latin typeface="Arial" panose="020B0604020202020204" pitchFamily="34" charset="0"/>
              <a:cs typeface="Arial" panose="020B0604020202020204" pitchFamily="34" charset="0"/>
              <a:hlinkClick r:id="rId3" action="ppaction://hlinkfile">
                <a:extLst>
                  <a:ext uri="{A12FA001-AC4F-418D-AE19-62706E023703}">
                    <ahyp:hlinkClr xmlns:ahyp="http://schemas.microsoft.com/office/drawing/2018/hyperlinkcolor" val="tx"/>
                  </a:ext>
                </a:extLst>
              </a:hlinkClick>
            </a:endParaRPr>
          </a:p>
          <a:p>
            <a:pPr algn="just">
              <a:lnSpc>
                <a:spcPct val="100000"/>
              </a:lnSpc>
              <a:buFont typeface="Wingdings" panose="05000000000000000000" pitchFamily="2" charset="2"/>
              <a:buChar char="§"/>
            </a:pPr>
            <a:endParaRPr lang="en-US" sz="2100" b="1" kern="0" dirty="0">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3B57332B-321C-11CB-A01C-FAA9378798F7}"/>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99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DAD02-3794-C5A7-3183-89F05F1634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AC62CA-B82B-7A7A-14C3-E2E12BD6F74E}"/>
              </a:ext>
            </a:extLst>
          </p:cNvPr>
          <p:cNvSpPr>
            <a:spLocks noGrp="1"/>
          </p:cNvSpPr>
          <p:nvPr>
            <p:ph idx="1"/>
          </p:nvPr>
        </p:nvSpPr>
        <p:spPr>
          <a:xfrm>
            <a:off x="837981" y="990600"/>
            <a:ext cx="10512862" cy="5562600"/>
          </a:xfrm>
        </p:spPr>
        <p:txBody>
          <a:bodyPr>
            <a:normAutofit fontScale="92500" lnSpcReduction="10000"/>
          </a:bodyPr>
          <a:lstStyle/>
          <a:p>
            <a:pPr marL="0" lvl="1" indent="0" algn="ctr">
              <a:lnSpc>
                <a:spcPct val="100000"/>
              </a:lnSpc>
              <a:spcBef>
                <a:spcPts val="0"/>
              </a:spcBef>
              <a:spcAft>
                <a:spcPts val="1800"/>
              </a:spcAft>
              <a:buNone/>
            </a:pPr>
            <a:r>
              <a:rPr lang="en-US" sz="3900" b="1" u="sng" kern="100" dirty="0">
                <a:latin typeface="Arial" panose="020B0604020202020204" pitchFamily="34" charset="0"/>
                <a:cs typeface="Arial" panose="020B0604020202020204" pitchFamily="34" charset="0"/>
              </a:rPr>
              <a:t>Provisions at Issue in </a:t>
            </a:r>
            <a:r>
              <a:rPr lang="en-US" sz="3900" b="1" i="1" u="sng" kern="100" dirty="0">
                <a:latin typeface="Arial" panose="020B0604020202020204" pitchFamily="34" charset="0"/>
                <a:cs typeface="Arial" panose="020B0604020202020204" pitchFamily="34" charset="0"/>
              </a:rPr>
              <a:t>McLaren</a:t>
            </a:r>
          </a:p>
          <a:p>
            <a:pPr marL="0" lvl="1" indent="0">
              <a:lnSpc>
                <a:spcPct val="100000"/>
              </a:lnSpc>
              <a:spcBef>
                <a:spcPts val="0"/>
              </a:spcBef>
              <a:spcAft>
                <a:spcPts val="1800"/>
              </a:spcAft>
              <a:buNone/>
            </a:pPr>
            <a:r>
              <a:rPr lang="en-US" sz="2000" b="1" i="1" kern="100" dirty="0">
                <a:latin typeface="Arial" panose="020B0604020202020204" pitchFamily="34" charset="0"/>
                <a:cs typeface="Arial" panose="020B0604020202020204" pitchFamily="34" charset="0"/>
              </a:rPr>
              <a:t>Confidentiality Provision</a:t>
            </a:r>
          </a:p>
          <a:p>
            <a:pPr marL="0" lvl="1" indent="0" algn="just">
              <a:lnSpc>
                <a:spcPct val="100000"/>
              </a:lnSpc>
              <a:spcBef>
                <a:spcPts val="0"/>
              </a:spcBef>
              <a:spcAft>
                <a:spcPts val="1800"/>
              </a:spcAft>
              <a:buNone/>
            </a:pPr>
            <a:r>
              <a:rPr lang="en-US" sz="2000" i="1" kern="100" dirty="0">
                <a:latin typeface="Arial" panose="020B0604020202020204" pitchFamily="34" charset="0"/>
                <a:cs typeface="Arial" panose="020B0604020202020204" pitchFamily="34" charset="0"/>
              </a:rPr>
              <a:t>“The Employee acknowledges that the </a:t>
            </a:r>
            <a:r>
              <a:rPr lang="en-US" sz="2000" b="1" i="1" u="sng" kern="100" dirty="0">
                <a:latin typeface="Arial" panose="020B0604020202020204" pitchFamily="34" charset="0"/>
                <a:cs typeface="Arial" panose="020B0604020202020204" pitchFamily="34" charset="0"/>
              </a:rPr>
              <a:t>terms of this Agreement are confidential </a:t>
            </a:r>
            <a:r>
              <a:rPr lang="en-US" sz="2000" i="1" kern="100" dirty="0">
                <a:latin typeface="Arial" panose="020B0604020202020204" pitchFamily="34" charset="0"/>
                <a:cs typeface="Arial" panose="020B0604020202020204" pitchFamily="34" charset="0"/>
              </a:rPr>
              <a:t>and agrees not to disclose them to any third person, other than spouse, or as necessary to professional advisors for the purposes of obtaining legal counsel or tax advice, or unless legally compelled to do so by a court or administrative agency of competent jurisdiction.”</a:t>
            </a:r>
          </a:p>
          <a:p>
            <a:pPr marL="228600" lvl="1">
              <a:lnSpc>
                <a:spcPct val="100000"/>
              </a:lnSpc>
              <a:spcBef>
                <a:spcPts val="0"/>
              </a:spcBef>
              <a:spcAft>
                <a:spcPts val="1800"/>
              </a:spcAft>
            </a:pPr>
            <a:endParaRPr lang="en-US" sz="2000" i="1" kern="100" dirty="0">
              <a:latin typeface="Arial" panose="020B0604020202020204" pitchFamily="34" charset="0"/>
              <a:cs typeface="Arial" panose="020B0604020202020204" pitchFamily="34" charset="0"/>
            </a:endParaRPr>
          </a:p>
          <a:p>
            <a:pPr marL="0" lvl="1" indent="0">
              <a:lnSpc>
                <a:spcPct val="100000"/>
              </a:lnSpc>
              <a:spcBef>
                <a:spcPts val="0"/>
              </a:spcBef>
              <a:spcAft>
                <a:spcPts val="1800"/>
              </a:spcAft>
              <a:buNone/>
            </a:pPr>
            <a:r>
              <a:rPr lang="en-US" sz="2000" b="1" i="1" kern="100" dirty="0">
                <a:latin typeface="Arial" panose="020B0604020202020204" pitchFamily="34" charset="0"/>
                <a:cs typeface="Arial" panose="020B0604020202020204" pitchFamily="34" charset="0"/>
              </a:rPr>
              <a:t>Non-Disclosure Provision</a:t>
            </a:r>
          </a:p>
          <a:p>
            <a:pPr marL="0" lvl="1" indent="0" algn="just">
              <a:lnSpc>
                <a:spcPct val="100000"/>
              </a:lnSpc>
              <a:spcBef>
                <a:spcPts val="0"/>
              </a:spcBef>
              <a:spcAft>
                <a:spcPts val="1800"/>
              </a:spcAft>
              <a:buNone/>
            </a:pPr>
            <a:r>
              <a:rPr lang="en-US" sz="2000" i="1" kern="100" dirty="0">
                <a:latin typeface="Arial" panose="020B0604020202020204" pitchFamily="34" charset="0"/>
                <a:cs typeface="Arial" panose="020B0604020202020204" pitchFamily="34" charset="0"/>
              </a:rPr>
              <a:t>“At all times hereafter, the Employee promises and agrees not to disclose information, knowledge or materials of a confidential, privileged, or proprietary nature of which the Employee has or had knowledge of, or involvement with, by reason of the Employee’s employment. At all times hereafter, the Employee agrees not to make </a:t>
            </a:r>
            <a:r>
              <a:rPr lang="en-US" sz="2000" b="1" i="1" u="sng" kern="100" dirty="0">
                <a:latin typeface="Arial" panose="020B0604020202020204" pitchFamily="34" charset="0"/>
                <a:cs typeface="Arial" panose="020B0604020202020204" pitchFamily="34" charset="0"/>
              </a:rPr>
              <a:t>statements to Employer’s employees or to the general public which could disparage or harm the image of Employer</a:t>
            </a:r>
            <a:r>
              <a:rPr lang="en-US" sz="2000" i="1" kern="100" dirty="0">
                <a:latin typeface="Arial" panose="020B0604020202020204" pitchFamily="34" charset="0"/>
                <a:cs typeface="Arial" panose="020B0604020202020204" pitchFamily="34" charset="0"/>
              </a:rPr>
              <a:t>, its parent and affiliated entities and their officers, directors, employees, agents and representatives.” </a:t>
            </a:r>
            <a:endParaRPr lang="en-US" altLang="en-US" sz="2000" i="1" kern="1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sz="2100" b="1" kern="0" dirty="0">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B2EA3513-16E3-035C-72E6-4244DFB0102A}"/>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61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C313E-E945-43FE-F620-6A161A38762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AC502-36F9-0DBE-341F-2BDA0945F24A}"/>
              </a:ext>
            </a:extLst>
          </p:cNvPr>
          <p:cNvSpPr>
            <a:spLocks noGrp="1"/>
          </p:cNvSpPr>
          <p:nvPr>
            <p:ph idx="1"/>
          </p:nvPr>
        </p:nvSpPr>
        <p:spPr>
          <a:xfrm>
            <a:off x="760412" y="990600"/>
            <a:ext cx="10512862" cy="5562600"/>
          </a:xfrm>
        </p:spPr>
        <p:txBody>
          <a:bodyPr>
            <a:normAutofit fontScale="77500" lnSpcReduction="20000"/>
          </a:bodyPr>
          <a:lstStyle/>
          <a:p>
            <a:pPr marL="0" indent="0" algn="just">
              <a:lnSpc>
                <a:spcPct val="120000"/>
              </a:lnSpc>
              <a:spcBef>
                <a:spcPts val="0"/>
              </a:spcBef>
              <a:buNone/>
            </a:pPr>
            <a:r>
              <a:rPr lang="en-US" altLang="en-US" sz="2800" b="1" dirty="0">
                <a:solidFill>
                  <a:schemeClr val="tx1"/>
                </a:solidFill>
                <a:latin typeface="Arial" panose="020B0604020202020204" pitchFamily="34" charset="0"/>
                <a:cs typeface="Arial" panose="020B0604020202020204" pitchFamily="34" charset="0"/>
              </a:rPr>
              <a:t>Office of the General Counsel – Memorandum GC 23-05 </a:t>
            </a:r>
          </a:p>
          <a:p>
            <a:pPr marL="0" indent="0" algn="just">
              <a:lnSpc>
                <a:spcPct val="120000"/>
              </a:lnSpc>
              <a:spcBef>
                <a:spcPts val="0"/>
              </a:spcBef>
              <a:buNone/>
            </a:pPr>
            <a:r>
              <a:rPr lang="en-US" altLang="en-US" sz="2800" b="1" dirty="0">
                <a:solidFill>
                  <a:schemeClr val="tx1"/>
                </a:solidFill>
                <a:latin typeface="Arial" panose="020B0604020202020204" pitchFamily="34" charset="0"/>
                <a:cs typeface="Arial" panose="020B0604020202020204" pitchFamily="34" charset="0"/>
              </a:rPr>
              <a:t>March 22, 2023 </a:t>
            </a:r>
          </a:p>
          <a:p>
            <a:pPr marL="0" indent="0" algn="just">
              <a:lnSpc>
                <a:spcPct val="120000"/>
              </a:lnSpc>
              <a:spcBef>
                <a:spcPts val="0"/>
              </a:spcBef>
              <a:buNone/>
            </a:pPr>
            <a:endParaRPr lang="en-US" altLang="en-US" sz="2400" b="1" dirty="0">
              <a:solidFill>
                <a:schemeClr val="tx1"/>
              </a:solidFill>
              <a:latin typeface="Arial" panose="020B0604020202020204" pitchFamily="34" charset="0"/>
              <a:cs typeface="Arial" panose="020B0604020202020204" pitchFamily="34" charset="0"/>
            </a:endParaRPr>
          </a:p>
          <a:p>
            <a:pPr marL="342900" indent="-342900" algn="just">
              <a:lnSpc>
                <a:spcPct val="120000"/>
              </a:lnSpc>
              <a:spcBef>
                <a:spcPts val="0"/>
              </a:spcBef>
            </a:pPr>
            <a:r>
              <a:rPr lang="en-US" altLang="en-US" sz="2400" kern="100" dirty="0">
                <a:latin typeface="Arial" panose="020B0604020202020204" pitchFamily="34" charset="0"/>
                <a:cs typeface="Arial" panose="020B0604020202020204" pitchFamily="34" charset="0"/>
              </a:rPr>
              <a:t>NLRB likely to void unlawful provisions, not void the entire separation agreement. </a:t>
            </a:r>
          </a:p>
          <a:p>
            <a:pPr marL="0" indent="0" algn="just">
              <a:lnSpc>
                <a:spcPct val="120000"/>
              </a:lnSpc>
              <a:spcBef>
                <a:spcPts val="0"/>
              </a:spcBef>
              <a:buNone/>
            </a:pPr>
            <a:endParaRPr lang="en-US" altLang="en-US" sz="2400" kern="100" dirty="0">
              <a:latin typeface="Arial" panose="020B0604020202020204" pitchFamily="34" charset="0"/>
              <a:cs typeface="Arial" panose="020B0604020202020204" pitchFamily="34" charset="0"/>
            </a:endParaRPr>
          </a:p>
          <a:p>
            <a:pPr marL="342900" indent="-342900" algn="just">
              <a:lnSpc>
                <a:spcPct val="120000"/>
              </a:lnSpc>
              <a:spcBef>
                <a:spcPts val="0"/>
              </a:spcBef>
            </a:pPr>
            <a:r>
              <a:rPr lang="en-US" altLang="en-US" sz="2400" kern="100" dirty="0">
                <a:latin typeface="Arial" panose="020B0604020202020204" pitchFamily="34" charset="0"/>
                <a:cs typeface="Arial" panose="020B0604020202020204" pitchFamily="34" charset="0"/>
              </a:rPr>
              <a:t>Separation agreements remain lawful.</a:t>
            </a:r>
          </a:p>
          <a:p>
            <a:pPr marL="0" indent="0" algn="just">
              <a:lnSpc>
                <a:spcPct val="120000"/>
              </a:lnSpc>
              <a:spcBef>
                <a:spcPts val="0"/>
              </a:spcBef>
              <a:buNone/>
            </a:pPr>
            <a:endParaRPr lang="en-US" altLang="en-US" sz="2400" kern="100" dirty="0">
              <a:latin typeface="Arial" panose="020B0604020202020204" pitchFamily="34" charset="0"/>
              <a:cs typeface="Arial" panose="020B0604020202020204" pitchFamily="34" charset="0"/>
            </a:endParaRPr>
          </a:p>
          <a:p>
            <a:pPr marL="342900" indent="-342900" algn="just">
              <a:lnSpc>
                <a:spcPct val="120000"/>
              </a:lnSpc>
              <a:spcBef>
                <a:spcPts val="0"/>
              </a:spcBef>
            </a:pPr>
            <a:r>
              <a:rPr lang="en-US" altLang="en-US" sz="2400" kern="100" dirty="0">
                <a:latin typeface="Arial" panose="020B0604020202020204" pitchFamily="34" charset="0"/>
                <a:cs typeface="Arial" panose="020B0604020202020204" pitchFamily="34" charset="0"/>
              </a:rPr>
              <a:t>Not limited to separation agreements </a:t>
            </a:r>
            <a:r>
              <a:rPr lang="en-US" altLang="en-US" sz="2400" kern="100" dirty="0">
                <a:latin typeface="Arial" panose="020B0604020202020204" pitchFamily="34" charset="0"/>
                <a:cs typeface="Arial" panose="020B0604020202020204" pitchFamily="34" charset="0"/>
                <a:sym typeface="Wingdings" panose="05000000000000000000" pitchFamily="2" charset="2"/>
              </a:rPr>
              <a:t> offer letters are also fair game!</a:t>
            </a:r>
          </a:p>
          <a:p>
            <a:pPr marL="342900" indent="-342900" algn="just">
              <a:lnSpc>
                <a:spcPct val="120000"/>
              </a:lnSpc>
              <a:spcBef>
                <a:spcPts val="0"/>
              </a:spcBef>
            </a:pPr>
            <a:endParaRPr lang="en-US" sz="2400" dirty="0">
              <a:solidFill>
                <a:schemeClr val="tx1"/>
              </a:solidFill>
              <a:latin typeface="Arial" panose="020B0604020202020204" pitchFamily="34" charset="0"/>
              <a:cs typeface="Arial" panose="020B0604020202020204" pitchFamily="34" charset="0"/>
            </a:endParaRPr>
          </a:p>
          <a:p>
            <a:pPr marL="342900" indent="-342900" algn="just">
              <a:lnSpc>
                <a:spcPct val="120000"/>
              </a:lnSpc>
              <a:spcBef>
                <a:spcPts val="0"/>
              </a:spcBef>
            </a:pPr>
            <a:r>
              <a:rPr lang="en-US" sz="2400" dirty="0">
                <a:solidFill>
                  <a:schemeClr val="tx1"/>
                </a:solidFill>
                <a:latin typeface="Arial" panose="020B0604020202020204" pitchFamily="34" charset="0"/>
                <a:cs typeface="Arial" panose="020B0604020202020204" pitchFamily="34" charset="0"/>
              </a:rPr>
              <a:t>“[N]</a:t>
            </a:r>
            <a:r>
              <a:rPr lang="en-US" sz="2400" dirty="0" err="1">
                <a:solidFill>
                  <a:schemeClr val="tx1"/>
                </a:solidFill>
                <a:latin typeface="Arial" panose="020B0604020202020204" pitchFamily="34" charset="0"/>
                <a:cs typeface="Arial" panose="020B0604020202020204" pitchFamily="34" charset="0"/>
              </a:rPr>
              <a:t>arrowly</a:t>
            </a:r>
            <a:r>
              <a:rPr lang="en-US" sz="2400" dirty="0">
                <a:solidFill>
                  <a:schemeClr val="tx1"/>
                </a:solidFill>
                <a:latin typeface="Arial" panose="020B0604020202020204" pitchFamily="34" charset="0"/>
                <a:cs typeface="Arial" panose="020B0604020202020204" pitchFamily="34" charset="0"/>
              </a:rPr>
              <a:t>-tailored, justified, non-disparagement provision that is limited to employee statements about the employer that </a:t>
            </a:r>
            <a:r>
              <a:rPr lang="en-US" sz="2400" b="1" i="1" u="sng" dirty="0">
                <a:solidFill>
                  <a:schemeClr val="tx1"/>
                </a:solidFill>
                <a:latin typeface="Arial" panose="020B0604020202020204" pitchFamily="34" charset="0"/>
                <a:cs typeface="Arial" panose="020B0604020202020204" pitchFamily="34" charset="0"/>
              </a:rPr>
              <a:t>meet definition of defamation</a:t>
            </a:r>
            <a:r>
              <a:rPr lang="en-US" sz="2400" dirty="0">
                <a:solidFill>
                  <a:schemeClr val="tx1"/>
                </a:solidFill>
                <a:latin typeface="Arial" panose="020B0604020202020204" pitchFamily="34" charset="0"/>
                <a:cs typeface="Arial" panose="020B0604020202020204" pitchFamily="34" charset="0"/>
              </a:rPr>
              <a:t> as being maliciously untrue, such that they are made with knowledge of their falsity or with reckless disregard for their truth or falsity, may be found lawful.”</a:t>
            </a:r>
            <a:endParaRPr lang="en-US" sz="2400" dirty="0">
              <a:latin typeface="Arial" panose="020B0604020202020204" pitchFamily="34" charset="0"/>
              <a:cs typeface="Arial" panose="020B0604020202020204" pitchFamily="34" charset="0"/>
            </a:endParaRPr>
          </a:p>
          <a:p>
            <a:pPr marL="342900" indent="-342900" algn="just">
              <a:lnSpc>
                <a:spcPct val="120000"/>
              </a:lnSpc>
              <a:spcBef>
                <a:spcPts val="0"/>
              </a:spcBef>
            </a:pPr>
            <a:endParaRPr lang="en-US" sz="2400" dirty="0">
              <a:solidFill>
                <a:schemeClr val="tx1"/>
              </a:solidFill>
              <a:latin typeface="Arial" panose="020B0604020202020204" pitchFamily="34" charset="0"/>
              <a:cs typeface="Arial" panose="020B0604020202020204" pitchFamily="34" charset="0"/>
            </a:endParaRPr>
          </a:p>
          <a:p>
            <a:pPr marL="342900" indent="-342900" algn="just">
              <a:lnSpc>
                <a:spcPct val="120000"/>
              </a:lnSpc>
              <a:spcBef>
                <a:spcPts val="0"/>
              </a:spcBef>
            </a:pPr>
            <a:r>
              <a:rPr lang="en-US" sz="2400" dirty="0">
                <a:solidFill>
                  <a:schemeClr val="tx1"/>
                </a:solidFill>
                <a:latin typeface="Arial" panose="020B0604020202020204" pitchFamily="34" charset="0"/>
                <a:cs typeface="Arial" panose="020B0604020202020204" pitchFamily="34" charset="0"/>
              </a:rPr>
              <a:t>“While specific savings clause or disclaimer language may be useful to resolve ambiguity over vague terms, they would not necessarily cure overly broad provisions.” </a:t>
            </a:r>
          </a:p>
          <a:p>
            <a:pPr marL="342900" indent="-342900" algn="just">
              <a:lnSpc>
                <a:spcPct val="120000"/>
              </a:lnSpc>
              <a:spcBef>
                <a:spcPts val="0"/>
              </a:spcBef>
            </a:pPr>
            <a:endParaRPr lang="en-US" sz="2400" dirty="0">
              <a:solidFill>
                <a:schemeClr val="tx1"/>
              </a:solidFill>
              <a:latin typeface="Arial" panose="020B0604020202020204" pitchFamily="34" charset="0"/>
              <a:cs typeface="Arial" panose="020B0604020202020204" pitchFamily="34" charset="0"/>
            </a:endParaRPr>
          </a:p>
          <a:p>
            <a:pPr marL="342900" indent="-342900" algn="just">
              <a:lnSpc>
                <a:spcPct val="120000"/>
              </a:lnSpc>
              <a:spcBef>
                <a:spcPts val="0"/>
              </a:spcBef>
            </a:pPr>
            <a:r>
              <a:rPr lang="en-US" sz="2400" dirty="0">
                <a:solidFill>
                  <a:schemeClr val="tx1"/>
                </a:solidFill>
                <a:latin typeface="Arial" panose="020B0604020202020204" pitchFamily="34" charset="0"/>
                <a:cs typeface="Arial" panose="020B0604020202020204" pitchFamily="34" charset="0"/>
              </a:rPr>
              <a:t>Confidentiality of </a:t>
            </a:r>
            <a:r>
              <a:rPr lang="en-US" sz="2400" b="1" i="1" u="sng" dirty="0">
                <a:latin typeface="Arial" panose="020B0604020202020204" pitchFamily="34" charset="0"/>
                <a:cs typeface="Arial" panose="020B0604020202020204" pitchFamily="34" charset="0"/>
              </a:rPr>
              <a:t>financial terms </a:t>
            </a:r>
            <a:r>
              <a:rPr lang="en-US" sz="2400" dirty="0">
                <a:latin typeface="Arial" panose="020B0604020202020204" pitchFamily="34" charset="0"/>
                <a:cs typeface="Arial" panose="020B0604020202020204" pitchFamily="34" charset="0"/>
              </a:rPr>
              <a:t>of the agreement is ok. </a:t>
            </a:r>
            <a:endParaRPr lang="en-US" sz="2400" dirty="0">
              <a:solidFill>
                <a:schemeClr val="tx1"/>
              </a:solidFill>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sz="2100" b="1" kern="0" dirty="0">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038133C8-C851-C1E2-BCD6-233AB10EFB1A}"/>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02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7E5E1-39AE-2275-1E40-77FDFDA04A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0FD82-CAE2-E96F-5634-74CF6F62F5D8}"/>
              </a:ext>
            </a:extLst>
          </p:cNvPr>
          <p:cNvSpPr>
            <a:spLocks noGrp="1"/>
          </p:cNvSpPr>
          <p:nvPr>
            <p:ph idx="1"/>
          </p:nvPr>
        </p:nvSpPr>
        <p:spPr>
          <a:xfrm>
            <a:off x="760412" y="990600"/>
            <a:ext cx="10512862" cy="5562600"/>
          </a:xfrm>
        </p:spPr>
        <p:txBody>
          <a:bodyPr>
            <a:normAutofit/>
          </a:bodyPr>
          <a:lstStyle/>
          <a:p>
            <a:pPr marL="0" indent="0" algn="just">
              <a:lnSpc>
                <a:spcPct val="120000"/>
              </a:lnSpc>
              <a:spcBef>
                <a:spcPts val="0"/>
              </a:spcBef>
              <a:buNone/>
            </a:pPr>
            <a:r>
              <a:rPr lang="en-US" altLang="en-US" sz="3600" b="1" dirty="0">
                <a:solidFill>
                  <a:schemeClr val="tx1"/>
                </a:solidFill>
                <a:latin typeface="Arial" panose="020B0604020202020204" pitchFamily="34" charset="0"/>
                <a:cs typeface="Arial" panose="020B0604020202020204" pitchFamily="34" charset="0"/>
              </a:rPr>
              <a:t>What is next for employers?</a:t>
            </a:r>
          </a:p>
          <a:p>
            <a:pPr marL="605790" lvl="1" indent="-285750" algn="just">
              <a:lnSpc>
                <a:spcPct val="120000"/>
              </a:lnSpc>
              <a:spcBef>
                <a:spcPts val="0"/>
              </a:spcBef>
            </a:pPr>
            <a:r>
              <a:rPr lang="en-US" sz="2200" dirty="0">
                <a:solidFill>
                  <a:schemeClr val="tx1"/>
                </a:solidFill>
                <a:latin typeface="Arial" panose="020B0604020202020204" pitchFamily="34" charset="0"/>
                <a:cs typeface="Arial" panose="020B0604020202020204" pitchFamily="34" charset="0"/>
              </a:rPr>
              <a:t>Careful crafting of provisions</a:t>
            </a:r>
          </a:p>
          <a:p>
            <a:pPr marL="320040" lvl="1" indent="0" algn="just">
              <a:lnSpc>
                <a:spcPct val="120000"/>
              </a:lnSpc>
              <a:spcBef>
                <a:spcPts val="0"/>
              </a:spcBef>
              <a:buNone/>
            </a:pPr>
            <a:endParaRPr lang="en-US" sz="2200" dirty="0">
              <a:solidFill>
                <a:schemeClr val="tx1"/>
              </a:solidFill>
              <a:latin typeface="Arial" panose="020B0604020202020204" pitchFamily="34" charset="0"/>
              <a:cs typeface="Arial" panose="020B0604020202020204" pitchFamily="34" charset="0"/>
            </a:endParaRPr>
          </a:p>
          <a:p>
            <a:pPr marL="605790" lvl="1" indent="-285750" algn="just">
              <a:lnSpc>
                <a:spcPct val="120000"/>
              </a:lnSpc>
              <a:spcBef>
                <a:spcPts val="0"/>
              </a:spcBef>
            </a:pPr>
            <a:r>
              <a:rPr lang="en-US" sz="2200" b="0" i="0" dirty="0">
                <a:solidFill>
                  <a:schemeClr val="tx1"/>
                </a:solidFill>
                <a:effectLst/>
                <a:latin typeface="Arial" panose="020B0604020202020204" pitchFamily="34" charset="0"/>
                <a:cs typeface="Arial" panose="020B0604020202020204" pitchFamily="34" charset="0"/>
              </a:rPr>
              <a:t>Considerations re: severance</a:t>
            </a:r>
          </a:p>
          <a:p>
            <a:pPr marL="1245870" lvl="5" indent="-285750" algn="just">
              <a:lnSpc>
                <a:spcPct val="120000"/>
              </a:lnSpc>
              <a:spcBef>
                <a:spcPts val="0"/>
              </a:spcBef>
              <a:buFont typeface="Wingdings" panose="05000000000000000000" pitchFamily="2" charset="2"/>
              <a:buChar char="Ø"/>
            </a:pPr>
            <a:r>
              <a:rPr lang="en-US" sz="2200" b="0" i="1" dirty="0">
                <a:solidFill>
                  <a:schemeClr val="tx1"/>
                </a:solidFill>
                <a:effectLst/>
                <a:latin typeface="Arial" panose="020B0604020202020204" pitchFamily="34" charset="0"/>
                <a:cs typeface="Arial" panose="020B0604020202020204" pitchFamily="34" charset="0"/>
              </a:rPr>
              <a:t>what is in it for me? </a:t>
            </a:r>
          </a:p>
          <a:p>
            <a:pPr marL="1245870" lvl="5" indent="-285750" algn="just">
              <a:lnSpc>
                <a:spcPct val="120000"/>
              </a:lnSpc>
              <a:spcBef>
                <a:spcPts val="0"/>
              </a:spcBef>
              <a:buFont typeface="Wingdings" panose="05000000000000000000" pitchFamily="2" charset="2"/>
              <a:buChar char="Ø"/>
            </a:pPr>
            <a:r>
              <a:rPr lang="en-US" sz="2200" i="1" dirty="0">
                <a:solidFill>
                  <a:schemeClr val="tx1"/>
                </a:solidFill>
                <a:latin typeface="Arial" panose="020B0604020202020204" pitchFamily="34" charset="0"/>
                <a:cs typeface="Arial" panose="020B0604020202020204" pitchFamily="34" charset="0"/>
              </a:rPr>
              <a:t>value of non-disparagement provision?</a:t>
            </a:r>
          </a:p>
          <a:p>
            <a:pPr marL="1245870" lvl="5" indent="-285750" algn="just">
              <a:lnSpc>
                <a:spcPct val="120000"/>
              </a:lnSpc>
              <a:spcBef>
                <a:spcPts val="0"/>
              </a:spcBef>
              <a:buFont typeface="Wingdings" panose="05000000000000000000" pitchFamily="2" charset="2"/>
              <a:buChar char="Ø"/>
            </a:pPr>
            <a:r>
              <a:rPr lang="en-US" sz="2200" i="1" dirty="0">
                <a:solidFill>
                  <a:schemeClr val="tx1"/>
                </a:solidFill>
                <a:latin typeface="Arial" panose="020B0604020202020204" pitchFamily="34" charset="0"/>
                <a:cs typeface="Arial" panose="020B0604020202020204" pitchFamily="34" charset="0"/>
              </a:rPr>
              <a:t>v</a:t>
            </a:r>
            <a:r>
              <a:rPr lang="en-US" sz="2200" b="0" i="1" dirty="0">
                <a:solidFill>
                  <a:schemeClr val="tx1"/>
                </a:solidFill>
                <a:effectLst/>
                <a:latin typeface="Arial" panose="020B0604020202020204" pitchFamily="34" charset="0"/>
                <a:cs typeface="Arial" panose="020B0604020202020204" pitchFamily="34" charset="0"/>
              </a:rPr>
              <a:t>alue of </a:t>
            </a:r>
            <a:r>
              <a:rPr lang="en-US" sz="2200" i="1" dirty="0">
                <a:solidFill>
                  <a:schemeClr val="tx1"/>
                </a:solidFill>
                <a:latin typeface="Arial" panose="020B0604020202020204" pitchFamily="34" charset="0"/>
                <a:cs typeface="Arial" panose="020B0604020202020204" pitchFamily="34" charset="0"/>
              </a:rPr>
              <a:t>confidentiality provision?</a:t>
            </a:r>
          </a:p>
          <a:p>
            <a:pPr marL="1245870" lvl="5" indent="-285750" algn="just">
              <a:lnSpc>
                <a:spcPct val="120000"/>
              </a:lnSpc>
              <a:spcBef>
                <a:spcPts val="0"/>
              </a:spcBef>
              <a:buFont typeface="Wingdings" panose="05000000000000000000" pitchFamily="2" charset="2"/>
              <a:buChar char="Ø"/>
            </a:pPr>
            <a:r>
              <a:rPr lang="en-US" sz="2200" b="0" i="1" dirty="0">
                <a:solidFill>
                  <a:schemeClr val="tx1"/>
                </a:solidFill>
                <a:effectLst/>
                <a:latin typeface="Arial" panose="020B0604020202020204" pitchFamily="34" charset="0"/>
                <a:cs typeface="Arial" panose="020B0604020202020204" pitchFamily="34" charset="0"/>
              </a:rPr>
              <a:t>impact on severance being of</a:t>
            </a:r>
            <a:r>
              <a:rPr lang="en-US" sz="2200" i="1" dirty="0">
                <a:solidFill>
                  <a:schemeClr val="tx1"/>
                </a:solidFill>
                <a:latin typeface="Arial" panose="020B0604020202020204" pitchFamily="34" charset="0"/>
                <a:cs typeface="Arial" panose="020B0604020202020204" pitchFamily="34" charset="0"/>
              </a:rPr>
              <a:t>fered?</a:t>
            </a:r>
          </a:p>
          <a:p>
            <a:pPr marL="960120" lvl="5" indent="0" algn="just">
              <a:lnSpc>
                <a:spcPct val="120000"/>
              </a:lnSpc>
              <a:spcBef>
                <a:spcPts val="0"/>
              </a:spcBef>
              <a:buNone/>
            </a:pPr>
            <a:endParaRPr lang="en-US" sz="2200" i="1" dirty="0">
              <a:solidFill>
                <a:schemeClr val="tx1"/>
              </a:solidFill>
              <a:latin typeface="Arial" panose="020B0604020202020204" pitchFamily="34" charset="0"/>
              <a:cs typeface="Arial" panose="020B0604020202020204" pitchFamily="34" charset="0"/>
            </a:endParaRPr>
          </a:p>
          <a:p>
            <a:pPr marL="845820" lvl="2" indent="-342900" algn="just">
              <a:lnSpc>
                <a:spcPct val="120000"/>
              </a:lnSpc>
              <a:spcBef>
                <a:spcPts val="0"/>
              </a:spcBef>
            </a:pPr>
            <a:r>
              <a:rPr lang="en-US" sz="2200" b="0" dirty="0">
                <a:solidFill>
                  <a:schemeClr val="tx1"/>
                </a:solidFill>
                <a:effectLst/>
                <a:latin typeface="Arial" panose="020B0604020202020204" pitchFamily="34" charset="0"/>
                <a:cs typeface="Arial" panose="020B0604020202020204" pitchFamily="34" charset="0"/>
              </a:rPr>
              <a:t>Aside from guidance in the GC memo, what constitutes  narrowly tailored confidentiality and non-disparagement provisions?</a:t>
            </a:r>
            <a:endParaRPr lang="en-US" sz="2200" b="0" dirty="0">
              <a:solidFill>
                <a:srgbClr val="000000"/>
              </a:solidFill>
              <a:effectLst/>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sz="2100" b="1" kern="0" dirty="0">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1641CC50-26C4-476D-6BD1-1ECB267F639D}"/>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31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533400"/>
            <a:ext cx="9906000" cy="2819400"/>
          </a:xfrm>
        </p:spPr>
        <p:txBody>
          <a:bodyPr/>
          <a:lstStyle/>
          <a:p>
            <a:pPr algn="ctr"/>
            <a:r>
              <a:rPr lang="en-US" sz="6600" b="1" kern="0" dirty="0">
                <a:latin typeface="PT Serif" panose="020A0603040505020204" pitchFamily="18" charset="0"/>
              </a:rPr>
              <a:t>Q &amp; A</a:t>
            </a:r>
          </a:p>
        </p:txBody>
      </p:sp>
      <p:sp>
        <p:nvSpPr>
          <p:cNvPr id="3" name="Freeform 4">
            <a:extLst>
              <a:ext uri="{FF2B5EF4-FFF2-40B4-BE49-F238E27FC236}">
                <a16:creationId xmlns:a16="http://schemas.microsoft.com/office/drawing/2014/main" id="{D5ED986F-E98F-593E-E0BE-12251FAC6EBF}"/>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394487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512" y="609600"/>
            <a:ext cx="9067800" cy="2819400"/>
          </a:xfrm>
        </p:spPr>
        <p:txBody>
          <a:bodyPr/>
          <a:lstStyle/>
          <a:p>
            <a:pPr algn="ctr"/>
            <a:r>
              <a:rPr lang="en-US" sz="1800" i="1" dirty="0">
                <a:latin typeface="Arial" panose="020B0604020202020204" pitchFamily="34" charset="0"/>
                <a:cs typeface="Arial" panose="020B0604020202020204" pitchFamily="34" charset="0"/>
              </a:rPr>
              <a:t>This presentation is for informational purposes only and may be considered advertising. It does not constitute the rendering of legal, tax, or professional services or advice. You should seek legal advice prior to taking any specific actions. </a:t>
            </a:r>
          </a:p>
        </p:txBody>
      </p:sp>
      <p:sp>
        <p:nvSpPr>
          <p:cNvPr id="3" name="Freeform 4">
            <a:extLst>
              <a:ext uri="{FF2B5EF4-FFF2-40B4-BE49-F238E27FC236}">
                <a16:creationId xmlns:a16="http://schemas.microsoft.com/office/drawing/2014/main" id="{39610EA7-7058-8BD5-4FEC-32C972191CC2}"/>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47886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398DF-56B3-91A1-EABF-23D11CB784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85BDCF-BE90-C25D-08A3-E78D503C1107}"/>
              </a:ext>
            </a:extLst>
          </p:cNvPr>
          <p:cNvSpPr>
            <a:spLocks noGrp="1"/>
          </p:cNvSpPr>
          <p:nvPr>
            <p:ph type="title"/>
          </p:nvPr>
        </p:nvSpPr>
        <p:spPr>
          <a:xfrm>
            <a:off x="836394" y="838200"/>
            <a:ext cx="9906218" cy="533400"/>
          </a:xfrm>
        </p:spPr>
        <p:txBody>
          <a:bodyPr>
            <a:noAutofit/>
          </a:bodyPr>
          <a:lstStyle/>
          <a:p>
            <a:r>
              <a:rPr lang="en-US" sz="4400" b="1" kern="0" dirty="0">
                <a:latin typeface="PT Serif" panose="020A0603040505020204" pitchFamily="18" charset="0"/>
              </a:rPr>
              <a:t>Applications: What Not To Ask</a:t>
            </a:r>
            <a:endParaRPr lang="en-US" sz="4400" i="1" kern="0" dirty="0">
              <a:latin typeface="PT Serif" panose="020A0603040505020204" pitchFamily="18" charset="0"/>
            </a:endParaRPr>
          </a:p>
        </p:txBody>
      </p:sp>
      <p:sp>
        <p:nvSpPr>
          <p:cNvPr id="3" name="Content Placeholder 2">
            <a:extLst>
              <a:ext uri="{FF2B5EF4-FFF2-40B4-BE49-F238E27FC236}">
                <a16:creationId xmlns:a16="http://schemas.microsoft.com/office/drawing/2014/main" id="{5D6C2647-FDDE-E2E2-5BBF-F30976F2688D}"/>
              </a:ext>
            </a:extLst>
          </p:cNvPr>
          <p:cNvSpPr>
            <a:spLocks noGrp="1"/>
          </p:cNvSpPr>
          <p:nvPr>
            <p:ph idx="1"/>
          </p:nvPr>
        </p:nvSpPr>
        <p:spPr>
          <a:xfrm>
            <a:off x="837981" y="1600200"/>
            <a:ext cx="10512862" cy="5029200"/>
          </a:xfrm>
        </p:spPr>
        <p:txBody>
          <a:bodyPr>
            <a:normAutofit/>
          </a:bodyPr>
          <a:lstStyle/>
          <a:p>
            <a:pPr algn="just">
              <a:lnSpc>
                <a:spcPct val="100000"/>
              </a:lnSpc>
              <a:buFont typeface="Wingdings" panose="05000000000000000000" pitchFamily="2" charset="2"/>
              <a:buChar char="§"/>
              <a:defRPr/>
            </a:pPr>
            <a:r>
              <a:rPr lang="en-US" altLang="en-US" sz="2200" kern="0" dirty="0">
                <a:latin typeface="Arial" panose="020B0604020202020204" pitchFamily="34" charset="0"/>
                <a:cs typeface="Arial" panose="020B0604020202020204" pitchFamily="34" charset="0"/>
              </a:rPr>
              <a:t>Criminal record information, with limited exceptions. </a:t>
            </a:r>
          </a:p>
          <a:p>
            <a:pPr marL="799963" lvl="2" indent="-342900" algn="just">
              <a:lnSpc>
                <a:spcPct val="100000"/>
              </a:lnSpc>
              <a:spcBef>
                <a:spcPts val="1000"/>
              </a:spcBef>
              <a:defRPr/>
            </a:pPr>
            <a:r>
              <a:rPr lang="en-US" altLang="en-US" sz="1800" kern="0" dirty="0">
                <a:latin typeface="Arial" panose="020B0604020202020204" pitchFamily="34" charset="0"/>
                <a:cs typeface="Arial" panose="020B0604020202020204" pitchFamily="34" charset="0"/>
              </a:rPr>
              <a:t>MCAD Guidance: </a:t>
            </a:r>
          </a:p>
          <a:p>
            <a:pPr marL="914126" lvl="3" indent="0" algn="just">
              <a:lnSpc>
                <a:spcPct val="100000"/>
              </a:lnSpc>
              <a:spcBef>
                <a:spcPts val="1000"/>
              </a:spcBef>
              <a:buNone/>
              <a:defRPr/>
            </a:pPr>
            <a:r>
              <a:rPr lang="en-US" altLang="en-US" sz="1600" kern="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https://www.mass.gov/doc/criminal-offender-record-procedure-reforms/download</a:t>
            </a:r>
            <a:endParaRPr lang="en-US" altLang="en-US" sz="1600" kern="0" dirty="0">
              <a:latin typeface="Arial" panose="020B0604020202020204" pitchFamily="34" charset="0"/>
              <a:cs typeface="Arial" panose="020B0604020202020204" pitchFamily="34" charset="0"/>
            </a:endParaRPr>
          </a:p>
          <a:p>
            <a:pPr marL="0" indent="0" algn="just">
              <a:lnSpc>
                <a:spcPct val="100000"/>
              </a:lnSpc>
              <a:buNone/>
              <a:defRP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defRPr/>
            </a:pPr>
            <a:r>
              <a:rPr lang="en-US" altLang="en-US" sz="2200" kern="0" dirty="0">
                <a:latin typeface="Arial" panose="020B0604020202020204" pitchFamily="34" charset="0"/>
                <a:cs typeface="Arial" panose="020B0604020202020204" pitchFamily="34" charset="0"/>
              </a:rPr>
              <a:t>Questions to elicit information about an applicant’s handicap or disability or membership in a protected class with very limited exceptions. </a:t>
            </a:r>
          </a:p>
          <a:p>
            <a:pPr marL="0" indent="0" algn="just">
              <a:lnSpc>
                <a:spcPct val="100000"/>
              </a:lnSpc>
              <a:buNone/>
              <a:defRP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defRPr/>
            </a:pPr>
            <a:r>
              <a:rPr lang="en-US" altLang="en-US" sz="2200" kern="0" dirty="0">
                <a:latin typeface="Arial" panose="020B0604020202020204" pitchFamily="34" charset="0"/>
                <a:cs typeface="Arial" panose="020B0604020202020204" pitchFamily="34" charset="0"/>
              </a:rPr>
              <a:t>For an applicant to provide a photo along with an application. </a:t>
            </a:r>
          </a:p>
          <a:p>
            <a:pPr marL="0" indent="0" algn="just">
              <a:lnSpc>
                <a:spcPct val="100000"/>
              </a:lnSpc>
              <a:buNone/>
              <a:defRP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defRPr/>
            </a:pPr>
            <a:r>
              <a:rPr lang="en-US" altLang="en-US" sz="2200" kern="0" dirty="0">
                <a:latin typeface="Arial" panose="020B0604020202020204" pitchFamily="34" charset="0"/>
                <a:cs typeface="Arial" panose="020B0604020202020204" pitchFamily="34" charset="0"/>
              </a:rPr>
              <a:t>Salary or wage history information. </a:t>
            </a:r>
          </a:p>
          <a:p>
            <a:pPr algn="just">
              <a:lnSpc>
                <a:spcPct val="100000"/>
              </a:lnSpc>
              <a:buFont typeface="Wingdings" panose="05000000000000000000" pitchFamily="2" charset="2"/>
              <a:buChar char="§"/>
            </a:pPr>
            <a:endParaRPr lang="en-US" altLang="en-US" sz="2200" kern="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en-US" altLang="en-US" sz="1800" dirty="0">
              <a:solidFill>
                <a:schemeClr val="tx1"/>
              </a:solidFill>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
            </a:pPr>
            <a:endParaRPr lang="en-US" altLang="en-US" sz="1800" kern="0" dirty="0">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FE6A1822-8DB6-F0C5-1EFC-BA565B2E9701}"/>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spTree>
    <p:extLst>
      <p:ext uri="{BB962C8B-B14F-4D97-AF65-F5344CB8AC3E}">
        <p14:creationId xmlns:p14="http://schemas.microsoft.com/office/powerpoint/2010/main" val="175632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1066800"/>
            <a:ext cx="9906000" cy="2968305"/>
          </a:xfrm>
        </p:spPr>
        <p:txBody>
          <a:bodyPr/>
          <a:lstStyle/>
          <a:p>
            <a:pPr marL="0" marR="0" lvl="0" indent="0" algn="ctr" defTabSz="914400" rtl="0" eaLnBrk="1" fontAlgn="auto" latinLnBrk="0" hangingPunct="1">
              <a:lnSpc>
                <a:spcPct val="100000"/>
              </a:lnSpc>
              <a:spcBef>
                <a:spcPts val="0"/>
              </a:spcBef>
              <a:buClr>
                <a:srgbClr val="FFFFFF"/>
              </a:buClr>
              <a:buSzTx/>
              <a:buFont typeface="Wingdings" pitchFamily="2" charset="2"/>
              <a:buNone/>
              <a:defRPr/>
            </a:pPr>
            <a:br>
              <a:rPr kumimoji="0" lang="en-US" sz="3000" b="1" i="1" u="none" strike="noStrike" kern="1200" cap="none" spc="0" normalizeH="0" baseline="0" noProof="0" dirty="0">
                <a:ln>
                  <a:noFill/>
                </a:ln>
                <a:solidFill>
                  <a:schemeClr val="tx1"/>
                </a:solidFill>
                <a:effectLst/>
                <a:uLnTx/>
                <a:uFillTx/>
                <a:latin typeface="Corbel" panose="020B0503020204020204"/>
                <a:ea typeface="+mn-ea"/>
                <a:cs typeface="+mn-cs"/>
              </a:rPr>
            </a:br>
            <a:endParaRPr kumimoji="0" lang="en-US" sz="66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26E18A9B-560E-03CF-D8A6-2493AA2210E0}"/>
              </a:ext>
            </a:extLst>
          </p:cNvPr>
          <p:cNvSpPr txBox="1"/>
          <p:nvPr/>
        </p:nvSpPr>
        <p:spPr>
          <a:xfrm>
            <a:off x="2385059" y="1517495"/>
            <a:ext cx="3352800" cy="1200329"/>
          </a:xfrm>
          <a:prstGeom prst="rect">
            <a:avLst/>
          </a:prstGeom>
          <a:noFill/>
        </p:spPr>
        <p:txBody>
          <a:bodyPr wrap="square" rtlCol="0">
            <a:spAutoFit/>
          </a:bodyPr>
          <a:lstStyle/>
          <a:p>
            <a:r>
              <a:rPr lang="en-US" dirty="0"/>
              <a:t>Michelle De Oliveira, Esq.</a:t>
            </a:r>
          </a:p>
          <a:p>
            <a:r>
              <a:rPr lang="en-US" dirty="0"/>
              <a:t>Kenney &amp; Sams, P.C.</a:t>
            </a:r>
          </a:p>
          <a:p>
            <a:r>
              <a:rPr lang="en-US" dirty="0">
                <a:hlinkClick r:id="rId2"/>
              </a:rPr>
              <a:t>mmdeoliveira@kslegal.com</a:t>
            </a:r>
            <a:endParaRPr lang="en-US" dirty="0"/>
          </a:p>
          <a:p>
            <a:r>
              <a:rPr lang="en-US" dirty="0"/>
              <a:t>508-490-8500</a:t>
            </a:r>
          </a:p>
        </p:txBody>
      </p:sp>
      <p:pic>
        <p:nvPicPr>
          <p:cNvPr id="2051" name="Picture 3">
            <a:extLst>
              <a:ext uri="{FF2B5EF4-FFF2-40B4-BE49-F238E27FC236}">
                <a16:creationId xmlns:a16="http://schemas.microsoft.com/office/drawing/2014/main" id="{3940F22D-C9D2-ADE5-2EAB-107665BA3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924" y="2739294"/>
            <a:ext cx="1804719" cy="82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D1102A3-1EEA-2276-F468-9E3E8A6E5986}"/>
              </a:ext>
            </a:extLst>
          </p:cNvPr>
          <p:cNvPicPr>
            <a:picLocks noChangeAspect="1"/>
          </p:cNvPicPr>
          <p:nvPr/>
        </p:nvPicPr>
        <p:blipFill>
          <a:blip r:embed="rId4"/>
          <a:srcRect/>
          <a:stretch/>
        </p:blipFill>
        <p:spPr>
          <a:xfrm>
            <a:off x="608012" y="1323393"/>
            <a:ext cx="1630299" cy="1648407"/>
          </a:xfrm>
          <a:prstGeom prst="ellipse">
            <a:avLst/>
          </a:prstGeom>
          <a:ln w="952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Freeform 4">
            <a:extLst>
              <a:ext uri="{FF2B5EF4-FFF2-40B4-BE49-F238E27FC236}">
                <a16:creationId xmlns:a16="http://schemas.microsoft.com/office/drawing/2014/main" id="{E48F1306-F2DF-088E-DE8A-75FB2F059654}"/>
              </a:ext>
            </a:extLst>
          </p:cNvPr>
          <p:cNvSpPr/>
          <p:nvPr/>
        </p:nvSpPr>
        <p:spPr>
          <a:xfrm>
            <a:off x="-12877" y="0"/>
            <a:ext cx="12201702" cy="493202"/>
          </a:xfrm>
          <a:custGeom>
            <a:avLst/>
            <a:gdLst/>
            <a:ahLst/>
            <a:cxnLst/>
            <a:rect l="l" t="t" r="r" b="b"/>
            <a:pathLst>
              <a:path w="18287996" h="800668">
                <a:moveTo>
                  <a:pt x="0" y="0"/>
                </a:moveTo>
                <a:lnTo>
                  <a:pt x="18287996" y="0"/>
                </a:lnTo>
                <a:lnTo>
                  <a:pt x="18287996" y="800667"/>
                </a:lnTo>
                <a:lnTo>
                  <a:pt x="0" y="800667"/>
                </a:lnTo>
                <a:lnTo>
                  <a:pt x="0" y="0"/>
                </a:lnTo>
                <a:close/>
              </a:path>
            </a:pathLst>
          </a:custGeom>
          <a:solidFill>
            <a:srgbClr val="002060"/>
          </a:solidFill>
        </p:spPr>
        <p:txBody>
          <a:bodyPr/>
          <a:lstStyle/>
          <a:p>
            <a:endParaRPr lang="en-US"/>
          </a:p>
        </p:txBody>
      </p:sp>
      <p:pic>
        <p:nvPicPr>
          <p:cNvPr id="3" name="Picture 2">
            <a:extLst>
              <a:ext uri="{FF2B5EF4-FFF2-40B4-BE49-F238E27FC236}">
                <a16:creationId xmlns:a16="http://schemas.microsoft.com/office/drawing/2014/main" id="{E28EE47E-BC78-0661-13A0-177815FE08F8}"/>
              </a:ext>
            </a:extLst>
          </p:cNvPr>
          <p:cNvPicPr>
            <a:picLocks noChangeAspect="1"/>
          </p:cNvPicPr>
          <p:nvPr/>
        </p:nvPicPr>
        <p:blipFill>
          <a:blip r:embed="rId5"/>
          <a:srcRect t="3104" b="3104"/>
          <a:stretch/>
        </p:blipFill>
        <p:spPr>
          <a:xfrm>
            <a:off x="6478212" y="1323393"/>
            <a:ext cx="1804719" cy="1588534"/>
          </a:xfrm>
          <a:prstGeom prst="ellipse">
            <a:avLst/>
          </a:prstGeom>
          <a:ln w="952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B58C8566-9824-FC0D-906A-76134DAD5833}"/>
              </a:ext>
            </a:extLst>
          </p:cNvPr>
          <p:cNvSpPr txBox="1"/>
          <p:nvPr/>
        </p:nvSpPr>
        <p:spPr>
          <a:xfrm>
            <a:off x="9034053" y="1547431"/>
            <a:ext cx="2971800" cy="1200329"/>
          </a:xfrm>
          <a:prstGeom prst="rect">
            <a:avLst/>
          </a:prstGeom>
          <a:noFill/>
        </p:spPr>
        <p:txBody>
          <a:bodyPr wrap="square" rtlCol="0">
            <a:spAutoFit/>
          </a:bodyPr>
          <a:lstStyle/>
          <a:p>
            <a:r>
              <a:rPr lang="en-US" dirty="0"/>
              <a:t>Andrea E. Zoia, Esq.</a:t>
            </a:r>
          </a:p>
          <a:p>
            <a:r>
              <a:rPr lang="en-US" dirty="0"/>
              <a:t>Morgan, Brown &amp; Joy LLP</a:t>
            </a:r>
          </a:p>
          <a:p>
            <a:r>
              <a:rPr lang="en-US" dirty="0">
                <a:hlinkClick r:id="rId6"/>
              </a:rPr>
              <a:t>azoia@morganbrown.com</a:t>
            </a:r>
            <a:r>
              <a:rPr lang="en-US" dirty="0"/>
              <a:t> </a:t>
            </a:r>
          </a:p>
          <a:p>
            <a:r>
              <a:rPr lang="en-US" dirty="0"/>
              <a:t>617-523-6666</a:t>
            </a:r>
          </a:p>
        </p:txBody>
      </p:sp>
      <p:pic>
        <p:nvPicPr>
          <p:cNvPr id="7" name="gmail-m_5642427198643349535Picture 1" descr="Morgan, Brown &amp; Joy">
            <a:extLst>
              <a:ext uri="{FF2B5EF4-FFF2-40B4-BE49-F238E27FC236}">
                <a16:creationId xmlns:a16="http://schemas.microsoft.com/office/drawing/2014/main" id="{DE2D1D3A-B8CD-3B10-2F04-97F3367EBB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4759" y="2808517"/>
            <a:ext cx="1933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6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blank">
  <a:themeElements>
    <a:clrScheme name="mb&amp;j rev">
      <a:dk1>
        <a:srgbClr val="333333"/>
      </a:dk1>
      <a:lt1>
        <a:srgbClr val="FFFFFF"/>
      </a:lt1>
      <a:dk2>
        <a:srgbClr val="003457"/>
      </a:dk2>
      <a:lt2>
        <a:srgbClr val="E7E6E6"/>
      </a:lt2>
      <a:accent1>
        <a:srgbClr val="0D5B90"/>
      </a:accent1>
      <a:accent2>
        <a:srgbClr val="0EAA5F"/>
      </a:accent2>
      <a:accent3>
        <a:srgbClr val="918A48"/>
      </a:accent3>
      <a:accent4>
        <a:srgbClr val="B72C2C"/>
      </a:accent4>
      <a:accent5>
        <a:srgbClr val="999999"/>
      </a:accent5>
      <a:accent6>
        <a:srgbClr val="608EAD"/>
      </a:accent6>
      <a:hlink>
        <a:srgbClr val="B72D2D"/>
      </a:hlink>
      <a:folHlink>
        <a:srgbClr val="7F1F1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AD8B378B-A7E1-E142-8562-CCEC6072875D}" vid="{35B01A01-6558-BD47-85F1-2F1E437770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CEB76F-5C52-4F69-A3C1-2DBEA8CF74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32D51B-405E-4F81-B5A9-F253CD7FC481}">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71af3243-3dd4-4a8d-8c0d-dd76da1f02a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E7567CE-A543-444C-8597-EB22784911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contrast presentation (widescreen)</Template>
  <TotalTime>4313</TotalTime>
  <Words>6146</Words>
  <Application>Microsoft Office PowerPoint</Application>
  <PresentationFormat>Custom</PresentationFormat>
  <Paragraphs>735</Paragraphs>
  <Slides>90</Slides>
  <Notes>78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90</vt:i4>
      </vt:variant>
    </vt:vector>
  </HeadingPairs>
  <TitlesOfParts>
    <vt:vector size="103" baseType="lpstr">
      <vt:lpstr>Arial</vt:lpstr>
      <vt:lpstr>Calibri</vt:lpstr>
      <vt:lpstr>Calibri Light</vt:lpstr>
      <vt:lpstr>Corbel</vt:lpstr>
      <vt:lpstr>Courier New</vt:lpstr>
      <vt:lpstr>Franklin Gothic Medium</vt:lpstr>
      <vt:lpstr>Georgia</vt:lpstr>
      <vt:lpstr>PT Serif</vt:lpstr>
      <vt:lpstr>PT Serif Bold</vt:lpstr>
      <vt:lpstr>System Font Regular</vt:lpstr>
      <vt:lpstr>Wingdings</vt:lpstr>
      <vt:lpstr>1_blank</vt:lpstr>
      <vt:lpstr>Office Theme</vt:lpstr>
      <vt:lpstr>Avoiding HR Landmines That Can Lead To Lawsuits</vt:lpstr>
      <vt:lpstr>Agenda</vt:lpstr>
      <vt:lpstr>Considerations Regarding The Hiring Process</vt:lpstr>
      <vt:lpstr>Hiring: Applicable Laws &amp; Enforcement Considerations  </vt:lpstr>
      <vt:lpstr>Hiring: Risk of Non-Compliance With Applicable Laws </vt:lpstr>
      <vt:lpstr>Pre-Employment Hiring Process </vt:lpstr>
      <vt:lpstr>Start Here: Job Descriptions &amp; Defining Essential Functions </vt:lpstr>
      <vt:lpstr>Applications </vt:lpstr>
      <vt:lpstr>Applications: What Not To Ask</vt:lpstr>
      <vt:lpstr>OK, Now What?</vt:lpstr>
      <vt:lpstr>OK, Now What?</vt:lpstr>
      <vt:lpstr>OK, Now What?</vt:lpstr>
      <vt:lpstr>Interview Process</vt:lpstr>
      <vt:lpstr>Job Offer</vt:lpstr>
      <vt:lpstr>Pay Equity</vt:lpstr>
      <vt:lpstr>Pay Equity</vt:lpstr>
      <vt:lpstr>Pay Equity</vt:lpstr>
      <vt:lpstr>Pay Equity</vt:lpstr>
      <vt:lpstr>Pay Equity</vt:lpstr>
      <vt:lpstr>Pay Equity</vt:lpstr>
      <vt:lpstr>The Basics: Applicable Employment Law Framework</vt:lpstr>
      <vt:lpstr>At-Will Employment Doctrine</vt:lpstr>
      <vt:lpstr>At-Will Employment </vt:lpstr>
      <vt:lpstr>Discrimination</vt:lpstr>
      <vt:lpstr>Discrimination</vt:lpstr>
      <vt:lpstr>Discrimination: Burden of Proof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Retaliation </vt:lpstr>
      <vt:lpstr>Retaliation: The Basics</vt:lpstr>
      <vt:lpstr>Retaliation: Statute of Limitations</vt:lpstr>
      <vt:lpstr>Retaliation: Burden of Proof</vt:lpstr>
      <vt:lpstr>Retaliation: Burden of Proof</vt:lpstr>
      <vt:lpstr>Leaves of Absence </vt:lpstr>
      <vt:lpstr>Leaves of Absence  </vt:lpstr>
      <vt:lpstr>FMLA  (29 U.S.C. § 2612 et seq.)  </vt:lpstr>
      <vt:lpstr>FMLA</vt:lpstr>
      <vt:lpstr>FMLA</vt:lpstr>
      <vt:lpstr>FMLA</vt:lpstr>
      <vt:lpstr>FMLA</vt:lpstr>
      <vt:lpstr>PFML  (M.G.L. c. 175M)  </vt:lpstr>
      <vt:lpstr>PFML</vt:lpstr>
      <vt:lpstr>PFML</vt:lpstr>
      <vt:lpstr>PFML</vt:lpstr>
      <vt:lpstr>PFML</vt:lpstr>
      <vt:lpstr>PFML</vt:lpstr>
      <vt:lpstr>PFML</vt:lpstr>
      <vt:lpstr>PFML</vt:lpstr>
      <vt:lpstr>MA Parental Leave Act (M.G.L. c. 149, § 105D)  </vt:lpstr>
      <vt:lpstr>Small Necessities Leave  (M.G.L. c. 149, § 52D)  </vt:lpstr>
      <vt:lpstr>Small Necessities Leave </vt:lpstr>
      <vt:lpstr>Domestic Violence Leave Act  (M.G.L. c. 149, § 52E)  </vt:lpstr>
      <vt:lpstr>Domestic Violence Leave Act</vt:lpstr>
      <vt:lpstr>Domestic Violence Leave Act</vt:lpstr>
      <vt:lpstr>Wage &amp; Hour</vt:lpstr>
      <vt:lpstr>Wage &amp; Hour: The Basics </vt:lpstr>
      <vt:lpstr>Wage &amp; Hour: The Basics </vt:lpstr>
      <vt:lpstr>Wage &amp; Hour: The Basics </vt:lpstr>
      <vt:lpstr>Wage &amp; Hour: The Basics </vt:lpstr>
      <vt:lpstr>Non-Exempt – Minimum Wage &amp; Overtime</vt:lpstr>
      <vt:lpstr>Expense Reimbursement </vt:lpstr>
      <vt:lpstr>Final Pay </vt:lpstr>
      <vt:lpstr>Choice of Law </vt:lpstr>
      <vt:lpstr>No Special Contracts! </vt:lpstr>
      <vt:lpstr>Information To Be Furnished </vt:lpstr>
      <vt:lpstr>PowerPoint Presentation</vt:lpstr>
      <vt:lpstr>Earned Sick Time Law</vt:lpstr>
      <vt:lpstr>MA Earned Sick Time  M.G.L. c. 149, § 148C; 940 CMR 33.00</vt:lpstr>
      <vt:lpstr>MA Earned Sick Time  M.G.L. c. 149, § 148C; 940 CMR 33.00</vt:lpstr>
      <vt:lpstr>Personnel Records Statute</vt:lpstr>
      <vt:lpstr>Personnel Records Obligations  </vt:lpstr>
      <vt:lpstr>  Meehan v. Medical Information Technology, Inc., 488 Mass. 730 (2021) </vt:lpstr>
      <vt:lpstr>Severance Considerations</vt:lpstr>
      <vt:lpstr>Assessment Toolkit</vt:lpstr>
      <vt:lpstr>Assessment Toolkit</vt:lpstr>
      <vt:lpstr>Assessment Toolkit</vt:lpstr>
      <vt:lpstr>PowerPoint Presentation</vt:lpstr>
      <vt:lpstr>PowerPoint Presentation</vt:lpstr>
      <vt:lpstr>PowerPoint Presentation</vt:lpstr>
      <vt:lpstr>PowerPoint Presentation</vt:lpstr>
      <vt:lpstr>Q &amp; A</vt:lpstr>
      <vt:lpstr>This presentation is for informational purposes only and may be considered advertising. It does not constitute the rendering of legal, tax, or professional services or advice. You should seek legal advice prior to taking any specific actions.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All Law Firm Managers Need To Know About Employment Law</dc:title>
  <dc:creator>Michelle M. De Oliveira</dc:creator>
  <cp:lastModifiedBy>Michelle M. De Oliveira</cp:lastModifiedBy>
  <cp:revision>90</cp:revision>
  <cp:lastPrinted>2023-09-29T13:33:31Z</cp:lastPrinted>
  <dcterms:created xsi:type="dcterms:W3CDTF">2022-06-12T22:29:24Z</dcterms:created>
  <dcterms:modified xsi:type="dcterms:W3CDTF">2024-03-11T21:09:57Z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