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8"/>
  </p:notesMasterIdLst>
  <p:handoutMasterIdLst>
    <p:handoutMasterId r:id="rId9"/>
  </p:handoutMasterIdLst>
  <p:sldIdLst>
    <p:sldId id="256" r:id="rId2"/>
    <p:sldId id="261" r:id="rId3"/>
    <p:sldId id="268" r:id="rId4"/>
    <p:sldId id="272" r:id="rId5"/>
    <p:sldId id="271" r:id="rId6"/>
    <p:sldId id="270"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Maggiacomo" userId="97ec5f201616340a" providerId="LiveId" clId="{D935D784-14CB-4975-801F-30A3675AE363}"/>
    <pc:docChg chg="custSel addSld delSld modSld">
      <pc:chgData name="Jennifer Maggiacomo" userId="97ec5f201616340a" providerId="LiveId" clId="{D935D784-14CB-4975-801F-30A3675AE363}" dt="2024-05-20T02:35:09.792" v="2296" actId="20577"/>
      <pc:docMkLst>
        <pc:docMk/>
      </pc:docMkLst>
      <pc:sldChg chg="modSp mod">
        <pc:chgData name="Jennifer Maggiacomo" userId="97ec5f201616340a" providerId="LiveId" clId="{D935D784-14CB-4975-801F-30A3675AE363}" dt="2024-05-20T01:32:04.744" v="68" actId="20577"/>
        <pc:sldMkLst>
          <pc:docMk/>
          <pc:sldMk cId="1235707028" sldId="256"/>
        </pc:sldMkLst>
        <pc:spChg chg="mod">
          <ac:chgData name="Jennifer Maggiacomo" userId="97ec5f201616340a" providerId="LiveId" clId="{D935D784-14CB-4975-801F-30A3675AE363}" dt="2024-05-20T01:31:55.563" v="64" actId="20577"/>
          <ac:spMkLst>
            <pc:docMk/>
            <pc:sldMk cId="1235707028" sldId="256"/>
            <ac:spMk id="2" creationId="{00000000-0000-0000-0000-000000000000}"/>
          </ac:spMkLst>
        </pc:spChg>
        <pc:spChg chg="mod">
          <ac:chgData name="Jennifer Maggiacomo" userId="97ec5f201616340a" providerId="LiveId" clId="{D935D784-14CB-4975-801F-30A3675AE363}" dt="2024-05-20T01:32:04.744" v="68" actId="20577"/>
          <ac:spMkLst>
            <pc:docMk/>
            <pc:sldMk cId="1235707028" sldId="256"/>
            <ac:spMk id="5" creationId="{00000000-0000-0000-0000-000000000000}"/>
          </ac:spMkLst>
        </pc:spChg>
      </pc:sldChg>
      <pc:sldChg chg="modSp mod">
        <pc:chgData name="Jennifer Maggiacomo" userId="97ec5f201616340a" providerId="LiveId" clId="{D935D784-14CB-4975-801F-30A3675AE363}" dt="2024-05-20T02:30:37.112" v="2111" actId="20577"/>
        <pc:sldMkLst>
          <pc:docMk/>
          <pc:sldMk cId="3266876479" sldId="261"/>
        </pc:sldMkLst>
        <pc:spChg chg="mod">
          <ac:chgData name="Jennifer Maggiacomo" userId="97ec5f201616340a" providerId="LiveId" clId="{D935D784-14CB-4975-801F-30A3675AE363}" dt="2024-05-20T02:30:37.112" v="2111" actId="20577"/>
          <ac:spMkLst>
            <pc:docMk/>
            <pc:sldMk cId="3266876479" sldId="261"/>
            <ac:spMk id="2" creationId="{00000000-0000-0000-0000-000000000000}"/>
          </ac:spMkLst>
        </pc:spChg>
        <pc:spChg chg="mod">
          <ac:chgData name="Jennifer Maggiacomo" userId="97ec5f201616340a" providerId="LiveId" clId="{D935D784-14CB-4975-801F-30A3675AE363}" dt="2024-05-20T02:12:06.130" v="1948" actId="20577"/>
          <ac:spMkLst>
            <pc:docMk/>
            <pc:sldMk cId="3266876479" sldId="261"/>
            <ac:spMk id="3" creationId="{00000000-0000-0000-0000-000000000000}"/>
          </ac:spMkLst>
        </pc:spChg>
      </pc:sldChg>
      <pc:sldChg chg="del">
        <pc:chgData name="Jennifer Maggiacomo" userId="97ec5f201616340a" providerId="LiveId" clId="{D935D784-14CB-4975-801F-30A3675AE363}" dt="2024-05-20T02:29:38.711" v="2088" actId="2696"/>
        <pc:sldMkLst>
          <pc:docMk/>
          <pc:sldMk cId="932456487" sldId="262"/>
        </pc:sldMkLst>
      </pc:sldChg>
      <pc:sldChg chg="del">
        <pc:chgData name="Jennifer Maggiacomo" userId="97ec5f201616340a" providerId="LiveId" clId="{D935D784-14CB-4975-801F-30A3675AE363}" dt="2024-05-20T02:29:41.937" v="2089" actId="2696"/>
        <pc:sldMkLst>
          <pc:docMk/>
          <pc:sldMk cId="3689078322" sldId="263"/>
        </pc:sldMkLst>
      </pc:sldChg>
      <pc:sldChg chg="del">
        <pc:chgData name="Jennifer Maggiacomo" userId="97ec5f201616340a" providerId="LiveId" clId="{D935D784-14CB-4975-801F-30A3675AE363}" dt="2024-05-20T02:29:46.491" v="2090" actId="2696"/>
        <pc:sldMkLst>
          <pc:docMk/>
          <pc:sldMk cId="2308813261" sldId="264"/>
        </pc:sldMkLst>
      </pc:sldChg>
      <pc:sldChg chg="del">
        <pc:chgData name="Jennifer Maggiacomo" userId="97ec5f201616340a" providerId="LiveId" clId="{D935D784-14CB-4975-801F-30A3675AE363}" dt="2024-05-20T02:29:50.250" v="2091" actId="2696"/>
        <pc:sldMkLst>
          <pc:docMk/>
          <pc:sldMk cId="410610363" sldId="265"/>
        </pc:sldMkLst>
      </pc:sldChg>
      <pc:sldChg chg="del">
        <pc:chgData name="Jennifer Maggiacomo" userId="97ec5f201616340a" providerId="LiveId" clId="{D935D784-14CB-4975-801F-30A3675AE363}" dt="2024-05-20T02:29:53.284" v="2092" actId="2696"/>
        <pc:sldMkLst>
          <pc:docMk/>
          <pc:sldMk cId="3743861643" sldId="266"/>
        </pc:sldMkLst>
      </pc:sldChg>
      <pc:sldChg chg="del">
        <pc:chgData name="Jennifer Maggiacomo" userId="97ec5f201616340a" providerId="LiveId" clId="{D935D784-14CB-4975-801F-30A3675AE363}" dt="2024-05-20T02:29:56.152" v="2093" actId="2696"/>
        <pc:sldMkLst>
          <pc:docMk/>
          <pc:sldMk cId="475538112" sldId="267"/>
        </pc:sldMkLst>
      </pc:sldChg>
      <pc:sldChg chg="modSp mod">
        <pc:chgData name="Jennifer Maggiacomo" userId="97ec5f201616340a" providerId="LiveId" clId="{D935D784-14CB-4975-801F-30A3675AE363}" dt="2024-05-20T02:01:24.262" v="1450" actId="114"/>
        <pc:sldMkLst>
          <pc:docMk/>
          <pc:sldMk cId="255273723" sldId="268"/>
        </pc:sldMkLst>
        <pc:spChg chg="mod">
          <ac:chgData name="Jennifer Maggiacomo" userId="97ec5f201616340a" providerId="LiveId" clId="{D935D784-14CB-4975-801F-30A3675AE363}" dt="2024-05-20T01:57:27.362" v="1423" actId="20577"/>
          <ac:spMkLst>
            <pc:docMk/>
            <pc:sldMk cId="255273723" sldId="268"/>
            <ac:spMk id="2" creationId="{00000000-0000-0000-0000-000000000000}"/>
          </ac:spMkLst>
        </pc:spChg>
        <pc:spChg chg="mod">
          <ac:chgData name="Jennifer Maggiacomo" userId="97ec5f201616340a" providerId="LiveId" clId="{D935D784-14CB-4975-801F-30A3675AE363}" dt="2024-05-20T02:01:24.262" v="1450" actId="114"/>
          <ac:spMkLst>
            <pc:docMk/>
            <pc:sldMk cId="255273723" sldId="268"/>
            <ac:spMk id="3" creationId="{00000000-0000-0000-0000-000000000000}"/>
          </ac:spMkLst>
        </pc:spChg>
      </pc:sldChg>
      <pc:sldChg chg="del">
        <pc:chgData name="Jennifer Maggiacomo" userId="97ec5f201616340a" providerId="LiveId" clId="{D935D784-14CB-4975-801F-30A3675AE363}" dt="2024-05-20T02:30:07.833" v="2094" actId="2696"/>
        <pc:sldMkLst>
          <pc:docMk/>
          <pc:sldMk cId="634132009" sldId="269"/>
        </pc:sldMkLst>
      </pc:sldChg>
      <pc:sldChg chg="modSp mod">
        <pc:chgData name="Jennifer Maggiacomo" userId="97ec5f201616340a" providerId="LiveId" clId="{D935D784-14CB-4975-801F-30A3675AE363}" dt="2024-05-20T02:35:09.792" v="2296" actId="20577"/>
        <pc:sldMkLst>
          <pc:docMk/>
          <pc:sldMk cId="1966644996" sldId="270"/>
        </pc:sldMkLst>
        <pc:spChg chg="mod">
          <ac:chgData name="Jennifer Maggiacomo" userId="97ec5f201616340a" providerId="LiveId" clId="{D935D784-14CB-4975-801F-30A3675AE363}" dt="2024-05-20T02:06:44.297" v="1640" actId="6549"/>
          <ac:spMkLst>
            <pc:docMk/>
            <pc:sldMk cId="1966644996" sldId="270"/>
            <ac:spMk id="2" creationId="{00000000-0000-0000-0000-000000000000}"/>
          </ac:spMkLst>
        </pc:spChg>
        <pc:spChg chg="mod">
          <ac:chgData name="Jennifer Maggiacomo" userId="97ec5f201616340a" providerId="LiveId" clId="{D935D784-14CB-4975-801F-30A3675AE363}" dt="2024-05-20T02:35:09.792" v="2296" actId="20577"/>
          <ac:spMkLst>
            <pc:docMk/>
            <pc:sldMk cId="1966644996" sldId="270"/>
            <ac:spMk id="3" creationId="{00000000-0000-0000-0000-000000000000}"/>
          </ac:spMkLst>
        </pc:spChg>
      </pc:sldChg>
      <pc:sldChg chg="modSp mod">
        <pc:chgData name="Jennifer Maggiacomo" userId="97ec5f201616340a" providerId="LiveId" clId="{D935D784-14CB-4975-801F-30A3675AE363}" dt="2024-05-20T02:06:06.642" v="1630" actId="20577"/>
        <pc:sldMkLst>
          <pc:docMk/>
          <pc:sldMk cId="70366708" sldId="271"/>
        </pc:sldMkLst>
        <pc:spChg chg="mod">
          <ac:chgData name="Jennifer Maggiacomo" userId="97ec5f201616340a" providerId="LiveId" clId="{D935D784-14CB-4975-801F-30A3675AE363}" dt="2024-05-20T02:01:55.880" v="1477" actId="313"/>
          <ac:spMkLst>
            <pc:docMk/>
            <pc:sldMk cId="70366708" sldId="271"/>
            <ac:spMk id="2" creationId="{00000000-0000-0000-0000-000000000000}"/>
          </ac:spMkLst>
        </pc:spChg>
        <pc:spChg chg="mod">
          <ac:chgData name="Jennifer Maggiacomo" userId="97ec5f201616340a" providerId="LiveId" clId="{D935D784-14CB-4975-801F-30A3675AE363}" dt="2024-05-20T02:06:06.642" v="1630" actId="20577"/>
          <ac:spMkLst>
            <pc:docMk/>
            <pc:sldMk cId="70366708" sldId="271"/>
            <ac:spMk id="3" creationId="{00000000-0000-0000-0000-000000000000}"/>
          </ac:spMkLst>
        </pc:spChg>
      </pc:sldChg>
      <pc:sldChg chg="modSp new mod">
        <pc:chgData name="Jennifer Maggiacomo" userId="97ec5f201616340a" providerId="LiveId" clId="{D935D784-14CB-4975-801F-30A3675AE363}" dt="2024-05-20T02:34:17.979" v="2269" actId="20577"/>
        <pc:sldMkLst>
          <pc:docMk/>
          <pc:sldMk cId="2575064848" sldId="272"/>
        </pc:sldMkLst>
        <pc:spChg chg="mod">
          <ac:chgData name="Jennifer Maggiacomo" userId="97ec5f201616340a" providerId="LiveId" clId="{D935D784-14CB-4975-801F-30A3675AE363}" dt="2024-05-20T02:08:47.690" v="1741" actId="122"/>
          <ac:spMkLst>
            <pc:docMk/>
            <pc:sldMk cId="2575064848" sldId="272"/>
            <ac:spMk id="2" creationId="{6A724558-2D92-60CE-19C5-1084E2803B01}"/>
          </ac:spMkLst>
        </pc:spChg>
        <pc:spChg chg="mod">
          <ac:chgData name="Jennifer Maggiacomo" userId="97ec5f201616340a" providerId="LiveId" clId="{D935D784-14CB-4975-801F-30A3675AE363}" dt="2024-05-20T02:34:17.979" v="2269" actId="20577"/>
          <ac:spMkLst>
            <pc:docMk/>
            <pc:sldMk cId="2575064848" sldId="272"/>
            <ac:spMk id="3" creationId="{D5F0B84E-374C-6D5F-158C-24D6E008999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5025296-443B-484E-BB6E-1B68D98445FB}" type="datetimeFigureOut">
              <a:rPr lang="en-US" smtClean="0"/>
              <a:t>5/19/2024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7665DBC-DEE5-44DE-A5F4-2299CD4E9C56}" type="slidenum">
              <a:rPr lang="en-US" smtClean="0"/>
              <a:t>‹#›</a:t>
            </a:fld>
            <a:endParaRPr lang="en-US"/>
          </a:p>
        </p:txBody>
      </p:sp>
    </p:spTree>
    <p:extLst>
      <p:ext uri="{BB962C8B-B14F-4D97-AF65-F5344CB8AC3E}">
        <p14:creationId xmlns:p14="http://schemas.microsoft.com/office/powerpoint/2010/main" val="40293923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20B7C9C-82E2-4328-9B4D-B28ABED3DA73}" type="datetimeFigureOut">
              <a:rPr lang="en-US" smtClean="0"/>
              <a:t>5/19/2024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2504548-9A2B-43FC-911C-0B96A8949688}" type="slidenum">
              <a:rPr lang="en-US" smtClean="0"/>
              <a:t>‹#›</a:t>
            </a:fld>
            <a:endParaRPr lang="en-US"/>
          </a:p>
        </p:txBody>
      </p:sp>
    </p:spTree>
    <p:extLst>
      <p:ext uri="{BB962C8B-B14F-4D97-AF65-F5344CB8AC3E}">
        <p14:creationId xmlns:p14="http://schemas.microsoft.com/office/powerpoint/2010/main" val="29574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0B2009-29E6-4F15-B79A-E518E9ABBF98}"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1112398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0B2009-29E6-4F15-B79A-E518E9ABBF98}"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1388247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0B2009-29E6-4F15-B79A-E518E9ABBF98}"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50A45-8370-49DE-8725-934D314D064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9675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0B2009-29E6-4F15-B79A-E518E9ABBF98}"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3874071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0B2009-29E6-4F15-B79A-E518E9ABBF98}"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50A45-8370-49DE-8725-934D314D064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99563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0B2009-29E6-4F15-B79A-E518E9ABBF98}"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2114168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0B2009-29E6-4F15-B79A-E518E9ABBF98}"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2239169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0B2009-29E6-4F15-B79A-E518E9ABBF98}"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4100798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0B2009-29E6-4F15-B79A-E518E9ABBF98}"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2414936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0B2009-29E6-4F15-B79A-E518E9ABBF98}"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3023655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0B2009-29E6-4F15-B79A-E518E9ABBF98}"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2462307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0B2009-29E6-4F15-B79A-E518E9ABBF98}" type="datetimeFigureOut">
              <a:rPr lang="en-US" smtClean="0"/>
              <a:t>5/19/2024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2774862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0B2009-29E6-4F15-B79A-E518E9ABBF98}" type="datetimeFigureOut">
              <a:rPr lang="en-US" smtClean="0"/>
              <a:t>5/19/2024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254711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0B2009-29E6-4F15-B79A-E518E9ABBF98}" type="datetimeFigureOut">
              <a:rPr lang="en-US" smtClean="0"/>
              <a:t>5/19/2024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303725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0B2009-29E6-4F15-B79A-E518E9ABBF98}"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50A45-8370-49DE-8725-934D314D064C}" type="slidenum">
              <a:rPr lang="en-US" smtClean="0"/>
              <a:t>‹#›</a:t>
            </a:fld>
            <a:endParaRPr lang="en-US"/>
          </a:p>
        </p:txBody>
      </p:sp>
    </p:spTree>
    <p:extLst>
      <p:ext uri="{BB962C8B-B14F-4D97-AF65-F5344CB8AC3E}">
        <p14:creationId xmlns:p14="http://schemas.microsoft.com/office/powerpoint/2010/main" val="815714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50A45-8370-49DE-8725-934D314D064C}" type="slidenum">
              <a:rPr lang="en-US" smtClean="0"/>
              <a:t>‹#›</a:t>
            </a:fld>
            <a:endParaRPr lang="en-US"/>
          </a:p>
        </p:txBody>
      </p:sp>
      <p:sp>
        <p:nvSpPr>
          <p:cNvPr id="5" name="Date Placeholder 4"/>
          <p:cNvSpPr>
            <a:spLocks noGrp="1"/>
          </p:cNvSpPr>
          <p:nvPr>
            <p:ph type="dt" sz="half" idx="10"/>
          </p:nvPr>
        </p:nvSpPr>
        <p:spPr/>
        <p:txBody>
          <a:bodyPr/>
          <a:lstStyle/>
          <a:p>
            <a:fld id="{8D0B2009-29E6-4F15-B79A-E518E9ABBF98}" type="datetimeFigureOut">
              <a:rPr lang="en-US" smtClean="0"/>
              <a:t>5/19/2024</a:t>
            </a:fld>
            <a:endParaRPr lang="en-US"/>
          </a:p>
        </p:txBody>
      </p:sp>
    </p:spTree>
    <p:extLst>
      <p:ext uri="{BB962C8B-B14F-4D97-AF65-F5344CB8AC3E}">
        <p14:creationId xmlns:p14="http://schemas.microsoft.com/office/powerpoint/2010/main" val="864630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0B2009-29E6-4F15-B79A-E518E9ABBF98}" type="datetimeFigureOut">
              <a:rPr lang="en-US" smtClean="0"/>
              <a:t>5/19/2024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6250A45-8370-49DE-8725-934D314D064C}" type="slidenum">
              <a:rPr lang="en-US" smtClean="0"/>
              <a:t>‹#›</a:t>
            </a:fld>
            <a:endParaRPr lang="en-US"/>
          </a:p>
        </p:txBody>
      </p:sp>
    </p:spTree>
    <p:extLst>
      <p:ext uri="{BB962C8B-B14F-4D97-AF65-F5344CB8AC3E}">
        <p14:creationId xmlns:p14="http://schemas.microsoft.com/office/powerpoint/2010/main" val="3782748768"/>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8940" y="1550978"/>
            <a:ext cx="7766936" cy="3063552"/>
          </a:xfrm>
        </p:spPr>
        <p:txBody>
          <a:bodyPr/>
          <a:lstStyle/>
          <a:p>
            <a:pPr algn="l"/>
            <a:r>
              <a:rPr lang="en-US" dirty="0"/>
              <a:t>Court Proceedings Involving Title from Trusts</a:t>
            </a:r>
          </a:p>
        </p:txBody>
      </p:sp>
      <p:sp>
        <p:nvSpPr>
          <p:cNvPr id="3" name="Subtitle 2"/>
          <p:cNvSpPr>
            <a:spLocks noGrp="1"/>
          </p:cNvSpPr>
          <p:nvPr>
            <p:ph type="subTitle" idx="1"/>
          </p:nvPr>
        </p:nvSpPr>
        <p:spPr>
          <a:xfrm>
            <a:off x="10345479" y="4912242"/>
            <a:ext cx="863202" cy="290471"/>
          </a:xfrm>
        </p:spPr>
        <p:txBody>
          <a:bodyPr>
            <a:normAutofit fontScale="32500" lnSpcReduction="20000"/>
          </a:bodyPr>
          <a:lstStyle/>
          <a:p>
            <a:pPr algn="l"/>
            <a:endParaRPr lang="en-US" sz="4400" dirty="0"/>
          </a:p>
        </p:txBody>
      </p:sp>
      <p:sp>
        <p:nvSpPr>
          <p:cNvPr id="4" name="TextBox 3"/>
          <p:cNvSpPr txBox="1"/>
          <p:nvPr/>
        </p:nvSpPr>
        <p:spPr>
          <a:xfrm>
            <a:off x="385011" y="5621762"/>
            <a:ext cx="5537467" cy="1015663"/>
          </a:xfrm>
          <a:prstGeom prst="rect">
            <a:avLst/>
          </a:prstGeom>
          <a:noFill/>
        </p:spPr>
        <p:txBody>
          <a:bodyPr wrap="square" rtlCol="0">
            <a:spAutoFit/>
          </a:bodyPr>
          <a:lstStyle/>
          <a:p>
            <a:r>
              <a:rPr lang="en-US" sz="2000" dirty="0"/>
              <a:t>Jennifer </a:t>
            </a:r>
            <a:r>
              <a:rPr lang="en-US" sz="2000" dirty="0" err="1"/>
              <a:t>Maggiacomo</a:t>
            </a:r>
            <a:r>
              <a:rPr lang="en-US" sz="2000" dirty="0"/>
              <a:t>, Esq. </a:t>
            </a:r>
          </a:p>
          <a:p>
            <a:r>
              <a:rPr lang="en-US" sz="2000" dirty="0"/>
              <a:t>Norfolk Probate Court</a:t>
            </a:r>
          </a:p>
          <a:p>
            <a:r>
              <a:rPr lang="en-US" sz="2000" dirty="0"/>
              <a:t>jennifer.maggiacomo@jud.state.ma.us</a:t>
            </a:r>
          </a:p>
        </p:txBody>
      </p:sp>
      <p:sp>
        <p:nvSpPr>
          <p:cNvPr id="5" name="TextBox 4"/>
          <p:cNvSpPr txBox="1"/>
          <p:nvPr/>
        </p:nvSpPr>
        <p:spPr>
          <a:xfrm>
            <a:off x="7902341" y="6429676"/>
            <a:ext cx="1183907" cy="230832"/>
          </a:xfrm>
          <a:prstGeom prst="rect">
            <a:avLst/>
          </a:prstGeom>
          <a:noFill/>
        </p:spPr>
        <p:txBody>
          <a:bodyPr wrap="square" rtlCol="0">
            <a:spAutoFit/>
          </a:bodyPr>
          <a:lstStyle/>
          <a:p>
            <a:r>
              <a:rPr lang="en-US" sz="900" dirty="0"/>
              <a:t>Rev. 5-24</a:t>
            </a:r>
          </a:p>
        </p:txBody>
      </p:sp>
    </p:spTree>
    <p:extLst>
      <p:ext uri="{BB962C8B-B14F-4D97-AF65-F5344CB8AC3E}">
        <p14:creationId xmlns:p14="http://schemas.microsoft.com/office/powerpoint/2010/main" val="1235707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1386"/>
            <a:ext cx="8596668" cy="925033"/>
          </a:xfrm>
        </p:spPr>
        <p:txBody>
          <a:bodyPr/>
          <a:lstStyle/>
          <a:p>
            <a:pPr algn="ctr"/>
            <a:r>
              <a:rPr lang="en-US" dirty="0"/>
              <a:t>The Equity Complaint</a:t>
            </a:r>
          </a:p>
        </p:txBody>
      </p:sp>
      <p:sp>
        <p:nvSpPr>
          <p:cNvPr id="3" name="Content Placeholder 2"/>
          <p:cNvSpPr>
            <a:spLocks noGrp="1"/>
          </p:cNvSpPr>
          <p:nvPr>
            <p:ph idx="1"/>
          </p:nvPr>
        </p:nvSpPr>
        <p:spPr>
          <a:xfrm>
            <a:off x="465667" y="988828"/>
            <a:ext cx="8596668" cy="5809905"/>
          </a:xfrm>
        </p:spPr>
        <p:txBody>
          <a:bodyPr>
            <a:normAutofit fontScale="92500" lnSpcReduction="10000"/>
          </a:bodyPr>
          <a:lstStyle/>
          <a:p>
            <a:r>
              <a:rPr lang="en-US" sz="2000" u="sng" dirty="0"/>
              <a:t>Equity Complaint to Determine Title</a:t>
            </a:r>
          </a:p>
          <a:p>
            <a:pPr lvl="1"/>
            <a:r>
              <a:rPr lang="en-US" sz="1800" u="sng" dirty="0"/>
              <a:t>C. 215 sec 6</a:t>
            </a:r>
          </a:p>
          <a:p>
            <a:pPr lvl="2"/>
            <a:r>
              <a:rPr lang="en-US" sz="2000" b="0" i="0" dirty="0">
                <a:solidFill>
                  <a:srgbClr val="333333"/>
                </a:solidFill>
                <a:effectLst/>
                <a:highlight>
                  <a:srgbClr val="FFFFFF"/>
                </a:highlight>
                <a:latin typeface="Raleway" panose="020F0502020204030204" pitchFamily="2" charset="0"/>
              </a:rPr>
              <a:t>“Probate courts shall also have jurisdiction…of all cases and matters in which equitable relief is sought relative to: (</a:t>
            </a:r>
            <a:r>
              <a:rPr lang="en-US" sz="2000" b="0" i="0" dirty="0" err="1">
                <a:solidFill>
                  <a:srgbClr val="333333"/>
                </a:solidFill>
                <a:effectLst/>
                <a:highlight>
                  <a:srgbClr val="FFFFFF"/>
                </a:highlight>
                <a:latin typeface="Raleway" panose="020F0502020204030204" pitchFamily="2" charset="0"/>
              </a:rPr>
              <a:t>i</a:t>
            </a:r>
            <a:r>
              <a:rPr lang="en-US" sz="2000" b="0" i="0" dirty="0">
                <a:solidFill>
                  <a:srgbClr val="333333"/>
                </a:solidFill>
                <a:effectLst/>
                <a:highlight>
                  <a:srgbClr val="FFFFFF"/>
                </a:highlight>
                <a:latin typeface="Raleway" panose="020F0502020204030204" pitchFamily="2" charset="0"/>
              </a:rPr>
              <a:t>) the administration of the estates of deceased persons; (ii) wills, including questions arising under section twenty of chapter one hundred and ninety-one; (iii) trusts created by will or other written instrument; (iv) cases involving in any way the estate of a deceased person or the property of an absentee whereof a receiver has been appointed under chapter two hundred or the property of a person under guardianship or conservatorship; (v) trusts created by </a:t>
            </a:r>
            <a:r>
              <a:rPr lang="en-US" sz="2000" b="0" i="0" dirty="0" err="1">
                <a:solidFill>
                  <a:srgbClr val="333333"/>
                </a:solidFill>
                <a:effectLst/>
                <a:highlight>
                  <a:srgbClr val="FFFFFF"/>
                </a:highlight>
                <a:latin typeface="Raleway" panose="020F0502020204030204" pitchFamily="2" charset="0"/>
              </a:rPr>
              <a:t>parol</a:t>
            </a:r>
            <a:r>
              <a:rPr lang="en-US" sz="2000" b="0" i="0" dirty="0">
                <a:solidFill>
                  <a:srgbClr val="333333"/>
                </a:solidFill>
                <a:effectLst/>
                <a:highlight>
                  <a:srgbClr val="FFFFFF"/>
                </a:highlight>
                <a:latin typeface="Raleway" panose="020F0502020204030204" pitchFamily="2" charset="0"/>
              </a:rPr>
              <a:t> or constructive or resulting trusts; (vi) all matters relative to guardianship or conservatorship…”</a:t>
            </a:r>
            <a:endParaRPr lang="en-US" sz="1600" u="sng" dirty="0"/>
          </a:p>
          <a:p>
            <a:pPr lvl="1"/>
            <a:r>
              <a:rPr lang="en-US" sz="1800" dirty="0"/>
              <a:t>MA Rules of Civil Procedure</a:t>
            </a:r>
          </a:p>
          <a:p>
            <a:pPr lvl="2"/>
            <a:r>
              <a:rPr lang="en-US" sz="1600" dirty="0"/>
              <a:t>Summons- but may ask for a citation to issue</a:t>
            </a:r>
          </a:p>
          <a:p>
            <a:pPr lvl="3"/>
            <a:r>
              <a:rPr lang="en-US" sz="1400" dirty="0"/>
              <a:t>This proceeding affects title to real estate located at ___________</a:t>
            </a:r>
          </a:p>
          <a:p>
            <a:pPr lvl="1"/>
            <a:r>
              <a:rPr lang="en-US" sz="1800" dirty="0"/>
              <a:t>Nominee Trust lacks schedule of beneficial Interests</a:t>
            </a:r>
          </a:p>
          <a:p>
            <a:pPr lvl="2"/>
            <a:r>
              <a:rPr lang="en-US" sz="1600" dirty="0"/>
              <a:t>Settlor now deceased- determining that property estate asset</a:t>
            </a:r>
          </a:p>
        </p:txBody>
      </p:sp>
    </p:spTree>
    <p:extLst>
      <p:ext uri="{BB962C8B-B14F-4D97-AF65-F5344CB8AC3E}">
        <p14:creationId xmlns:p14="http://schemas.microsoft.com/office/powerpoint/2010/main" val="3266876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3200"/>
            <a:ext cx="8596668" cy="1320800"/>
          </a:xfrm>
        </p:spPr>
        <p:txBody>
          <a:bodyPr/>
          <a:lstStyle/>
          <a:p>
            <a:pPr algn="ctr"/>
            <a:r>
              <a:rPr lang="en-US" dirty="0"/>
              <a:t>The General Trust Petition</a:t>
            </a:r>
          </a:p>
        </p:txBody>
      </p:sp>
      <p:sp>
        <p:nvSpPr>
          <p:cNvPr id="3" name="Content Placeholder 2"/>
          <p:cNvSpPr>
            <a:spLocks noGrp="1"/>
          </p:cNvSpPr>
          <p:nvPr>
            <p:ph idx="1"/>
          </p:nvPr>
        </p:nvSpPr>
        <p:spPr>
          <a:xfrm>
            <a:off x="677334" y="946298"/>
            <a:ext cx="8596668" cy="5818569"/>
          </a:xfrm>
        </p:spPr>
        <p:txBody>
          <a:bodyPr>
            <a:normAutofit/>
          </a:bodyPr>
          <a:lstStyle/>
          <a:p>
            <a:r>
              <a:rPr lang="en-US" sz="2000" u="sng" dirty="0"/>
              <a:t>Remove Cloud on Title</a:t>
            </a:r>
          </a:p>
          <a:p>
            <a:pPr lvl="2"/>
            <a:r>
              <a:rPr lang="en-US" sz="1600" dirty="0"/>
              <a:t>C. 184 sec. 1(k): “All cases and matters cognizable under the general principles of equity jurisprudence where any right, title or interest in land is involved, including actions for specific performance of contracts.”  </a:t>
            </a:r>
          </a:p>
          <a:p>
            <a:r>
              <a:rPr lang="en-US" sz="2000" u="sng" dirty="0"/>
              <a:t>Ratify &amp; Confirm a Doubtful Act or Proceeding of Fiduciaries or Court</a:t>
            </a:r>
          </a:p>
          <a:p>
            <a:pPr lvl="2"/>
            <a:r>
              <a:rPr lang="en-US" sz="1600" dirty="0"/>
              <a:t>C. 204 sec 24: </a:t>
            </a:r>
            <a:r>
              <a:rPr lang="en-US" sz="1800" dirty="0">
                <a:latin typeface="Times New Roman" panose="02020603050405020304" pitchFamily="18" charset="0"/>
                <a:cs typeface="Times New Roman" panose="02020603050405020304" pitchFamily="18" charset="0"/>
              </a:rPr>
              <a:t>If the authority or validity of an act or proceeding of the probate court or of a person acting as… trustee is drawn in question by reason of an alleged irregularity, defective notice or want of authority, any party interested in or affected by such act or proceeding may apply to the probate court…</a:t>
            </a:r>
            <a:r>
              <a:rPr lang="en-US" sz="1800" i="1" dirty="0">
                <a:latin typeface="Times New Roman" panose="02020603050405020304" pitchFamily="18" charset="0"/>
                <a:cs typeface="Times New Roman" panose="02020603050405020304" pitchFamily="18" charset="0"/>
              </a:rPr>
              <a:t>after notice to all parties interested</a:t>
            </a:r>
            <a:r>
              <a:rPr lang="en-US" sz="1800" dirty="0">
                <a:latin typeface="Times New Roman" panose="02020603050405020304" pitchFamily="18" charset="0"/>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and to the persons who may be the parents of such parties not in being, with power to appoint a guardian or next friend to represent the interests of any person unborn or unascertained</a:t>
            </a:r>
            <a:r>
              <a:rPr lang="en-US" sz="1800" dirty="0">
                <a:latin typeface="Times New Roman" panose="02020603050405020304" pitchFamily="18" charset="0"/>
                <a:cs typeface="Times New Roman" panose="02020603050405020304" pitchFamily="18" charset="0"/>
              </a:rPr>
              <a:t>, may hear and determine the matter and confirm the act or proceeding…and may authorize and empower the… trustee, </a:t>
            </a:r>
            <a:r>
              <a:rPr lang="en-US" sz="1800" i="1" dirty="0">
                <a:latin typeface="Times New Roman" panose="02020603050405020304" pitchFamily="18" charset="0"/>
                <a:cs typeface="Times New Roman" panose="02020603050405020304" pitchFamily="18" charset="0"/>
              </a:rPr>
              <a:t>or any successor or other person who may be legally appointed to act in the same capacity</a:t>
            </a:r>
            <a:r>
              <a:rPr lang="en-US" sz="1800" dirty="0">
                <a:latin typeface="Times New Roman" panose="02020603050405020304" pitchFamily="18" charset="0"/>
                <a:cs typeface="Times New Roman" panose="02020603050405020304" pitchFamily="18" charset="0"/>
              </a:rPr>
              <a:t>, to ratify and confirm such act or proceeding and to execute and deliver such deeds, releases, conveyances and other instruments as may be found necessary therefor; </a:t>
            </a:r>
            <a:r>
              <a:rPr lang="en-US" sz="1800" i="1" dirty="0">
                <a:latin typeface="Times New Roman" panose="02020603050405020304" pitchFamily="18" charset="0"/>
                <a:cs typeface="Times New Roman" panose="02020603050405020304" pitchFamily="18" charset="0"/>
              </a:rPr>
              <a:t>but no act or proceeding shall be ratified or confirmed which the court might not have passed or authorized in the first instance upon due proceedings</a:t>
            </a:r>
            <a:r>
              <a:rPr lang="en-US" sz="1800" i="1" dirty="0"/>
              <a:t>.</a:t>
            </a:r>
          </a:p>
          <a:p>
            <a:pPr marL="914400" lvl="2" indent="0">
              <a:buNone/>
            </a:pPr>
            <a:endParaRPr lang="en-US" dirty="0"/>
          </a:p>
        </p:txBody>
      </p:sp>
    </p:spTree>
    <p:extLst>
      <p:ext uri="{BB962C8B-B14F-4D97-AF65-F5344CB8AC3E}">
        <p14:creationId xmlns:p14="http://schemas.microsoft.com/office/powerpoint/2010/main" val="255273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24558-2D92-60CE-19C5-1084E2803B01}"/>
              </a:ext>
            </a:extLst>
          </p:cNvPr>
          <p:cNvSpPr>
            <a:spLocks noGrp="1"/>
          </p:cNvSpPr>
          <p:nvPr>
            <p:ph type="title"/>
          </p:nvPr>
        </p:nvSpPr>
        <p:spPr/>
        <p:txBody>
          <a:bodyPr/>
          <a:lstStyle/>
          <a:p>
            <a:pPr algn="ctr"/>
            <a:r>
              <a:rPr lang="en-US" dirty="0"/>
              <a:t>Appointment of Successor Trustees</a:t>
            </a:r>
          </a:p>
        </p:txBody>
      </p:sp>
      <p:sp>
        <p:nvSpPr>
          <p:cNvPr id="3" name="Content Placeholder 2">
            <a:extLst>
              <a:ext uri="{FF2B5EF4-FFF2-40B4-BE49-F238E27FC236}">
                <a16:creationId xmlns:a16="http://schemas.microsoft.com/office/drawing/2014/main" id="{D5F0B84E-374C-6D5F-158C-24D6E0089994}"/>
              </a:ext>
            </a:extLst>
          </p:cNvPr>
          <p:cNvSpPr>
            <a:spLocks noGrp="1"/>
          </p:cNvSpPr>
          <p:nvPr>
            <p:ph idx="1"/>
          </p:nvPr>
        </p:nvSpPr>
        <p:spPr/>
        <p:txBody>
          <a:bodyPr/>
          <a:lstStyle/>
          <a:p>
            <a:r>
              <a:rPr lang="en-US" dirty="0"/>
              <a:t>Trust cannot be terminated</a:t>
            </a:r>
          </a:p>
          <a:p>
            <a:pPr lvl="1"/>
            <a:r>
              <a:rPr lang="en-US" dirty="0"/>
              <a:t>Wind down?</a:t>
            </a:r>
          </a:p>
          <a:p>
            <a:r>
              <a:rPr lang="en-US" dirty="0"/>
              <a:t>Notice to Interested parties- and check statute against citation</a:t>
            </a:r>
          </a:p>
          <a:p>
            <a:r>
              <a:rPr lang="en-US" dirty="0"/>
              <a:t>Is GAL Needed?</a:t>
            </a:r>
          </a:p>
          <a:p>
            <a:r>
              <a:rPr lang="en-US" dirty="0"/>
              <a:t>Mark Up Court Petition Form and Complete proposed Decree</a:t>
            </a:r>
          </a:p>
          <a:p>
            <a:pPr lvl="1"/>
            <a:endParaRPr lang="en-US" dirty="0"/>
          </a:p>
          <a:p>
            <a:endParaRPr lang="en-US" dirty="0"/>
          </a:p>
        </p:txBody>
      </p:sp>
    </p:spTree>
    <p:extLst>
      <p:ext uri="{BB962C8B-B14F-4D97-AF65-F5344CB8AC3E}">
        <p14:creationId xmlns:p14="http://schemas.microsoft.com/office/powerpoint/2010/main" val="2575064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Important Cases</a:t>
            </a:r>
            <a:endParaRPr lang="en-US" sz="3200" dirty="0"/>
          </a:p>
        </p:txBody>
      </p:sp>
      <p:sp>
        <p:nvSpPr>
          <p:cNvPr id="3" name="Content Placeholder 2"/>
          <p:cNvSpPr>
            <a:spLocks noGrp="1"/>
          </p:cNvSpPr>
          <p:nvPr>
            <p:ph idx="1"/>
          </p:nvPr>
        </p:nvSpPr>
        <p:spPr>
          <a:xfrm>
            <a:off x="753534" y="2175934"/>
            <a:ext cx="8596668" cy="4364962"/>
          </a:xfrm>
        </p:spPr>
        <p:txBody>
          <a:bodyPr/>
          <a:lstStyle/>
          <a:p>
            <a:r>
              <a:rPr lang="en-US" dirty="0"/>
              <a:t>Suga v </a:t>
            </a:r>
            <a:r>
              <a:rPr lang="en-US" dirty="0" err="1"/>
              <a:t>Maum</a:t>
            </a:r>
            <a:r>
              <a:rPr lang="en-US" dirty="0"/>
              <a:t> 29 </a:t>
            </a:r>
            <a:r>
              <a:rPr lang="en-US" dirty="0" err="1"/>
              <a:t>Mass.App.Ct</a:t>
            </a:r>
            <a:r>
              <a:rPr lang="en-US" dirty="0"/>
              <a:t> 733 (1991)</a:t>
            </a:r>
          </a:p>
          <a:p>
            <a:pPr lvl="1"/>
            <a:r>
              <a:rPr lang="en-US" dirty="0"/>
              <a:t>c. 215 sec 6</a:t>
            </a:r>
          </a:p>
          <a:p>
            <a:pPr lvl="1"/>
            <a:r>
              <a:rPr lang="en-US" dirty="0"/>
              <a:t>c. 185 sec 1(k)</a:t>
            </a:r>
          </a:p>
          <a:p>
            <a:pPr lvl="1"/>
            <a:r>
              <a:rPr lang="en-US" dirty="0"/>
              <a:t>c. 204 sec 24</a:t>
            </a:r>
          </a:p>
          <a:p>
            <a:r>
              <a:rPr lang="en-US" dirty="0"/>
              <a:t>O’Donnell v O’Donnell, 74 Mass. App. Ct. 409</a:t>
            </a:r>
          </a:p>
          <a:p>
            <a:pPr lvl="1"/>
            <a:r>
              <a:rPr lang="en-US" dirty="0"/>
              <a:t>c. 185 sec 1(k)</a:t>
            </a:r>
          </a:p>
          <a:p>
            <a:pPr lvl="1"/>
            <a:endParaRPr lang="en-US" dirty="0"/>
          </a:p>
          <a:p>
            <a:pPr marL="914400" lvl="2" indent="0">
              <a:buNone/>
            </a:pPr>
            <a:endParaRPr lang="en-US" dirty="0"/>
          </a:p>
        </p:txBody>
      </p:sp>
    </p:spTree>
    <p:extLst>
      <p:ext uri="{BB962C8B-B14F-4D97-AF65-F5344CB8AC3E}">
        <p14:creationId xmlns:p14="http://schemas.microsoft.com/office/powerpoint/2010/main" val="70366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4800"/>
            <a:ext cx="8596668" cy="896679"/>
          </a:xfrm>
        </p:spPr>
        <p:txBody>
          <a:bodyPr>
            <a:normAutofit fontScale="90000"/>
          </a:bodyPr>
          <a:lstStyle/>
          <a:p>
            <a:pPr algn="ctr"/>
            <a:r>
              <a:rPr lang="en-US" dirty="0"/>
              <a:t>The Process</a:t>
            </a:r>
            <a:br>
              <a:rPr lang="en-US" dirty="0"/>
            </a:br>
            <a:br>
              <a:rPr lang="en-US" sz="3100" dirty="0"/>
            </a:br>
            <a:br>
              <a:rPr lang="en-US" dirty="0"/>
            </a:br>
            <a:endParaRPr lang="en-US" dirty="0"/>
          </a:p>
        </p:txBody>
      </p:sp>
      <p:sp>
        <p:nvSpPr>
          <p:cNvPr id="3" name="Content Placeholder 2"/>
          <p:cNvSpPr>
            <a:spLocks noGrp="1"/>
          </p:cNvSpPr>
          <p:nvPr>
            <p:ph idx="1"/>
          </p:nvPr>
        </p:nvSpPr>
        <p:spPr>
          <a:xfrm>
            <a:off x="677334" y="1743740"/>
            <a:ext cx="8596668" cy="5054993"/>
          </a:xfrm>
        </p:spPr>
        <p:txBody>
          <a:bodyPr>
            <a:normAutofit/>
          </a:bodyPr>
          <a:lstStyle/>
          <a:p>
            <a:r>
              <a:rPr lang="en-US" dirty="0"/>
              <a:t>Notice</a:t>
            </a:r>
          </a:p>
          <a:p>
            <a:pPr lvl="1"/>
            <a:r>
              <a:rPr lang="en-US" dirty="0"/>
              <a:t>Publication?</a:t>
            </a:r>
          </a:p>
          <a:p>
            <a:pPr lvl="1"/>
            <a:r>
              <a:rPr lang="en-US" dirty="0"/>
              <a:t>Parental representation</a:t>
            </a:r>
          </a:p>
          <a:p>
            <a:pPr lvl="1"/>
            <a:r>
              <a:rPr lang="en-US" dirty="0"/>
              <a:t>Guardian ad litem</a:t>
            </a:r>
          </a:p>
          <a:p>
            <a:r>
              <a:rPr lang="en-US" dirty="0"/>
              <a:t>Need the evidence</a:t>
            </a:r>
          </a:p>
          <a:p>
            <a:r>
              <a:rPr lang="en-US" dirty="0"/>
              <a:t>Need the parties</a:t>
            </a:r>
          </a:p>
          <a:p>
            <a:pPr lvl="1"/>
            <a:r>
              <a:rPr lang="en-US" dirty="0"/>
              <a:t>Estate(s) to be opened? Or ‘successors in interest to x/ estate of x’</a:t>
            </a:r>
          </a:p>
          <a:p>
            <a:r>
              <a:rPr lang="en-US" dirty="0"/>
              <a:t>PROPOSED DECREE/ JUDGMENT</a:t>
            </a:r>
          </a:p>
          <a:p>
            <a:endParaRPr lang="en-US" dirty="0"/>
          </a:p>
          <a:p>
            <a:r>
              <a:rPr lang="en-US" dirty="0"/>
              <a:t>Examples</a:t>
            </a:r>
          </a:p>
        </p:txBody>
      </p:sp>
    </p:spTree>
    <p:extLst>
      <p:ext uri="{BB962C8B-B14F-4D97-AF65-F5344CB8AC3E}">
        <p14:creationId xmlns:p14="http://schemas.microsoft.com/office/powerpoint/2010/main" val="1966644996"/>
      </p:ext>
    </p:extLst>
  </p:cSld>
  <p:clrMapOvr>
    <a:masterClrMapping/>
  </p:clrMapOvr>
</p:sld>
</file>

<file path=ppt/theme/theme1.xml><?xml version="1.0" encoding="utf-8"?>
<a:theme xmlns:a="http://schemas.openxmlformats.org/drawingml/2006/main" name="Facet">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331</TotalTime>
  <Words>604</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Raleway</vt:lpstr>
      <vt:lpstr>Times New Roman</vt:lpstr>
      <vt:lpstr>Trebuchet MS</vt:lpstr>
      <vt:lpstr>Wingdings 3</vt:lpstr>
      <vt:lpstr>Facet</vt:lpstr>
      <vt:lpstr>Court Proceedings Involving Title from Trusts</vt:lpstr>
      <vt:lpstr>The Equity Complaint</vt:lpstr>
      <vt:lpstr>The General Trust Petition</vt:lpstr>
      <vt:lpstr>Appointment of Successor Trustees</vt:lpstr>
      <vt:lpstr>Important Cases</vt:lpstr>
      <vt:lpstr>The Process   </vt:lpstr>
    </vt:vector>
  </TitlesOfParts>
  <Company>AOTC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Conservators:</dc:title>
  <dc:creator>jennifer.maggiacomo</dc:creator>
  <cp:lastModifiedBy>Jennifer Maggiacomo</cp:lastModifiedBy>
  <cp:revision>24</cp:revision>
  <cp:lastPrinted>2019-05-20T18:59:37Z</cp:lastPrinted>
  <dcterms:created xsi:type="dcterms:W3CDTF">2019-02-15T15:17:34Z</dcterms:created>
  <dcterms:modified xsi:type="dcterms:W3CDTF">2024-05-20T02:36:19Z</dcterms:modified>
</cp:coreProperties>
</file>